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29"/>
  </p:notesMasterIdLst>
  <p:handoutMasterIdLst>
    <p:handoutMasterId r:id="rId30"/>
  </p:handoutMasterIdLst>
  <p:sldIdLst>
    <p:sldId id="269" r:id="rId2"/>
    <p:sldId id="257" r:id="rId3"/>
    <p:sldId id="277" r:id="rId4"/>
    <p:sldId id="278" r:id="rId5"/>
    <p:sldId id="279" r:id="rId6"/>
    <p:sldId id="280" r:id="rId7"/>
    <p:sldId id="281" r:id="rId8"/>
    <p:sldId id="258" r:id="rId9"/>
    <p:sldId id="261" r:id="rId10"/>
    <p:sldId id="264" r:id="rId11"/>
    <p:sldId id="256" r:id="rId12"/>
    <p:sldId id="265" r:id="rId13"/>
    <p:sldId id="259" r:id="rId14"/>
    <p:sldId id="262" r:id="rId15"/>
    <p:sldId id="260" r:id="rId16"/>
    <p:sldId id="266" r:id="rId17"/>
    <p:sldId id="267" r:id="rId18"/>
    <p:sldId id="268" r:id="rId19"/>
    <p:sldId id="263" r:id="rId20"/>
    <p:sldId id="270" r:id="rId21"/>
    <p:sldId id="282" r:id="rId22"/>
    <p:sldId id="271" r:id="rId23"/>
    <p:sldId id="273" r:id="rId24"/>
    <p:sldId id="272" r:id="rId25"/>
    <p:sldId id="275" r:id="rId26"/>
    <p:sldId id="276" r:id="rId27"/>
    <p:sldId id="27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8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/>
    <p:restoredTop sz="94692"/>
  </p:normalViewPr>
  <p:slideViewPr>
    <p:cSldViewPr>
      <p:cViewPr varScale="1">
        <p:scale>
          <a:sx n="95" d="100"/>
          <a:sy n="95" d="100"/>
        </p:scale>
        <p:origin x="94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4FB0AB-F9A0-564A-B7EB-A125835D50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9A439-B491-A649-9D26-BFE3A04B8D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1BA5D-C5F5-2045-B165-0E18AC9C11C1}" type="datetimeFigureOut">
              <a:rPr lang="en-US" smtClean="0"/>
              <a:t>1/30/19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003894-9C25-7E4D-B6D2-38F0D0CC8F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564BF-8163-0E45-927F-2F97D73DEF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F6EC6-5AE3-5342-A9C1-3BDFD2796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976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2F194-EE8C-2547-A612-D949AA68723E}" type="datetimeFigureOut">
              <a:rPr lang="en-US" smtClean="0"/>
              <a:t>1/30/19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A2A19-6564-F944-B4FD-6475BFF05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6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a98079b2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a98079b2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4215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a98079b2a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4a98079b2a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749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a98079b2a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4a98079b2a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490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6021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CE3AE-249D-CC46-97F7-A7F8C2E26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B0705-7CF1-0A45-BE7E-4D80EC8441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97509-C085-BC41-9721-D8B97C394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6EF79-385A-5546-AC42-6F8BCFC4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5874A-FFB6-D040-9196-60E17880F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1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31F2A-49A9-9B4C-B4B3-C84F4AFBA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C9BBB-597D-0748-9E8C-1421D7D2F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A07A4-4B1C-CF42-BF6F-249D4FE32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F588B-62F1-A04F-8239-A10098DF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F9863-5DF0-864D-9E37-A00B2D996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7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A22EC3-CB4E-FC43-A440-1AFB9D36B5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5FD7A3-CCC0-0D43-B51F-1E4DB6849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8D64F-78C3-684F-B205-15EC6075E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F1881-4140-0E41-B0CA-4E1EDFF68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F484C-DFCF-A34B-AB8C-B3F83193F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16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62590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1556175" y="959167"/>
            <a:ext cx="6616800" cy="93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1556175" y="1892877"/>
            <a:ext cx="2132700" cy="461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◈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◆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⬥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2"/>
          </p:nvPr>
        </p:nvSpPr>
        <p:spPr>
          <a:xfrm>
            <a:off x="3798226" y="1892877"/>
            <a:ext cx="2132700" cy="461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◈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◆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⬥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3"/>
          </p:nvPr>
        </p:nvSpPr>
        <p:spPr>
          <a:xfrm>
            <a:off x="6040277" y="1892877"/>
            <a:ext cx="2132700" cy="461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◈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◆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⬥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7899350" y="5464568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8572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937DC-2F80-1B43-9ACA-DEEDBFB41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0697B-4FB6-9645-BBB1-F3127E382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C4C04-DD84-3C4A-9A52-D069296A1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0D1EE-9A33-2448-A280-7066C71F1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35E82-B0AD-134C-BB49-648EBD8C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845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0113B-37B5-A440-9C7D-B48A2EBBA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97C99-8E3D-A042-AEBD-33836B3D1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BC8CE-5C30-ED44-83F4-EF66150F5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5783B-E349-6542-96FA-4AA4F3CD9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AFF5B-CDDA-354A-912D-04A9E5BF9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05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04827-A0EA-7943-A512-FFC82A973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EED33-0E04-694F-9AE8-E9857B0A0B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56AC5-780F-904E-86B4-15CF994A9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98FC2-6D83-B44C-85FB-6637339B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102F6D-80BB-584D-AAD4-038226874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73C61-358E-5A4F-B1C9-00A13359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1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2D1EC-D200-7546-A047-5132C02D1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A8AB3-3E0C-2746-88DB-4CED3AE4A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06DB87-832B-224E-B5D1-99C8BFEF0D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10AF16-FCA4-F347-80A6-9EEAF3DBB2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9EB8F8-E86A-F947-BC96-5407C4257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5AB697-54B0-3F43-9534-E7E90871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52870-4E91-5548-9DD4-2BF0BE856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53067C-747F-264F-BAF6-47004B4DB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4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4E2D5-8A9D-084A-8420-CA4619172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B63C07-358D-1741-8D96-B6280D7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D586E6-2B3E-8D49-8AFB-2926C21D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D9C993-96C8-4848-BB14-36B01EE94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0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EEA0E7-2224-4F4D-8069-FAF74108E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C3B58E-F7E4-3D43-84D8-23B5D5337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8EECA-9665-1848-8361-408F9ED6B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662EF-8D5C-314A-9A17-166F1FD2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41E18-EAAF-C14E-8668-62F548487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835AD3-04A9-534F-8BCC-3FC88426D9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F520C-FBFB-A848-8A05-4721BFE6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C4E5AF-3F16-2942-843D-AC11917B9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EEF80-C4B2-094E-8738-BD02416BC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40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B2066-B752-7849-9E88-B77160F3A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3204A1-BBD0-3A4B-B24A-DB69336F6B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948FF0-27CB-BD4E-B7F6-136D8B9B4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00D32A-535C-8444-A5ED-E9C0B0C59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CBB1BD-9450-3A46-9FBD-E498995E5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D8AE51-3D6C-6541-BEDB-F98F0347F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7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0CFF6A-05CD-CA41-B5A0-3F00F520D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D6AC0-052C-4C47-A352-03A1D711C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39FE3-FA00-A94E-9F77-B43FAC189B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590C0-DA1C-4963-9D1E-5B05FB2A9BB8}" type="datetimeFigureOut">
              <a:rPr lang="en-US" smtClean="0"/>
              <a:t>1/30/19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E536D-9688-9445-A046-02B9D6DF6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CC6A5-3D63-154D-99C4-7246B3F1E0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32CD7-AB5B-4F50-A61D-32710CEED86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D4F4F8-2FD4-A74A-B1C3-E2638C6ABC8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484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8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BFC56-7DBF-404B-BBB9-FD9A7FF1A9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Vision for Excellence in Education and Arkansas Accountability System Steering Committee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7CB354-5E8D-8F46-A5BE-B2D8A4E483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January 30, 2019</a:t>
            </a:r>
          </a:p>
        </p:txBody>
      </p:sp>
    </p:spTree>
    <p:extLst>
      <p:ext uri="{BB962C8B-B14F-4D97-AF65-F5344CB8AC3E}">
        <p14:creationId xmlns:p14="http://schemas.microsoft.com/office/powerpoint/2010/main" val="2361669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762000"/>
            <a:ext cx="7772400" cy="549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17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jllynch\AppData\Local\Microsoft\Windows\INetCache\Content.Outlook\XZWFZ4F6\Perkins V transition plan time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7" y="1295400"/>
            <a:ext cx="9117623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460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Perkins V Core State Team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377" y="1524000"/>
            <a:ext cx="5045243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092" y="525780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Dr. Cheryl Wiedmaier - ARCareerEd, Dr. Angela Kremers - ARCareerEd, Monieca West - ADHE, Suzanne Jones - ADE, Mike Mertens - AAEA, Dr. Charisse Childers - ARCareerED, 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Maria Swicegood - ARCareerEd, Janeene Lynch - ARCareerEd</a:t>
            </a:r>
          </a:p>
        </p:txBody>
      </p:sp>
    </p:spTree>
    <p:extLst>
      <p:ext uri="{BB962C8B-B14F-4D97-AF65-F5344CB8AC3E}">
        <p14:creationId xmlns:p14="http://schemas.microsoft.com/office/powerpoint/2010/main" val="275398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CTE Concentrator now has a Federal definition: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A student served by an eligible recipient who has completed at least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 courses in a single CTE program or program of study.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Program of Study: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A coordinated,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nonduplicative sequence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of academic and technical content at the secondary and postsecondary level that - 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Incorporates challenging State academic standards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Addresses both academic and technical knowledge and skills including employability skills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Is aligned with the needs of industries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Progresses in specificity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beginning with all aspects of an industry or career cluster and leading to more occupational specific instruction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Has multiple entry and exit points that incorporate credentialing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Culminates in the attainment of a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recognized postsecondary credential</a:t>
            </a:r>
            <a:r>
              <a:rPr lang="en-US" sz="2400" dirty="0">
                <a:solidFill>
                  <a:srgbClr val="698335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3270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131" y="838200"/>
            <a:ext cx="8229600" cy="4572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623" y="1752600"/>
            <a:ext cx="8440616" cy="4114800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>
                <a:solidFill>
                  <a:schemeClr val="accent2"/>
                </a:solidFill>
              </a:rPr>
              <a:t>Increase stakeholder involvement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Including a 60-day public comment and review period for the state plan</a:t>
            </a:r>
          </a:p>
          <a:p>
            <a:r>
              <a:rPr lang="en-US" sz="3100" dirty="0">
                <a:solidFill>
                  <a:schemeClr val="accent2"/>
                </a:solidFill>
              </a:rPr>
              <a:t>Enhanced efforts to serve special populations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Increasing the employment opportunities for populations who are chronically unemployed or underemployed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Expanded to include homeless individuals and youth with active duty military parents</a:t>
            </a:r>
          </a:p>
          <a:p>
            <a:r>
              <a:rPr lang="en-US" sz="3100" dirty="0">
                <a:solidFill>
                  <a:schemeClr val="accent2"/>
                </a:solidFill>
              </a:rPr>
              <a:t>Encouraging innovation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Align with high-skill, high-wage, or in-demand occupations or industries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Allows support for CTE in the middle grades, 5 – 8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We currently support CTE in grades 7 – 8.</a:t>
            </a:r>
          </a:p>
          <a:p>
            <a:r>
              <a:rPr lang="en-US" sz="3100" dirty="0">
                <a:solidFill>
                  <a:schemeClr val="accent2"/>
                </a:solidFill>
              </a:rPr>
              <a:t>Requiring data-driven decision-making</a:t>
            </a:r>
          </a:p>
          <a:p>
            <a:pPr lvl="1"/>
            <a:r>
              <a:rPr lang="en-US" sz="2600" dirty="0">
                <a:solidFill>
                  <a:schemeClr val="accent5">
                    <a:lumMod val="75000"/>
                  </a:schemeClr>
                </a:solidFill>
              </a:rPr>
              <a:t>Local needs assessment</a:t>
            </a:r>
          </a:p>
        </p:txBody>
      </p:sp>
    </p:spTree>
    <p:extLst>
      <p:ext uri="{BB962C8B-B14F-4D97-AF65-F5344CB8AC3E}">
        <p14:creationId xmlns:p14="http://schemas.microsoft.com/office/powerpoint/2010/main" val="3532100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Local Needs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Must include review of:</a:t>
            </a:r>
          </a:p>
          <a:p>
            <a:pPr lvl="1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Student performance</a:t>
            </a:r>
          </a:p>
          <a:p>
            <a:pPr lvl="1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Program quality</a:t>
            </a:r>
          </a:p>
          <a:p>
            <a:pPr lvl="1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Labor market needs</a:t>
            </a:r>
          </a:p>
          <a:p>
            <a:pPr lvl="1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Educator development</a:t>
            </a:r>
          </a:p>
          <a:p>
            <a:pPr lvl="1"/>
            <a:r>
              <a:rPr lang="en-US" sz="2200" dirty="0">
                <a:solidFill>
                  <a:schemeClr val="accent5">
                    <a:lumMod val="75000"/>
                  </a:schemeClr>
                </a:solidFill>
              </a:rPr>
              <a:t>Special populations access to programs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accent2"/>
                </a:solidFill>
              </a:rPr>
              <a:t>Must be updated at least every two years</a:t>
            </a:r>
          </a:p>
          <a:p>
            <a:pPr marL="457200" lvl="1" indent="0"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accent2"/>
                </a:solidFill>
              </a:rPr>
              <a:t>Perkins funding MUST be aligned to the local needs assessment</a:t>
            </a:r>
          </a:p>
        </p:txBody>
      </p:sp>
    </p:spTree>
    <p:extLst>
      <p:ext uri="{BB962C8B-B14F-4D97-AF65-F5344CB8AC3E}">
        <p14:creationId xmlns:p14="http://schemas.microsoft.com/office/powerpoint/2010/main" val="1495927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Special Populations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Individuals with disabilities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Economically disadvantaged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Individuals preparing for non traditional fields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English learners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Homeless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Youth in or aged out of foster care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Youth with parent(s) in active duty military</a:t>
            </a:r>
          </a:p>
        </p:txBody>
      </p:sp>
    </p:spTree>
    <p:extLst>
      <p:ext uri="{BB962C8B-B14F-4D97-AF65-F5344CB8AC3E}">
        <p14:creationId xmlns:p14="http://schemas.microsoft.com/office/powerpoint/2010/main" val="2243216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Secondary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Literacy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Mathematics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Science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Program Quality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Graduation Rate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Placement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Non Traditional Concentrator</a:t>
            </a:r>
          </a:p>
        </p:txBody>
      </p:sp>
    </p:spTree>
    <p:extLst>
      <p:ext uri="{BB962C8B-B14F-4D97-AF65-F5344CB8AC3E}">
        <p14:creationId xmlns:p14="http://schemas.microsoft.com/office/powerpoint/2010/main" val="3387423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Post Secondary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Placement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Attainment of Credential </a:t>
            </a:r>
          </a:p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Non Traditional Field</a:t>
            </a:r>
          </a:p>
        </p:txBody>
      </p:sp>
    </p:spTree>
    <p:extLst>
      <p:ext uri="{BB962C8B-B14F-4D97-AF65-F5344CB8AC3E}">
        <p14:creationId xmlns:p14="http://schemas.microsoft.com/office/powerpoint/2010/main" val="3456127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143000"/>
            <a:ext cx="6248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Dr. Angela Kremers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Deputy Director</a:t>
            </a:r>
          </a:p>
          <a:p>
            <a:pPr algn="ctr"/>
            <a:r>
              <a:rPr lang="en-US" sz="2000" dirty="0" err="1">
                <a:solidFill>
                  <a:schemeClr val="tx2"/>
                </a:solidFill>
              </a:rPr>
              <a:t>ARCareerEd</a:t>
            </a:r>
            <a:endParaRPr lang="en-US" sz="2000" dirty="0">
              <a:solidFill>
                <a:schemeClr val="tx2"/>
              </a:solidFill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3 Capitol Mall, Little Rock, AR 72201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(501)683-1705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124200"/>
            <a:ext cx="36341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Maria Swicegood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Program Coordinator for Accountability and Funding </a:t>
            </a:r>
          </a:p>
          <a:p>
            <a:pPr algn="ctr"/>
            <a:r>
              <a:rPr lang="en-US" sz="2000" dirty="0" err="1">
                <a:solidFill>
                  <a:schemeClr val="tx2"/>
                </a:solidFill>
              </a:rPr>
              <a:t>ARCareerEd</a:t>
            </a:r>
            <a:endParaRPr lang="en-US" sz="2000" dirty="0">
              <a:solidFill>
                <a:schemeClr val="tx2"/>
              </a:solidFill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3 Capitol Mall, Little Rock, AR 72201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(501)682-1528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0" y="3124200"/>
            <a:ext cx="358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Janeene Lynch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Program Coordinator for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Career Pathways System</a:t>
            </a:r>
          </a:p>
          <a:p>
            <a:pPr algn="ctr"/>
            <a:r>
              <a:rPr lang="en-US" sz="2000" dirty="0" err="1">
                <a:solidFill>
                  <a:schemeClr val="tx2"/>
                </a:solidFill>
              </a:rPr>
              <a:t>ARCareerEd</a:t>
            </a:r>
            <a:endParaRPr lang="en-US" sz="2000" dirty="0">
              <a:solidFill>
                <a:schemeClr val="tx2"/>
              </a:solidFill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3 Capitol Mall, Little Rock, AR 72201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(501)683-2216</a:t>
            </a:r>
          </a:p>
        </p:txBody>
      </p:sp>
    </p:spTree>
    <p:extLst>
      <p:ext uri="{BB962C8B-B14F-4D97-AF65-F5344CB8AC3E}">
        <p14:creationId xmlns:p14="http://schemas.microsoft.com/office/powerpoint/2010/main" val="1842429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76B23-DCBA-744A-8F04-EF28A01B9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1.  Update on peer review for ACT Aspire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FE326-C87C-C04B-A3E0-618E63ABB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Hope Worsham, Director of Student Assessment, Arkansas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2606482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A1906-67DD-9843-857C-CCB1501C2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3.  Amendment Request, submitted January 8, 2019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D61A67-304C-0940-88BD-C7E0D1DFF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6611"/>
            <a:ext cx="7467600" cy="5098913"/>
          </a:xfrm>
          <a:prstGeom prst="rect">
            <a:avLst/>
          </a:prstGeom>
        </p:spPr>
      </p:pic>
      <p:sp>
        <p:nvSpPr>
          <p:cNvPr id="6" name="Left Arrow 5">
            <a:extLst>
              <a:ext uri="{FF2B5EF4-FFF2-40B4-BE49-F238E27FC236}">
                <a16:creationId xmlns:a16="http://schemas.microsoft.com/office/drawing/2014/main" id="{EC3D8FEE-B0B4-814D-96F6-95D8524039D6}"/>
              </a:ext>
            </a:extLst>
          </p:cNvPr>
          <p:cNvSpPr/>
          <p:nvPr/>
        </p:nvSpPr>
        <p:spPr>
          <a:xfrm>
            <a:off x="7848600" y="5410200"/>
            <a:ext cx="1143000" cy="1219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98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CE95C-E30A-0D42-8438-B5AD0C8F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4.  Final Business Rules for Calculating the 2019 ESSA School Index Scores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9430D6-0850-E741-AA48-439891055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Louis </a:t>
            </a:r>
            <a:r>
              <a:rPr lang="en-US" dirty="0" err="1"/>
              <a:t>Ferren</a:t>
            </a:r>
            <a:r>
              <a:rPr lang="en-US" dirty="0"/>
              <a:t>, Director of Data Quality, Arkansas Department </a:t>
            </a:r>
            <a:r>
              <a:rPr lang="en-US"/>
              <a:t>of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149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CE95C-E30A-0D42-8438-B5AD0C8F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5.  1003 Grants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9430D6-0850-E741-AA48-439891055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Dr. Ginny Stroud, Director of 1003</a:t>
            </a:r>
          </a:p>
        </p:txBody>
      </p:sp>
    </p:spTree>
    <p:extLst>
      <p:ext uri="{BB962C8B-B14F-4D97-AF65-F5344CB8AC3E}">
        <p14:creationId xmlns:p14="http://schemas.microsoft.com/office/powerpoint/2010/main" val="3387052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A41383-7E9E-F74E-B300-7DE0DE2E02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"/>
            <a:ext cx="5715000" cy="6732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2255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0317B-A26A-C541-902A-F32687F0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6.  ESSA Advisory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AAE24-C206-054F-9FBB-C06513BCB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Accountability</a:t>
            </a:r>
          </a:p>
          <a:p>
            <a:r>
              <a:rPr lang="en-US" dirty="0"/>
              <a:t>Assessment</a:t>
            </a:r>
          </a:p>
          <a:p>
            <a:r>
              <a:rPr lang="en-US" dirty="0"/>
              <a:t>Educator Equity and Effectiveness</a:t>
            </a:r>
          </a:p>
          <a:p>
            <a:r>
              <a:rPr lang="en-US" dirty="0"/>
              <a:t>English Learners</a:t>
            </a:r>
          </a:p>
          <a:p>
            <a:pPr lvl="1"/>
            <a:r>
              <a:rPr lang="en-US" dirty="0"/>
              <a:t>Tricia Kerr, ESOL Program Director / Title III Co-Coordinator, Arkansas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1264509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95658" y="304800"/>
            <a:ext cx="8520600" cy="118917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l"/>
            <a:r>
              <a:rPr lang="en" dirty="0"/>
              <a:t>English Learner/Title III Advisory Group Update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2009725"/>
            <a:ext cx="8520600" cy="3416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en" sz="2400" dirty="0"/>
              <a:t>Implemented the Title III Recent Immigrant Grant--Batesville, Benton, Bryant, Conway, Green Forest, North Little Rock</a:t>
            </a:r>
            <a:endParaRPr sz="2400" dirty="0"/>
          </a:p>
          <a:p>
            <a:r>
              <a:rPr lang="en" sz="2400" dirty="0"/>
              <a:t>Sought feedback from multiple stakeholders to complete a SWOT analysis for the CCSSO Building Teacher Capacity to Serve English Learners Project</a:t>
            </a:r>
            <a:endParaRPr sz="2400" dirty="0"/>
          </a:p>
          <a:p>
            <a:r>
              <a:rPr lang="en" sz="2400" dirty="0"/>
              <a:t>Will be surveying districts regarding implementation of the Entrance and Exit Procedures in February 2019 </a:t>
            </a:r>
            <a:endParaRPr sz="2400" dirty="0"/>
          </a:p>
          <a:p>
            <a:r>
              <a:rPr lang="en" sz="2400" dirty="0"/>
              <a:t>Received updated guidance from US DOE on the Entrance and Exit Procedures and will review those with the advisory group </a:t>
            </a:r>
            <a:endParaRPr sz="2400" dirty="0"/>
          </a:p>
          <a:p>
            <a:r>
              <a:rPr lang="en" sz="2400" dirty="0"/>
              <a:t>Developing a new Title III Formula Grant application</a:t>
            </a:r>
            <a:endParaRPr sz="2400" dirty="0"/>
          </a:p>
          <a:p>
            <a:r>
              <a:rPr lang="en" sz="2400" dirty="0"/>
              <a:t>Next meeting will be Friday, February 15, 2019, via Zoom</a:t>
            </a:r>
            <a:endParaRPr sz="24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8695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0317B-A26A-C541-902A-F32687F0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7. 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AAE24-C206-054F-9FBB-C06513BCB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Kim Wright</a:t>
            </a:r>
            <a:r>
              <a:rPr lang="en-US"/>
              <a:t>, Family </a:t>
            </a:r>
            <a:r>
              <a:rPr lang="en-US" dirty="0"/>
              <a:t>and Community Engagement Director</a:t>
            </a:r>
          </a:p>
        </p:txBody>
      </p:sp>
    </p:spTree>
    <p:extLst>
      <p:ext uri="{BB962C8B-B14F-4D97-AF65-F5344CB8AC3E}">
        <p14:creationId xmlns:p14="http://schemas.microsoft.com/office/powerpoint/2010/main" val="36742423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44F03-8577-D34E-B390-E6E44D8F2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8. 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56989-BF33-4D48-A05C-EB91FC03F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March 27, 2019 from 9:30 – 11:30</a:t>
            </a:r>
          </a:p>
        </p:txBody>
      </p:sp>
    </p:spTree>
    <p:extLst>
      <p:ext uri="{BB962C8B-B14F-4D97-AF65-F5344CB8AC3E}">
        <p14:creationId xmlns:p14="http://schemas.microsoft.com/office/powerpoint/2010/main" val="3706148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8BECD-D9DD-6E41-BAD3-64018EEB6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Panel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3ECD2-912F-DB4F-8E2B-1A2AEDF79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90 Educators are currently meeting</a:t>
            </a:r>
          </a:p>
          <a:p>
            <a:pPr lvl="1"/>
            <a:r>
              <a:rPr lang="en-US" dirty="0"/>
              <a:t>Teachers, Instructional Facilitators,  Coop and STEM Center Specialists</a:t>
            </a:r>
          </a:p>
          <a:p>
            <a:pPr lvl="1"/>
            <a:endParaRPr lang="en-US" dirty="0"/>
          </a:p>
          <a:p>
            <a:r>
              <a:rPr lang="en-US" dirty="0"/>
              <a:t>ELA, math and science</a:t>
            </a:r>
          </a:p>
          <a:p>
            <a:endParaRPr lang="en-US" dirty="0"/>
          </a:p>
          <a:p>
            <a:r>
              <a:rPr lang="en-US" dirty="0"/>
              <a:t>Panelists will determine</a:t>
            </a:r>
          </a:p>
          <a:p>
            <a:pPr lvl="1"/>
            <a:r>
              <a:rPr lang="en-US" dirty="0"/>
              <a:t> the degree to which the questions on the ACT Aspire assessments align with the AR Content Standards</a:t>
            </a:r>
          </a:p>
          <a:p>
            <a:pPr lvl="1"/>
            <a:r>
              <a:rPr lang="en-US" dirty="0"/>
              <a:t>The Depth of Knowledge represented by the questions found on the ACT Aspire assessments</a:t>
            </a:r>
          </a:p>
          <a:p>
            <a:pPr lvl="1"/>
            <a:endParaRPr lang="en-US" dirty="0"/>
          </a:p>
          <a:p>
            <a:r>
              <a:rPr lang="en-US" dirty="0"/>
              <a:t>Report will be published in the Spring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CEB0D0-25C2-B140-B59D-5592A6B4234A}"/>
              </a:ext>
            </a:extLst>
          </p:cNvPr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5133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/>
              <a:t>Welcome - ELA Panel Districts</a:t>
            </a:r>
            <a:endParaRPr/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fld id="{00000000-1234-1234-1234-123412341234}" type="slidenum">
              <a:rPr lang="en"/>
              <a:pPr>
                <a:buClr>
                  <a:srgbClr val="000000"/>
                </a:buClr>
                <a:buSzPts val="1100"/>
              </a:pPr>
              <a:t>4</a:t>
            </a:fld>
            <a:endParaRPr/>
          </a:p>
        </p:txBody>
      </p:sp>
      <p:graphicFrame>
        <p:nvGraphicFramePr>
          <p:cNvPr id="154" name="Google Shape;154;p28"/>
          <p:cNvGraphicFramePr/>
          <p:nvPr>
            <p:extLst>
              <p:ext uri="{D42A27DB-BD31-4B8C-83A1-F6EECF244321}">
                <p14:modId xmlns:p14="http://schemas.microsoft.com/office/powerpoint/2010/main" val="376981501"/>
              </p:ext>
            </p:extLst>
          </p:nvPr>
        </p:nvGraphicFramePr>
        <p:xfrm>
          <a:off x="381000" y="1892367"/>
          <a:ext cx="8382000" cy="450843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032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4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Batesville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Drew Central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Hoxie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Rogers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Benton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Dumas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Lake Hamilton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SE AR Coop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Bentonville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Emerson-Taylor-Bradley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LISA Academy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Searcy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Cabot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Forrest City</a:t>
                      </a:r>
                      <a:endParaRPr sz="1600" dirty="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Marion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Sheridan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Charleston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Fort Smith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Mountain Home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Siloam Springs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Cleveland County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Hackett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Osceola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South Central Coop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19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Clinton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Harmony Grove (Camden)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Ozark Mountain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Springdale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Conway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Heber Springs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Pea Ridge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Texarkana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Cutter Morning Star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Highland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Pocahontas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Vilonia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83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De Queen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Hot Springs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Riverview</a:t>
                      </a:r>
                      <a:endParaRPr sz="16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/>
                        <a:t>Wynne</a:t>
                      </a:r>
                      <a:endParaRPr sz="1600" dirty="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617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/>
              <a:t>Welcome - Math Panel Districts</a:t>
            </a:r>
            <a:endParaRPr/>
          </a:p>
        </p:txBody>
      </p:sp>
      <p:sp>
        <p:nvSpPr>
          <p:cNvPr id="160" name="Google Shape;160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fld id="{00000000-1234-1234-1234-123412341234}" type="slidenum">
              <a:rPr lang="en"/>
              <a:pPr>
                <a:buClr>
                  <a:srgbClr val="000000"/>
                </a:buClr>
                <a:buSzPts val="1100"/>
              </a:pPr>
              <a:t>5</a:t>
            </a:fld>
            <a:endParaRPr/>
          </a:p>
        </p:txBody>
      </p:sp>
      <p:graphicFrame>
        <p:nvGraphicFramePr>
          <p:cNvPr id="161" name="Google Shape;161;p29"/>
          <p:cNvGraphicFramePr/>
          <p:nvPr>
            <p:extLst>
              <p:ext uri="{D42A27DB-BD31-4B8C-83A1-F6EECF244321}">
                <p14:modId xmlns:p14="http://schemas.microsoft.com/office/powerpoint/2010/main" val="1277671623"/>
              </p:ext>
            </p:extLst>
          </p:nvPr>
        </p:nvGraphicFramePr>
        <p:xfrm>
          <a:off x="304800" y="1892368"/>
          <a:ext cx="8143250" cy="443223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543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1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2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1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49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44883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Arkadelphia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Cossatot River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Jonesboro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Pocahontas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Searcy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883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Beebe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Dardanelle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Little Rock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Pulaski County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South Central Coop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9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Bentonville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Des Arc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Malvern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Rogers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Springdale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4883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Bryant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El Dorado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Manila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Russellville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UCA STEM Institute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4883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Cabot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Fort Smith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North Little Rock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Salem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Warren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72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West Memphis</a:t>
                      </a:r>
                      <a:endParaRPr sz="1800" dirty="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410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/>
              <a:t>Welcome - Science Panel Districts</a:t>
            </a:r>
            <a:endParaRPr/>
          </a:p>
        </p:txBody>
      </p:sp>
      <p:sp>
        <p:nvSpPr>
          <p:cNvPr id="167" name="Google Shape;167;p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fld id="{00000000-1234-1234-1234-123412341234}" type="slidenum">
              <a:rPr lang="en"/>
              <a:pPr>
                <a:buClr>
                  <a:srgbClr val="000000"/>
                </a:buClr>
                <a:buSzPts val="1100"/>
              </a:pPr>
              <a:t>6</a:t>
            </a:fld>
            <a:endParaRPr/>
          </a:p>
        </p:txBody>
      </p:sp>
      <p:graphicFrame>
        <p:nvGraphicFramePr>
          <p:cNvPr id="168" name="Google Shape;168;p30"/>
          <p:cNvGraphicFramePr/>
          <p:nvPr>
            <p:extLst>
              <p:ext uri="{D42A27DB-BD31-4B8C-83A1-F6EECF244321}">
                <p14:modId xmlns:p14="http://schemas.microsoft.com/office/powerpoint/2010/main" val="1940877527"/>
              </p:ext>
            </p:extLst>
          </p:nvPr>
        </p:nvGraphicFramePr>
        <p:xfrm>
          <a:off x="381000" y="2133601"/>
          <a:ext cx="7924800" cy="385576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57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7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5519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Alpena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Emerson-Taylor-Bradley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Ozarks Unlimited Coop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South Central Coop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5519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Arch Ford Coop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Fayetteville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Poyen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South Conway County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691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Bentonville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Greenwood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Riverside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Stuttgart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5519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Cleveland County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Hamburg</a:t>
                      </a:r>
                      <a:endParaRPr sz="1800" dirty="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Russellville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SWAR Coop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5519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El Dorado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NW AR Coop - Alternate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Searcy</a:t>
                      </a:r>
                      <a:endParaRPr sz="18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Westside Consolidated</a:t>
                      </a:r>
                      <a:endParaRPr sz="1800" dirty="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169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2E93F0-CCFE-0643-BB95-1EFEA8DA6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B083650-6903-DD40-9591-2789518CA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March - Report from alignment study to be reviewed by Technical Advisory Committee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Late Spring – Report published for public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June 2019 – submit additional evidence to USED for peer review</a:t>
            </a:r>
          </a:p>
        </p:txBody>
      </p:sp>
    </p:spTree>
    <p:extLst>
      <p:ext uri="{BB962C8B-B14F-4D97-AF65-F5344CB8AC3E}">
        <p14:creationId xmlns:p14="http://schemas.microsoft.com/office/powerpoint/2010/main" val="3778834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F9338-A4C5-B142-A892-27FFA975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2.  Perkins V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1EBAF-9505-9949-B804-5FC8B1B04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Dr. Angela </a:t>
            </a:r>
            <a:r>
              <a:rPr lang="en-US" dirty="0" err="1"/>
              <a:t>Kremers</a:t>
            </a:r>
            <a:r>
              <a:rPr lang="en-US" dirty="0"/>
              <a:t>, Deputy Director for Career and Technical Education, Arkansas Department of Career Education</a:t>
            </a:r>
          </a:p>
        </p:txBody>
      </p:sp>
    </p:spTree>
    <p:extLst>
      <p:ext uri="{BB962C8B-B14F-4D97-AF65-F5344CB8AC3E}">
        <p14:creationId xmlns:p14="http://schemas.microsoft.com/office/powerpoint/2010/main" val="1068857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620000" cy="11430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Strengthening CTE for the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21</a:t>
            </a:r>
            <a:r>
              <a:rPr lang="en-US" baseline="30000" dirty="0">
                <a:solidFill>
                  <a:schemeClr val="tx2"/>
                </a:solidFill>
              </a:rPr>
              <a:t>st</a:t>
            </a:r>
            <a:r>
              <a:rPr lang="en-US" dirty="0">
                <a:solidFill>
                  <a:schemeClr val="tx2"/>
                </a:solidFill>
              </a:rPr>
              <a:t> Century 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300" dirty="0">
                <a:solidFill>
                  <a:schemeClr val="tx2"/>
                </a:solidFill>
              </a:rPr>
              <a:t>(Perkins V)</a:t>
            </a:r>
            <a:endParaRPr lang="en-US" sz="43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President Donald Trump signed the bill on July 31, 2018.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The Act became law and was numbered Public Law 115-224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Some provisions will go into effect for the 2019-20 school year, which will serve as a transition year for the new law. 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Full implementation will begin the following year for the 2020-21 school year.</a:t>
            </a:r>
          </a:p>
        </p:txBody>
      </p:sp>
    </p:spTree>
    <p:extLst>
      <p:ext uri="{BB962C8B-B14F-4D97-AF65-F5344CB8AC3E}">
        <p14:creationId xmlns:p14="http://schemas.microsoft.com/office/powerpoint/2010/main" val="3443752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</TotalTime>
  <Words>993</Words>
  <Application>Microsoft Macintosh PowerPoint</Application>
  <PresentationFormat>On-screen Show (4:3)</PresentationFormat>
  <Paragraphs>220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Office Theme</vt:lpstr>
      <vt:lpstr>Vision for Excellence in Education and Arkansas Accountability System Steering Committee</vt:lpstr>
      <vt:lpstr>1.  Update on peer review for ACT Aspire</vt:lpstr>
      <vt:lpstr>Alignment Panel </vt:lpstr>
      <vt:lpstr>Welcome - ELA Panel Districts</vt:lpstr>
      <vt:lpstr>Welcome - Math Panel Districts</vt:lpstr>
      <vt:lpstr>Welcome - Science Panel Districts</vt:lpstr>
      <vt:lpstr>Next Steps</vt:lpstr>
      <vt:lpstr>2.  Perkins V </vt:lpstr>
      <vt:lpstr> Strengthening CTE for the  21st Century Act</vt:lpstr>
      <vt:lpstr>PowerPoint Presentation</vt:lpstr>
      <vt:lpstr>PowerPoint Presentation</vt:lpstr>
      <vt:lpstr>Perkins V Core State Team</vt:lpstr>
      <vt:lpstr>Overview</vt:lpstr>
      <vt:lpstr>Overview</vt:lpstr>
      <vt:lpstr>Local Needs Assessment</vt:lpstr>
      <vt:lpstr>Special Populations</vt:lpstr>
      <vt:lpstr>Secondary Indicators</vt:lpstr>
      <vt:lpstr>Post Secondary Indicators</vt:lpstr>
      <vt:lpstr>PowerPoint Presentation</vt:lpstr>
      <vt:lpstr>3.  Amendment Request, submitted January 8, 2019</vt:lpstr>
      <vt:lpstr>4.  Final Business Rules for Calculating the 2019 ESSA School Index Scores</vt:lpstr>
      <vt:lpstr>5.  1003 Grants</vt:lpstr>
      <vt:lpstr>PowerPoint Presentation</vt:lpstr>
      <vt:lpstr>6.  ESSA Advisory Groups</vt:lpstr>
      <vt:lpstr>English Learner/Title III Advisory Group Update</vt:lpstr>
      <vt:lpstr>7.  Communication</vt:lpstr>
      <vt:lpstr>8.  Next Meeting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Caty Sample</dc:creator>
  <cp:lastModifiedBy>deborah.coffman@arkansas.gov</cp:lastModifiedBy>
  <cp:revision>48</cp:revision>
  <cp:lastPrinted>2019-01-30T14:04:12Z</cp:lastPrinted>
  <dcterms:created xsi:type="dcterms:W3CDTF">2017-06-19T15:14:02Z</dcterms:created>
  <dcterms:modified xsi:type="dcterms:W3CDTF">2019-01-30T15:23:52Z</dcterms:modified>
</cp:coreProperties>
</file>