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6" r:id="rId3"/>
    <p:sldId id="281" r:id="rId4"/>
    <p:sldId id="337" r:id="rId5"/>
    <p:sldId id="342" r:id="rId6"/>
    <p:sldId id="284" r:id="rId7"/>
    <p:sldId id="285" r:id="rId8"/>
    <p:sldId id="287" r:id="rId9"/>
    <p:sldId id="264" r:id="rId10"/>
    <p:sldId id="267" r:id="rId11"/>
    <p:sldId id="259" r:id="rId12"/>
    <p:sldId id="266" r:id="rId13"/>
    <p:sldId id="301" r:id="rId14"/>
    <p:sldId id="268" r:id="rId15"/>
    <p:sldId id="263" r:id="rId16"/>
    <p:sldId id="269" r:id="rId17"/>
    <p:sldId id="270" r:id="rId18"/>
    <p:sldId id="272" r:id="rId19"/>
    <p:sldId id="271" r:id="rId20"/>
    <p:sldId id="274" r:id="rId21"/>
    <p:sldId id="273" r:id="rId22"/>
    <p:sldId id="275" r:id="rId23"/>
    <p:sldId id="302" r:id="rId24"/>
    <p:sldId id="335" r:id="rId25"/>
    <p:sldId id="336" r:id="rId26"/>
    <p:sldId id="276" r:id="rId27"/>
    <p:sldId id="339" r:id="rId28"/>
    <p:sldId id="277" r:id="rId29"/>
    <p:sldId id="278" r:id="rId30"/>
    <p:sldId id="279" r:id="rId31"/>
    <p:sldId id="280" r:id="rId32"/>
    <p:sldId id="288" r:id="rId33"/>
    <p:sldId id="265" r:id="rId34"/>
    <p:sldId id="258" r:id="rId35"/>
    <p:sldId id="289" r:id="rId36"/>
    <p:sldId id="318" r:id="rId37"/>
    <p:sldId id="290" r:id="rId38"/>
    <p:sldId id="312" r:id="rId39"/>
    <p:sldId id="313" r:id="rId40"/>
    <p:sldId id="314" r:id="rId41"/>
    <p:sldId id="315" r:id="rId42"/>
    <p:sldId id="317" r:id="rId43"/>
    <p:sldId id="262" r:id="rId44"/>
    <p:sldId id="291" r:id="rId45"/>
    <p:sldId id="292" r:id="rId46"/>
    <p:sldId id="299" r:id="rId47"/>
    <p:sldId id="340" r:id="rId48"/>
    <p:sldId id="325" r:id="rId49"/>
    <p:sldId id="338" r:id="rId50"/>
    <p:sldId id="343" r:id="rId51"/>
    <p:sldId id="326" r:id="rId52"/>
    <p:sldId id="260" r:id="rId53"/>
    <p:sldId id="321" r:id="rId54"/>
    <p:sldId id="293" r:id="rId55"/>
    <p:sldId id="294" r:id="rId56"/>
    <p:sldId id="333" r:id="rId57"/>
    <p:sldId id="300" r:id="rId58"/>
    <p:sldId id="319" r:id="rId59"/>
    <p:sldId id="320" r:id="rId60"/>
    <p:sldId id="329" r:id="rId61"/>
    <p:sldId id="330" r:id="rId62"/>
    <p:sldId id="331" r:id="rId63"/>
    <p:sldId id="332" r:id="rId64"/>
    <p:sldId id="261" r:id="rId65"/>
    <p:sldId id="257" r:id="rId66"/>
    <p:sldId id="327" r:id="rId67"/>
    <p:sldId id="303" r:id="rId68"/>
    <p:sldId id="328" r:id="rId69"/>
    <p:sldId id="298" r:id="rId70"/>
    <p:sldId id="304" r:id="rId71"/>
    <p:sldId id="305" r:id="rId72"/>
    <p:sldId id="306" r:id="rId73"/>
    <p:sldId id="307" r:id="rId74"/>
    <p:sldId id="308" r:id="rId75"/>
    <p:sldId id="309" r:id="rId76"/>
    <p:sldId id="310" r:id="rId77"/>
    <p:sldId id="311" r:id="rId78"/>
    <p:sldId id="341"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berly Ratcliff" initials="KR"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45091"/>
    <a:srgbClr val="C2184E"/>
    <a:srgbClr val="5B9BD5"/>
    <a:srgbClr val="FCB749"/>
    <a:srgbClr val="035190"/>
    <a:srgbClr val="35B5A3"/>
    <a:srgbClr val="E2E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4660"/>
  </p:normalViewPr>
  <p:slideViewPr>
    <p:cSldViewPr snapToGrid="0">
      <p:cViewPr varScale="1">
        <p:scale>
          <a:sx n="76" d="100"/>
          <a:sy n="76" d="100"/>
        </p:scale>
        <p:origin x="-112" y="-90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interSettings" Target="printerSettings/printerSettings1.bin"/><Relationship Id="rId81" Type="http://schemas.openxmlformats.org/officeDocument/2006/relationships/commentAuthors" Target="commentAuthors.xml"/><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ratcliff\Downloads\ADE%20Assessment%20Focus%20Groups%20Feedback%20(Responses)%20(1).xlsx" TargetMode="External"/><Relationship Id="rId2" Type="http://schemas.microsoft.com/office/2011/relationships/chartStyle" Target="style1.xml"/><Relationship Id="rId3"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1083511456855"/>
          <c:y val="0.0614521342726896"/>
          <c:w val="0.262102951897733"/>
          <c:h val="0.841674686497521"/>
        </c:manualLayout>
      </c:layout>
      <c:barChart>
        <c:barDir val="bar"/>
        <c:grouping val="clustered"/>
        <c:varyColors val="0"/>
        <c:ser>
          <c:idx val="0"/>
          <c:order val="0"/>
          <c:spPr>
            <a:solidFill>
              <a:srgbClr val="00206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Sheet1!$A$1:$A$7</c:f>
              <c:strCache>
                <c:ptCount val="7"/>
                <c:pt idx="0">
                  <c:v>Having Arkansas teachers involved in the development of the items</c:v>
                </c:pt>
                <c:pt idx="1">
                  <c:v>Assessment being made up of a combination of multiple choice, technology-enhanced, and constructed-response items</c:v>
                </c:pt>
                <c:pt idx="2">
                  <c:v>Assessment being administered at multiple times throughout the year</c:v>
                </c:pt>
                <c:pt idx="3">
                  <c:v>Assessment including constructed response type items</c:v>
                </c:pt>
                <c:pt idx="4">
                  <c:v>Assessment providing results within 48 hours</c:v>
                </c:pt>
                <c:pt idx="5">
                  <c:v>Assessment being made up of task-based items</c:v>
                </c:pt>
                <c:pt idx="6">
                  <c:v>Assessment being given at the end of the year only</c:v>
                </c:pt>
              </c:strCache>
            </c:strRef>
          </c:cat>
          <c:val>
            <c:numRef>
              <c:f>Sheet1!$B$1:$B$7</c:f>
              <c:numCache>
                <c:formatCode>_(* #,##0.00_);_(* \(#,##0.00\);_(* "-"??_);_(@_)</c:formatCode>
                <c:ptCount val="7"/>
                <c:pt idx="0">
                  <c:v>4.185185185185185</c:v>
                </c:pt>
                <c:pt idx="1">
                  <c:v>4.178571428571429</c:v>
                </c:pt>
                <c:pt idx="2">
                  <c:v>4.142857142857141</c:v>
                </c:pt>
                <c:pt idx="3">
                  <c:v>4.0</c:v>
                </c:pt>
                <c:pt idx="4">
                  <c:v>3.821428571428571</c:v>
                </c:pt>
                <c:pt idx="5">
                  <c:v>3.642857142857143</c:v>
                </c:pt>
                <c:pt idx="6">
                  <c:v>2.285714285714286</c:v>
                </c:pt>
              </c:numCache>
            </c:numRef>
          </c:val>
        </c:ser>
        <c:dLbls>
          <c:showLegendKey val="0"/>
          <c:showVal val="0"/>
          <c:showCatName val="0"/>
          <c:showSerName val="0"/>
          <c:showPercent val="0"/>
          <c:showBubbleSize val="0"/>
        </c:dLbls>
        <c:gapWidth val="182"/>
        <c:axId val="-2050320104"/>
        <c:axId val="-2050923272"/>
      </c:barChart>
      <c:catAx>
        <c:axId val="-20503201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0923272"/>
        <c:crosses val="autoZero"/>
        <c:auto val="1"/>
        <c:lblAlgn val="ctr"/>
        <c:lblOffset val="100"/>
        <c:noMultiLvlLbl val="0"/>
      </c:catAx>
      <c:valAx>
        <c:axId val="-2050923272"/>
        <c:scaling>
          <c:orientation val="minMax"/>
          <c:max val="5.0"/>
          <c:min val="1.0"/>
        </c:scaling>
        <c:delete val="0"/>
        <c:axPos val="b"/>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050320104"/>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03-27T11:25:47.138" idx="4">
    <p:pos x="10" y="10"/>
    <p:text>Chinese character for "change" AND "opportunity."</p:text>
    <p:extLst>
      <p:ext uri="{C676402C-5697-4E1C-873F-D02D1690AC5C}">
        <p15:threadingInfo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4662DD-FA24-4088-8975-C6DE87636796}" type="datetimeFigureOut">
              <a:rPr lang="en-US" smtClean="0"/>
              <a:t>3/29/17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7441AB-7880-4000-9C1D-94B4946DFD6D}" type="slidenum">
              <a:rPr lang="en-US" smtClean="0"/>
              <a:t>‹#›</a:t>
            </a:fld>
            <a:endParaRPr lang="en-US" dirty="0"/>
          </a:p>
        </p:txBody>
      </p:sp>
      <p:pic>
        <p:nvPicPr>
          <p:cNvPr id="7" name="Picture 2" descr="http://www.arkansased.gov/public/images/head-logo-hires.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1853" y="449134"/>
            <a:ext cx="4727497" cy="15074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userDrawn="1"/>
        </p:nvPicPr>
        <p:blipFill rotWithShape="1">
          <a:blip r:embed="rId3"/>
          <a:srcRect l="71669" r="472" b="74113"/>
          <a:stretch/>
        </p:blipFill>
        <p:spPr>
          <a:xfrm>
            <a:off x="5791200" y="0"/>
            <a:ext cx="3352800" cy="2405682"/>
          </a:xfrm>
          <a:prstGeom prst="rect">
            <a:avLst/>
          </a:prstGeom>
        </p:spPr>
      </p:pic>
      <p:sp>
        <p:nvSpPr>
          <p:cNvPr id="9" name="Rectangle 8"/>
          <p:cNvSpPr/>
          <p:nvPr userDrawn="1"/>
        </p:nvSpPr>
        <p:spPr>
          <a:xfrm>
            <a:off x="0" y="6278790"/>
            <a:ext cx="9144000" cy="595086"/>
          </a:xfrm>
          <a:prstGeom prst="rect">
            <a:avLst/>
          </a:prstGeom>
          <a:solidFill>
            <a:srgbClr val="FCB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6421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662DD-FA24-4088-8975-C6DE87636796}" type="datetimeFigureOut">
              <a:rPr lang="en-US" smtClean="0"/>
              <a:t>3/29/17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75363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662DD-FA24-4088-8975-C6DE87636796}" type="datetimeFigureOut">
              <a:rPr lang="en-US" smtClean="0"/>
              <a:t>3/29/17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408287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662DD-FA24-4088-8975-C6DE87636796}" type="datetimeFigureOut">
              <a:rPr lang="en-US" smtClean="0"/>
              <a:t>3/29/17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405525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662DD-FA24-4088-8975-C6DE87636796}" type="datetimeFigureOut">
              <a:rPr lang="en-US" smtClean="0"/>
              <a:t>3/29/17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1587981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4662DD-FA24-4088-8975-C6DE87636796}" type="datetimeFigureOut">
              <a:rPr lang="en-US" smtClean="0"/>
              <a:t>3/29/17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1530445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4662DD-FA24-4088-8975-C6DE87636796}" type="datetimeFigureOut">
              <a:rPr lang="en-US" smtClean="0"/>
              <a:t>3/29/17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1129621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4662DD-FA24-4088-8975-C6DE87636796}" type="datetimeFigureOut">
              <a:rPr lang="en-US" smtClean="0"/>
              <a:t>3/29/17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3264130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662DD-FA24-4088-8975-C6DE87636796}" type="datetimeFigureOut">
              <a:rPr lang="en-US" smtClean="0"/>
              <a:t>3/29/17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897393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662DD-FA24-4088-8975-C6DE87636796}" type="datetimeFigureOut">
              <a:rPr lang="en-US" smtClean="0"/>
              <a:t>3/29/17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1922603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662DD-FA24-4088-8975-C6DE87636796}" type="datetimeFigureOut">
              <a:rPr lang="en-US" smtClean="0"/>
              <a:t>3/29/17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7441AB-7880-4000-9C1D-94B4946DFD6D}" type="slidenum">
              <a:rPr lang="en-US" smtClean="0"/>
              <a:t>‹#›</a:t>
            </a:fld>
            <a:endParaRPr lang="en-US" dirty="0"/>
          </a:p>
        </p:txBody>
      </p:sp>
    </p:spTree>
    <p:extLst>
      <p:ext uri="{BB962C8B-B14F-4D97-AF65-F5344CB8AC3E}">
        <p14:creationId xmlns:p14="http://schemas.microsoft.com/office/powerpoint/2010/main" val="41368918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662DD-FA24-4088-8975-C6DE87636796}" type="datetimeFigureOut">
              <a:rPr lang="en-US" smtClean="0"/>
              <a:t>3/29/17</a:t>
            </a:fld>
            <a:endParaRPr lang="en-US" dirty="0"/>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7441AB-7880-4000-9C1D-94B4946DFD6D}" type="slidenum">
              <a:rPr lang="en-US" smtClean="0"/>
              <a:t>‹#›</a:t>
            </a:fld>
            <a:endParaRPr lang="en-US" dirty="0"/>
          </a:p>
        </p:txBody>
      </p:sp>
      <p:sp>
        <p:nvSpPr>
          <p:cNvPr id="7" name="Rectangle 6"/>
          <p:cNvSpPr/>
          <p:nvPr userDrawn="1"/>
        </p:nvSpPr>
        <p:spPr>
          <a:xfrm>
            <a:off x="0" y="6278790"/>
            <a:ext cx="9144000" cy="595086"/>
          </a:xfrm>
          <a:prstGeom prst="rect">
            <a:avLst/>
          </a:prstGeom>
          <a:solidFill>
            <a:srgbClr val="FCB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2" descr="http://www.arkansased.gov/public/images/head-logo-hires.jpg"/>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r="67347"/>
          <a:stretch/>
        </p:blipFill>
        <p:spPr bwMode="auto">
          <a:xfrm>
            <a:off x="8094476" y="212726"/>
            <a:ext cx="911787" cy="89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16168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 Id="rId3" Type="http://schemas.openxmlformats.org/officeDocument/2006/relationships/image" Target="../media/image6.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 Id="rId3"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06134"/>
            <a:ext cx="9144000" cy="2387600"/>
          </a:xfrm>
        </p:spPr>
        <p:txBody>
          <a:bodyPr>
            <a:normAutofit/>
          </a:bodyPr>
          <a:lstStyle/>
          <a:p>
            <a:r>
              <a:rPr lang="en-US" dirty="0" smtClean="0"/>
              <a:t>Messaging, Visuals, and </a:t>
            </a:r>
            <a:br>
              <a:rPr lang="en-US" dirty="0" smtClean="0"/>
            </a:br>
            <a:r>
              <a:rPr lang="en-US" dirty="0" smtClean="0"/>
              <a:t>Stakeholder </a:t>
            </a:r>
            <a:r>
              <a:rPr lang="en-US" dirty="0"/>
              <a:t>Input </a:t>
            </a:r>
            <a:r>
              <a:rPr lang="en-US" dirty="0" smtClean="0"/>
              <a:t>Analysis</a:t>
            </a:r>
            <a:endParaRPr lang="en-US" dirty="0"/>
          </a:p>
        </p:txBody>
      </p:sp>
      <p:sp>
        <p:nvSpPr>
          <p:cNvPr id="3" name="Subtitle 2"/>
          <p:cNvSpPr>
            <a:spLocks noGrp="1"/>
          </p:cNvSpPr>
          <p:nvPr>
            <p:ph type="subTitle" idx="1"/>
          </p:nvPr>
        </p:nvSpPr>
        <p:spPr>
          <a:xfrm>
            <a:off x="1142999" y="4458381"/>
            <a:ext cx="6858000" cy="1655762"/>
          </a:xfrm>
        </p:spPr>
        <p:txBody>
          <a:bodyPr>
            <a:normAutofit/>
          </a:bodyPr>
          <a:lstStyle/>
          <a:p>
            <a:pPr>
              <a:spcBef>
                <a:spcPts val="0"/>
              </a:spcBef>
            </a:pPr>
            <a:r>
              <a:rPr lang="en-US" dirty="0" smtClean="0"/>
              <a:t>Recommendations Provided to the </a:t>
            </a:r>
          </a:p>
          <a:p>
            <a:pPr>
              <a:spcBef>
                <a:spcPts val="0"/>
              </a:spcBef>
            </a:pPr>
            <a:r>
              <a:rPr lang="en-US" dirty="0" smtClean="0"/>
              <a:t>Arkansas Department of Education and </a:t>
            </a:r>
          </a:p>
          <a:p>
            <a:pPr>
              <a:spcBef>
                <a:spcPts val="0"/>
              </a:spcBef>
            </a:pPr>
            <a:r>
              <a:rPr lang="en-US" dirty="0" smtClean="0"/>
              <a:t>Its ESSA Planning Committees</a:t>
            </a:r>
          </a:p>
          <a:p>
            <a:r>
              <a:rPr lang="en-US" i="1" dirty="0" smtClean="0"/>
              <a:t>Drafted by Battelle for Kids</a:t>
            </a:r>
            <a:endParaRPr lang="en-US" i="1" dirty="0"/>
          </a:p>
        </p:txBody>
      </p:sp>
    </p:spTree>
    <p:extLst>
      <p:ext uri="{BB962C8B-B14F-4D97-AF65-F5344CB8AC3E}">
        <p14:creationId xmlns:p14="http://schemas.microsoft.com/office/powerpoint/2010/main" val="27425063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365128"/>
            <a:ext cx="6338207" cy="1325563"/>
          </a:xfrm>
        </p:spPr>
        <p:txBody>
          <a:bodyPr>
            <a:normAutofit/>
          </a:bodyPr>
          <a:lstStyle/>
          <a:p>
            <a:r>
              <a:rPr lang="en-US" sz="4300" dirty="0" smtClean="0"/>
              <a:t>Stakeholder Engagement Opportunity</a:t>
            </a:r>
            <a:endParaRPr lang="en-US" sz="4300" dirty="0"/>
          </a:p>
        </p:txBody>
      </p:sp>
      <p:sp>
        <p:nvSpPr>
          <p:cNvPr id="3" name="Content Placeholder 2"/>
          <p:cNvSpPr>
            <a:spLocks noGrp="1"/>
          </p:cNvSpPr>
          <p:nvPr>
            <p:ph idx="1"/>
          </p:nvPr>
        </p:nvSpPr>
        <p:spPr>
          <a:xfrm>
            <a:off x="628651" y="1825625"/>
            <a:ext cx="5049851" cy="4351338"/>
          </a:xfrm>
        </p:spPr>
        <p:txBody>
          <a:bodyPr>
            <a:normAutofit/>
          </a:bodyPr>
          <a:lstStyle/>
          <a:p>
            <a:r>
              <a:rPr lang="en-US" dirty="0"/>
              <a:t>R</a:t>
            </a:r>
            <a:r>
              <a:rPr lang="en-US" dirty="0" smtClean="0"/>
              <a:t>eflect </a:t>
            </a:r>
            <a:r>
              <a:rPr lang="en-US" dirty="0"/>
              <a:t>on and refine a theory of action for an accountability system that advances </a:t>
            </a:r>
            <a:r>
              <a:rPr lang="en-US" dirty="0" smtClean="0"/>
              <a:t>college and career readiness </a:t>
            </a:r>
            <a:r>
              <a:rPr lang="en-US" dirty="0"/>
              <a:t>goals for all </a:t>
            </a:r>
            <a:r>
              <a:rPr lang="en-US" dirty="0" smtClean="0"/>
              <a:t>Arkansas students. </a:t>
            </a:r>
            <a:endParaRPr lang="en-US" dirty="0"/>
          </a:p>
          <a:p>
            <a:r>
              <a:rPr lang="en-US" dirty="0"/>
              <a:t>R</a:t>
            </a:r>
            <a:r>
              <a:rPr lang="en-US" dirty="0" smtClean="0"/>
              <a:t>eimagine </a:t>
            </a:r>
            <a:r>
              <a:rPr lang="en-US" dirty="0"/>
              <a:t>how we support students to advance equity, access, and opportunity for </a:t>
            </a:r>
            <a:r>
              <a:rPr lang="en-US" dirty="0" smtClean="0"/>
              <a:t>all, </a:t>
            </a:r>
            <a:r>
              <a:rPr lang="en-US" dirty="0"/>
              <a:t>particularly those considered historically underserved. </a:t>
            </a:r>
          </a:p>
          <a:p>
            <a:endParaRPr lang="en-US" dirty="0"/>
          </a:p>
        </p:txBody>
      </p:sp>
      <p:pic>
        <p:nvPicPr>
          <p:cNvPr id="5" name="Picture 4"/>
          <p:cNvPicPr>
            <a:picLocks noChangeAspect="1"/>
          </p:cNvPicPr>
          <p:nvPr/>
        </p:nvPicPr>
        <p:blipFill rotWithShape="1">
          <a:blip r:embed="rId2"/>
          <a:srcRect r="49013"/>
          <a:stretch/>
        </p:blipFill>
        <p:spPr>
          <a:xfrm>
            <a:off x="6042174" y="2549579"/>
            <a:ext cx="2258024" cy="2085660"/>
          </a:xfrm>
          <a:prstGeom prst="rect">
            <a:avLst/>
          </a:prstGeom>
        </p:spPr>
      </p:pic>
    </p:spTree>
    <p:extLst>
      <p:ext uri="{BB962C8B-B14F-4D97-AF65-F5344CB8AC3E}">
        <p14:creationId xmlns:p14="http://schemas.microsoft.com/office/powerpoint/2010/main" val="296874289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Tree>
    <p:extLst>
      <p:ext uri="{BB962C8B-B14F-4D97-AF65-F5344CB8AC3E}">
        <p14:creationId xmlns:p14="http://schemas.microsoft.com/office/powerpoint/2010/main" val="40954928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p:cNvSpPr txBox="1">
            <a:spLocks/>
          </p:cNvSpPr>
          <p:nvPr/>
        </p:nvSpPr>
        <p:spPr>
          <a:xfrm>
            <a:off x="628650" y="365128"/>
            <a:ext cx="78867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Cycle of Inquiry that Empowers Educators to Impact Learning</a:t>
            </a:r>
            <a:endParaRPr lang="en-US" dirty="0"/>
          </a:p>
        </p:txBody>
      </p:sp>
      <p:pic>
        <p:nvPicPr>
          <p:cNvPr id="14" name="Picture 13"/>
          <p:cNvPicPr>
            <a:picLocks noChangeAspect="1"/>
          </p:cNvPicPr>
          <p:nvPr/>
        </p:nvPicPr>
        <p:blipFill rotWithShape="1">
          <a:blip r:embed="rId2"/>
          <a:srcRect l="34772" t="33455" r="3049" b="-223"/>
          <a:stretch/>
        </p:blipFill>
        <p:spPr>
          <a:xfrm>
            <a:off x="5698378" y="2652621"/>
            <a:ext cx="2359693" cy="1434938"/>
          </a:xfrm>
          <a:prstGeom prst="ellipse">
            <a:avLst/>
          </a:prstGeom>
        </p:spPr>
      </p:pic>
      <p:sp>
        <p:nvSpPr>
          <p:cNvPr id="15" name="TextBox 14"/>
          <p:cNvSpPr txBox="1"/>
          <p:nvPr/>
        </p:nvSpPr>
        <p:spPr>
          <a:xfrm>
            <a:off x="628650" y="1899932"/>
            <a:ext cx="3927982"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accent5">
                    <a:lumMod val="50000"/>
                  </a:schemeClr>
                </a:solidFill>
              </a:rPr>
              <a:t>The Arkansas Department of Education seeks to empower districts to empower schools, teachers, and students to focus on what matters most for learning. </a:t>
            </a:r>
          </a:p>
          <a:p>
            <a:pPr marL="285750" indent="-285750">
              <a:buFont typeface="Arial" panose="020B0604020202020204" pitchFamily="34" charset="0"/>
              <a:buChar char="•"/>
            </a:pPr>
            <a:r>
              <a:rPr lang="en-US" sz="2000" dirty="0">
                <a:solidFill>
                  <a:schemeClr val="accent5">
                    <a:lumMod val="50000"/>
                  </a:schemeClr>
                </a:solidFill>
              </a:rPr>
              <a:t>If schools and districts focus on what matters for learning, then their local cycle of inquiry will lead to improvement and more success for students, and improvement for the state system.  </a:t>
            </a:r>
          </a:p>
        </p:txBody>
      </p:sp>
      <p:sp>
        <p:nvSpPr>
          <p:cNvPr id="6" name="Moon 5"/>
          <p:cNvSpPr/>
          <p:nvPr/>
        </p:nvSpPr>
        <p:spPr>
          <a:xfrm>
            <a:off x="5133600" y="2652621"/>
            <a:ext cx="1336357" cy="1434938"/>
          </a:xfrm>
          <a:prstGeom prst="moon">
            <a:avLst>
              <a:gd name="adj" fmla="val 44076"/>
            </a:avLst>
          </a:prstGeom>
          <a:solidFill>
            <a:srgbClr val="C21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Moon 21"/>
          <p:cNvSpPr/>
          <p:nvPr/>
        </p:nvSpPr>
        <p:spPr>
          <a:xfrm rot="10800000">
            <a:off x="7286492" y="2652621"/>
            <a:ext cx="1336357" cy="1434938"/>
          </a:xfrm>
          <a:prstGeom prst="moon">
            <a:avLst>
              <a:gd name="adj" fmla="val 44076"/>
            </a:avLst>
          </a:prstGeom>
          <a:solidFill>
            <a:srgbClr val="FCB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Moon 22"/>
          <p:cNvSpPr/>
          <p:nvPr/>
        </p:nvSpPr>
        <p:spPr>
          <a:xfrm rot="5400000">
            <a:off x="6512415" y="1635583"/>
            <a:ext cx="731614" cy="1794247"/>
          </a:xfrm>
          <a:prstGeom prst="moon">
            <a:avLst>
              <a:gd name="adj" fmla="val 71280"/>
            </a:avLst>
          </a:prstGeom>
          <a:solidFill>
            <a:srgbClr val="0351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Moon 23"/>
          <p:cNvSpPr/>
          <p:nvPr/>
        </p:nvSpPr>
        <p:spPr>
          <a:xfrm rot="16200000">
            <a:off x="6481461" y="3318593"/>
            <a:ext cx="731614" cy="1794247"/>
          </a:xfrm>
          <a:prstGeom prst="moon">
            <a:avLst>
              <a:gd name="adj" fmla="val 712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6574703" y="2335037"/>
            <a:ext cx="607038" cy="307777"/>
          </a:xfrm>
          <a:prstGeom prst="rect">
            <a:avLst/>
          </a:prstGeom>
          <a:noFill/>
        </p:spPr>
        <p:txBody>
          <a:bodyPr wrap="square" rtlCol="0">
            <a:spAutoFit/>
          </a:bodyPr>
          <a:lstStyle/>
          <a:p>
            <a:pPr algn="ctr"/>
            <a:r>
              <a:rPr lang="en-US" sz="1400" dirty="0" smtClean="0">
                <a:solidFill>
                  <a:schemeClr val="bg1"/>
                </a:solidFill>
              </a:rPr>
              <a:t>PLAN</a:t>
            </a:r>
            <a:endParaRPr lang="en-US" sz="1400" dirty="0">
              <a:solidFill>
                <a:schemeClr val="bg1"/>
              </a:solidFill>
            </a:endParaRPr>
          </a:p>
        </p:txBody>
      </p:sp>
      <p:sp>
        <p:nvSpPr>
          <p:cNvPr id="26" name="TextBox 25"/>
          <p:cNvSpPr txBox="1"/>
          <p:nvPr/>
        </p:nvSpPr>
        <p:spPr>
          <a:xfrm>
            <a:off x="7954669" y="3216203"/>
            <a:ext cx="607038" cy="307777"/>
          </a:xfrm>
          <a:prstGeom prst="rect">
            <a:avLst/>
          </a:prstGeom>
          <a:noFill/>
        </p:spPr>
        <p:txBody>
          <a:bodyPr wrap="square" rtlCol="0">
            <a:spAutoFit/>
          </a:bodyPr>
          <a:lstStyle/>
          <a:p>
            <a:pPr algn="ctr"/>
            <a:r>
              <a:rPr lang="en-US" sz="1400" dirty="0" smtClean="0">
                <a:solidFill>
                  <a:schemeClr val="bg1"/>
                </a:solidFill>
              </a:rPr>
              <a:t>DO</a:t>
            </a:r>
            <a:endParaRPr lang="en-US" sz="1400" dirty="0">
              <a:solidFill>
                <a:schemeClr val="bg1"/>
              </a:solidFill>
            </a:endParaRPr>
          </a:p>
        </p:txBody>
      </p:sp>
      <p:sp>
        <p:nvSpPr>
          <p:cNvPr id="27" name="TextBox 26"/>
          <p:cNvSpPr txBox="1"/>
          <p:nvPr/>
        </p:nvSpPr>
        <p:spPr>
          <a:xfrm>
            <a:off x="6515439" y="4157619"/>
            <a:ext cx="725566" cy="307777"/>
          </a:xfrm>
          <a:prstGeom prst="rect">
            <a:avLst/>
          </a:prstGeom>
          <a:noFill/>
        </p:spPr>
        <p:txBody>
          <a:bodyPr wrap="square" rtlCol="0">
            <a:spAutoFit/>
          </a:bodyPr>
          <a:lstStyle/>
          <a:p>
            <a:pPr algn="ctr"/>
            <a:r>
              <a:rPr lang="en-US" sz="1400" dirty="0" smtClean="0">
                <a:solidFill>
                  <a:schemeClr val="bg1"/>
                </a:solidFill>
              </a:rPr>
              <a:t>CHECK</a:t>
            </a:r>
            <a:endParaRPr lang="en-US" sz="1400" dirty="0">
              <a:solidFill>
                <a:schemeClr val="bg1"/>
              </a:solidFill>
            </a:endParaRPr>
          </a:p>
        </p:txBody>
      </p:sp>
      <p:sp>
        <p:nvSpPr>
          <p:cNvPr id="28" name="TextBox 27"/>
          <p:cNvSpPr txBox="1"/>
          <p:nvPr/>
        </p:nvSpPr>
        <p:spPr>
          <a:xfrm>
            <a:off x="5133599" y="3215499"/>
            <a:ext cx="607038" cy="307777"/>
          </a:xfrm>
          <a:prstGeom prst="rect">
            <a:avLst/>
          </a:prstGeom>
          <a:noFill/>
        </p:spPr>
        <p:txBody>
          <a:bodyPr wrap="square" rtlCol="0">
            <a:spAutoFit/>
          </a:bodyPr>
          <a:lstStyle/>
          <a:p>
            <a:pPr algn="ctr"/>
            <a:r>
              <a:rPr lang="en-US" sz="1400" dirty="0" smtClean="0">
                <a:solidFill>
                  <a:schemeClr val="bg1"/>
                </a:solidFill>
              </a:rPr>
              <a:t>ACT</a:t>
            </a:r>
            <a:endParaRPr lang="en-US" sz="1400" dirty="0">
              <a:solidFill>
                <a:schemeClr val="bg1"/>
              </a:solidFill>
            </a:endParaRPr>
          </a:p>
        </p:txBody>
      </p:sp>
      <p:sp>
        <p:nvSpPr>
          <p:cNvPr id="32" name="Chevron 31"/>
          <p:cNvSpPr/>
          <p:nvPr/>
        </p:nvSpPr>
        <p:spPr>
          <a:xfrm rot="1788831">
            <a:off x="7393407" y="2550458"/>
            <a:ext cx="667754" cy="300547"/>
          </a:xfrm>
          <a:prstGeom prst="chevron">
            <a:avLst>
              <a:gd name="adj" fmla="val 73529"/>
            </a:avLst>
          </a:prstGeom>
          <a:solidFill>
            <a:srgbClr val="0351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Chevron 32"/>
          <p:cNvSpPr/>
          <p:nvPr/>
        </p:nvSpPr>
        <p:spPr>
          <a:xfrm rot="8379607">
            <a:off x="7513459" y="3825711"/>
            <a:ext cx="667754" cy="300547"/>
          </a:xfrm>
          <a:prstGeom prst="chevron">
            <a:avLst>
              <a:gd name="adj" fmla="val 73529"/>
            </a:avLst>
          </a:prstGeom>
          <a:solidFill>
            <a:srgbClr val="FCB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Chevron 33"/>
          <p:cNvSpPr/>
          <p:nvPr/>
        </p:nvSpPr>
        <p:spPr>
          <a:xfrm rot="12432756">
            <a:off x="5643825" y="3863914"/>
            <a:ext cx="667754" cy="300547"/>
          </a:xfrm>
          <a:prstGeom prst="chevron">
            <a:avLst>
              <a:gd name="adj" fmla="val 73529"/>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5" name="Chevron 34"/>
          <p:cNvSpPr/>
          <p:nvPr/>
        </p:nvSpPr>
        <p:spPr>
          <a:xfrm rot="19375683">
            <a:off x="5621368" y="2589519"/>
            <a:ext cx="667754" cy="300547"/>
          </a:xfrm>
          <a:prstGeom prst="chevron">
            <a:avLst>
              <a:gd name="adj" fmla="val 73529"/>
            </a:avLst>
          </a:prstGeom>
          <a:solidFill>
            <a:srgbClr val="C21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7757125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9338" y="2"/>
            <a:ext cx="8778549" cy="6138465"/>
          </a:xfrm>
          <a:prstGeom prst="rect">
            <a:avLst/>
          </a:prstGeom>
        </p:spPr>
      </p:pic>
    </p:spTree>
    <p:extLst>
      <p:ext uri="{BB962C8B-B14F-4D97-AF65-F5344CB8AC3E}">
        <p14:creationId xmlns:p14="http://schemas.microsoft.com/office/powerpoint/2010/main" val="38756847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893" y="81834"/>
            <a:ext cx="7886700" cy="1325563"/>
          </a:xfrm>
        </p:spPr>
        <p:txBody>
          <a:bodyPr/>
          <a:lstStyle/>
          <a:p>
            <a:r>
              <a:rPr lang="en-US" dirty="0" smtClean="0"/>
              <a:t>Framing the Indicators: 4 Lenses</a:t>
            </a:r>
            <a:endParaRPr lang="en-US" dirty="0"/>
          </a:p>
        </p:txBody>
      </p:sp>
      <p:grpSp>
        <p:nvGrpSpPr>
          <p:cNvPr id="12" name="Group 11"/>
          <p:cNvGrpSpPr/>
          <p:nvPr/>
        </p:nvGrpSpPr>
        <p:grpSpPr>
          <a:xfrm>
            <a:off x="1957560" y="1152970"/>
            <a:ext cx="5314310" cy="4935953"/>
            <a:chOff x="2038628" y="1407395"/>
            <a:chExt cx="5314310" cy="4935953"/>
          </a:xfrm>
        </p:grpSpPr>
        <p:sp>
          <p:nvSpPr>
            <p:cNvPr id="4" name="Oval 3"/>
            <p:cNvSpPr/>
            <p:nvPr/>
          </p:nvSpPr>
          <p:spPr>
            <a:xfrm>
              <a:off x="2038628" y="1407395"/>
              <a:ext cx="2772228" cy="2728686"/>
            </a:xfrm>
            <a:prstGeom prst="ellipse">
              <a:avLst/>
            </a:prstGeom>
            <a:noFill/>
            <a:ln w="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060682" y="3614662"/>
              <a:ext cx="2772228" cy="2728686"/>
            </a:xfrm>
            <a:prstGeom prst="ellipse">
              <a:avLst/>
            </a:prstGeom>
            <a:noFill/>
            <a:ln w="3175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4580710" y="3614662"/>
              <a:ext cx="2772228" cy="2728686"/>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4558656" y="1450667"/>
              <a:ext cx="2772228" cy="2728686"/>
            </a:xfrm>
            <a:prstGeom prst="ellipse">
              <a:avLst/>
            </a:prstGeom>
            <a:noFill/>
            <a:ln w="317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576139" y="2540905"/>
              <a:ext cx="1719320" cy="461665"/>
            </a:xfrm>
            <a:prstGeom prst="rect">
              <a:avLst/>
            </a:prstGeom>
            <a:noFill/>
          </p:spPr>
          <p:txBody>
            <a:bodyPr wrap="square" rtlCol="0">
              <a:spAutoFit/>
            </a:bodyPr>
            <a:lstStyle/>
            <a:p>
              <a:pPr algn="ctr"/>
              <a:r>
                <a:rPr lang="en-US" sz="2400" dirty="0" smtClean="0"/>
                <a:t>Equity</a:t>
              </a:r>
              <a:endParaRPr lang="en-US" sz="2400" dirty="0"/>
            </a:p>
          </p:txBody>
        </p:sp>
        <p:sp>
          <p:nvSpPr>
            <p:cNvPr id="9" name="TextBox 8"/>
            <p:cNvSpPr txBox="1"/>
            <p:nvPr/>
          </p:nvSpPr>
          <p:spPr>
            <a:xfrm>
              <a:off x="5107164" y="4775534"/>
              <a:ext cx="1719320" cy="461665"/>
            </a:xfrm>
            <a:prstGeom prst="rect">
              <a:avLst/>
            </a:prstGeom>
            <a:noFill/>
          </p:spPr>
          <p:txBody>
            <a:bodyPr wrap="square" rtlCol="0">
              <a:spAutoFit/>
            </a:bodyPr>
            <a:lstStyle/>
            <a:p>
              <a:pPr algn="ctr"/>
              <a:r>
                <a:rPr lang="en-US" sz="2400" dirty="0" smtClean="0"/>
                <a:t>Alignment</a:t>
              </a:r>
              <a:endParaRPr lang="en-US" sz="2400" dirty="0"/>
            </a:p>
          </p:txBody>
        </p:sp>
        <p:sp>
          <p:nvSpPr>
            <p:cNvPr id="10" name="TextBox 9"/>
            <p:cNvSpPr txBox="1"/>
            <p:nvPr/>
          </p:nvSpPr>
          <p:spPr>
            <a:xfrm>
              <a:off x="2598193" y="4748172"/>
              <a:ext cx="1719320" cy="461665"/>
            </a:xfrm>
            <a:prstGeom prst="rect">
              <a:avLst/>
            </a:prstGeom>
            <a:noFill/>
          </p:spPr>
          <p:txBody>
            <a:bodyPr wrap="square" rtlCol="0">
              <a:spAutoFit/>
            </a:bodyPr>
            <a:lstStyle/>
            <a:p>
              <a:pPr algn="ctr"/>
              <a:r>
                <a:rPr lang="en-US" sz="2400" dirty="0" smtClean="0"/>
                <a:t>Practicality</a:t>
              </a:r>
              <a:endParaRPr lang="en-US" sz="2400" dirty="0"/>
            </a:p>
          </p:txBody>
        </p:sp>
        <p:sp>
          <p:nvSpPr>
            <p:cNvPr id="11" name="TextBox 10"/>
            <p:cNvSpPr txBox="1"/>
            <p:nvPr/>
          </p:nvSpPr>
          <p:spPr>
            <a:xfrm>
              <a:off x="5085110" y="2540905"/>
              <a:ext cx="1719320" cy="461665"/>
            </a:xfrm>
            <a:prstGeom prst="rect">
              <a:avLst/>
            </a:prstGeom>
            <a:noFill/>
          </p:spPr>
          <p:txBody>
            <a:bodyPr wrap="square" rtlCol="0">
              <a:spAutoFit/>
            </a:bodyPr>
            <a:lstStyle/>
            <a:p>
              <a:pPr algn="ctr"/>
              <a:r>
                <a:rPr lang="en-US" sz="2400" dirty="0" smtClean="0"/>
                <a:t>Efficiency</a:t>
              </a:r>
              <a:endParaRPr lang="en-US" sz="2400" dirty="0"/>
            </a:p>
          </p:txBody>
        </p:sp>
      </p:grpSp>
    </p:spTree>
    <p:extLst>
      <p:ext uri="{BB962C8B-B14F-4D97-AF65-F5344CB8AC3E}">
        <p14:creationId xmlns:p14="http://schemas.microsoft.com/office/powerpoint/2010/main" val="277737927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a:t>
            </a:r>
            <a:endParaRPr lang="en-US" dirty="0"/>
          </a:p>
        </p:txBody>
      </p:sp>
      <p:sp>
        <p:nvSpPr>
          <p:cNvPr id="3" name="Content Placeholder 2"/>
          <p:cNvSpPr>
            <a:spLocks noGrp="1"/>
          </p:cNvSpPr>
          <p:nvPr>
            <p:ph idx="1"/>
          </p:nvPr>
        </p:nvSpPr>
        <p:spPr>
          <a:xfrm>
            <a:off x="628651" y="1491797"/>
            <a:ext cx="8021864" cy="5032375"/>
          </a:xfrm>
        </p:spPr>
        <p:txBody>
          <a:bodyPr>
            <a:normAutofit fontScale="77500" lnSpcReduction="20000"/>
          </a:bodyPr>
          <a:lstStyle/>
          <a:p>
            <a:pPr marL="514350" indent="-514350">
              <a:buFont typeface="+mj-lt"/>
              <a:buAutoNum type="arabicPeriod"/>
            </a:pPr>
            <a:r>
              <a:rPr lang="en-US" dirty="0"/>
              <a:t>What are </a:t>
            </a:r>
            <a:r>
              <a:rPr lang="en-US" dirty="0" smtClean="0"/>
              <a:t>the most </a:t>
            </a:r>
            <a:r>
              <a:rPr lang="en-US" dirty="0"/>
              <a:t>important outcomes for the accountability system today? </a:t>
            </a:r>
            <a:r>
              <a:rPr lang="en-US" sz="2800" dirty="0" smtClean="0"/>
              <a:t>What </a:t>
            </a:r>
            <a:r>
              <a:rPr lang="en-US" sz="2800" dirty="0"/>
              <a:t>about in five years? </a:t>
            </a:r>
          </a:p>
          <a:p>
            <a:pPr marL="514350" indent="-514350">
              <a:buFont typeface="+mj-lt"/>
              <a:buAutoNum type="arabicPeriod"/>
            </a:pPr>
            <a:r>
              <a:rPr lang="en-US" sz="3000" dirty="0"/>
              <a:t>What parts of the current state system are driving the desired </a:t>
            </a:r>
            <a:r>
              <a:rPr lang="en-US" sz="3000" dirty="0" smtClean="0"/>
              <a:t>outcomes, </a:t>
            </a:r>
            <a:r>
              <a:rPr lang="en-US" sz="3000" dirty="0"/>
              <a:t>and what do we want to change? </a:t>
            </a:r>
          </a:p>
          <a:p>
            <a:pPr marL="514350" indent="-514350">
              <a:buFont typeface="+mj-lt"/>
              <a:buAutoNum type="arabicPeriod"/>
            </a:pPr>
            <a:r>
              <a:rPr lang="en-US" sz="3000" dirty="0"/>
              <a:t>How can the assessment and accountability system drive desired behaviors and instructional/assessment practices to increase student learning and </a:t>
            </a:r>
            <a:r>
              <a:rPr lang="en-US" sz="3000" dirty="0" smtClean="0"/>
              <a:t>engagement?</a:t>
            </a:r>
          </a:p>
          <a:p>
            <a:pPr marL="514350" indent="-514350">
              <a:buFont typeface="+mj-lt"/>
              <a:buAutoNum type="arabicPeriod"/>
            </a:pPr>
            <a:r>
              <a:rPr lang="en-US" sz="3000" dirty="0"/>
              <a:t>Which indicators would you want to be used for accountability in the summative rating system?</a:t>
            </a:r>
          </a:p>
          <a:p>
            <a:pPr marL="514350" indent="-514350">
              <a:buFont typeface="+mj-lt"/>
              <a:buAutoNum type="arabicPeriod"/>
            </a:pPr>
            <a:r>
              <a:rPr lang="en-US" sz="3000" dirty="0"/>
              <a:t>Which indicators would be valuable for reporting to inform stakeholders, but not necessarily helpful to include in a summative rating? </a:t>
            </a:r>
          </a:p>
          <a:p>
            <a:pPr marL="514350" indent="-514350">
              <a:buFont typeface="+mj-lt"/>
              <a:buAutoNum type="arabicPeriod"/>
            </a:pPr>
            <a:r>
              <a:rPr lang="en-US" sz="3000" dirty="0"/>
              <a:t>Which indicators would be helpful to inform local needs assessment for continuous improvement</a:t>
            </a:r>
            <a:r>
              <a:rPr lang="en-US" sz="3000" dirty="0" smtClean="0"/>
              <a:t>?</a:t>
            </a:r>
          </a:p>
          <a:p>
            <a:pPr marL="514350" indent="-514350">
              <a:buFont typeface="+mj-lt"/>
              <a:buAutoNum type="arabicPeriod"/>
            </a:pPr>
            <a:r>
              <a:rPr lang="en-US" sz="3000" dirty="0" smtClean="0"/>
              <a:t>How will we meaningfully differentiate schools? Index? Goal-based? Matrix? Dashboard? Combination?</a:t>
            </a:r>
            <a:endParaRPr lang="en-US" sz="3000" dirty="0"/>
          </a:p>
        </p:txBody>
      </p:sp>
    </p:spTree>
    <p:extLst>
      <p:ext uri="{BB962C8B-B14F-4D97-AF65-F5344CB8AC3E}">
        <p14:creationId xmlns:p14="http://schemas.microsoft.com/office/powerpoint/2010/main" val="420273052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a:t>
            </a:r>
            <a:endParaRPr lang="en-US" dirty="0"/>
          </a:p>
        </p:txBody>
      </p:sp>
      <p:sp>
        <p:nvSpPr>
          <p:cNvPr id="3" name="Content Placeholder 2"/>
          <p:cNvSpPr>
            <a:spLocks noGrp="1"/>
          </p:cNvSpPr>
          <p:nvPr>
            <p:ph idx="1"/>
          </p:nvPr>
        </p:nvSpPr>
        <p:spPr/>
        <p:txBody>
          <a:bodyPr/>
          <a:lstStyle/>
          <a:p>
            <a:r>
              <a:rPr lang="en-US" dirty="0" smtClean="0"/>
              <a:t>Five Zoom calls total, one each week mid-February through early March 2017</a:t>
            </a:r>
          </a:p>
          <a:p>
            <a:pPr lvl="1"/>
            <a:r>
              <a:rPr lang="en-US" dirty="0" smtClean="0"/>
              <a:t>Used to frame consideration of options</a:t>
            </a:r>
          </a:p>
          <a:p>
            <a:r>
              <a:rPr lang="en-US" dirty="0" smtClean="0"/>
              <a:t>Qualtrics Survey (N = 23) to collect feedback on indicators and special considerations (e.g., participation rates)</a:t>
            </a:r>
          </a:p>
          <a:p>
            <a:endParaRPr lang="en-US" dirty="0" smtClean="0"/>
          </a:p>
        </p:txBody>
      </p:sp>
    </p:spTree>
    <p:extLst>
      <p:ext uri="{BB962C8B-B14F-4D97-AF65-F5344CB8AC3E}">
        <p14:creationId xmlns:p14="http://schemas.microsoft.com/office/powerpoint/2010/main" val="12441551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Achievement Indicator</a:t>
            </a:r>
            <a:endParaRPr lang="en-US" dirty="0"/>
          </a:p>
        </p:txBody>
      </p:sp>
      <p:sp>
        <p:nvSpPr>
          <p:cNvPr id="3" name="Content Placeholder 2"/>
          <p:cNvSpPr>
            <a:spLocks noGrp="1"/>
          </p:cNvSpPr>
          <p:nvPr>
            <p:ph idx="1"/>
          </p:nvPr>
        </p:nvSpPr>
        <p:spPr>
          <a:xfrm>
            <a:off x="628651" y="1825625"/>
            <a:ext cx="5409293" cy="4351338"/>
          </a:xfrm>
        </p:spPr>
        <p:txBody>
          <a:bodyPr/>
          <a:lstStyle/>
          <a:p>
            <a:pPr marL="514350" indent="-514350">
              <a:buFont typeface="+mj-lt"/>
              <a:buAutoNum type="arabicPeriod"/>
            </a:pPr>
            <a:r>
              <a:rPr lang="en-US" dirty="0" smtClean="0"/>
              <a:t>Weighted performance points </a:t>
            </a:r>
            <a:r>
              <a:rPr lang="en-US" i="1" dirty="0" smtClean="0"/>
              <a:t>(Mean = 3.44)</a:t>
            </a:r>
          </a:p>
          <a:p>
            <a:pPr marL="514350" indent="-514350">
              <a:buFont typeface="+mj-lt"/>
              <a:buAutoNum type="arabicPeriod"/>
            </a:pPr>
            <a:r>
              <a:rPr lang="en-US" dirty="0" smtClean="0"/>
              <a:t>Matrix-based on classification of cells in matrix </a:t>
            </a:r>
            <a:r>
              <a:rPr lang="en-US" i="1" dirty="0" smtClean="0"/>
              <a:t>(Mean = 3.36)</a:t>
            </a:r>
          </a:p>
          <a:p>
            <a:pPr marL="514350" indent="-514350">
              <a:buFont typeface="+mj-lt"/>
              <a:buAutoNum type="arabicPeriod"/>
            </a:pPr>
            <a:r>
              <a:rPr lang="en-US" dirty="0" smtClean="0"/>
              <a:t>Index/Goal combination (points approach/met/exceed target) </a:t>
            </a:r>
            <a:r>
              <a:rPr lang="en-US" i="1" dirty="0" smtClean="0"/>
              <a:t>(Mean = 3.23)</a:t>
            </a:r>
            <a:endParaRPr lang="en-US" i="1" dirty="0"/>
          </a:p>
        </p:txBody>
      </p:sp>
      <p:pic>
        <p:nvPicPr>
          <p:cNvPr id="4" name="Picture 3"/>
          <p:cNvPicPr>
            <a:picLocks noChangeAspect="1"/>
          </p:cNvPicPr>
          <p:nvPr/>
        </p:nvPicPr>
        <p:blipFill>
          <a:blip r:embed="rId2"/>
          <a:stretch>
            <a:fillRect/>
          </a:stretch>
        </p:blipFill>
        <p:spPr>
          <a:xfrm>
            <a:off x="6037943" y="1690689"/>
            <a:ext cx="2257425" cy="2140156"/>
          </a:xfrm>
          <a:prstGeom prst="rect">
            <a:avLst/>
          </a:prstGeom>
        </p:spPr>
      </p:pic>
    </p:spTree>
    <p:extLst>
      <p:ext uri="{BB962C8B-B14F-4D97-AF65-F5344CB8AC3E}">
        <p14:creationId xmlns:p14="http://schemas.microsoft.com/office/powerpoint/2010/main" val="27000247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Indicator</a:t>
            </a:r>
            <a:endParaRPr lang="en-US" dirty="0"/>
          </a:p>
        </p:txBody>
      </p:sp>
      <p:sp>
        <p:nvSpPr>
          <p:cNvPr id="3" name="Content Placeholder 2"/>
          <p:cNvSpPr>
            <a:spLocks noGrp="1"/>
          </p:cNvSpPr>
          <p:nvPr>
            <p:ph idx="1"/>
          </p:nvPr>
        </p:nvSpPr>
        <p:spPr>
          <a:xfrm>
            <a:off x="628651" y="1462768"/>
            <a:ext cx="5409293" cy="4351338"/>
          </a:xfrm>
        </p:spPr>
        <p:txBody>
          <a:bodyPr>
            <a:normAutofit fontScale="92500" lnSpcReduction="20000"/>
          </a:bodyPr>
          <a:lstStyle/>
          <a:p>
            <a:pPr marL="514350" indent="-514350">
              <a:buFont typeface="+mj-lt"/>
              <a:buAutoNum type="arabicPeriod"/>
            </a:pPr>
            <a:r>
              <a:rPr lang="en-US" dirty="0" smtClean="0"/>
              <a:t>Growth score (points) </a:t>
            </a:r>
            <a:r>
              <a:rPr lang="en-US" i="1" dirty="0" smtClean="0"/>
              <a:t>(Mean = 3.79)</a:t>
            </a:r>
          </a:p>
          <a:p>
            <a:pPr marL="514350" indent="-514350">
              <a:buFont typeface="+mj-lt"/>
              <a:buAutoNum type="arabicPeriod"/>
            </a:pPr>
            <a:r>
              <a:rPr lang="en-US" dirty="0" smtClean="0"/>
              <a:t>Index/goal combo (points for approach/met/exceed target) </a:t>
            </a:r>
            <a:r>
              <a:rPr lang="en-US" i="1" dirty="0" smtClean="0"/>
              <a:t>(Mean = 3.77)</a:t>
            </a:r>
          </a:p>
          <a:p>
            <a:pPr marL="514350" indent="-514350">
              <a:buFont typeface="+mj-lt"/>
              <a:buAutoNum type="arabicPeriod"/>
            </a:pPr>
            <a:r>
              <a:rPr lang="en-US" dirty="0" smtClean="0"/>
              <a:t>Matrix (based on classification of cells in matrix) </a:t>
            </a:r>
            <a:r>
              <a:rPr lang="en-US" i="1" dirty="0" smtClean="0"/>
              <a:t>(Mean = 3.61)</a:t>
            </a:r>
          </a:p>
          <a:p>
            <a:pPr marL="514350" indent="-514350">
              <a:buFont typeface="+mj-lt"/>
              <a:buAutoNum type="arabicPeriod"/>
            </a:pPr>
            <a:endParaRPr lang="en-US" i="1" dirty="0"/>
          </a:p>
          <a:p>
            <a:pPr marL="0" indent="0">
              <a:buNone/>
            </a:pPr>
            <a:r>
              <a:rPr lang="en-US" b="1" dirty="0" smtClean="0"/>
              <a:t>Preference for type of growth model:</a:t>
            </a:r>
          </a:p>
          <a:p>
            <a:pPr marL="514350" indent="-514350">
              <a:buAutoNum type="arabicPeriod"/>
            </a:pPr>
            <a:r>
              <a:rPr lang="en-US" dirty="0" smtClean="0"/>
              <a:t>Control for input characteristics</a:t>
            </a:r>
          </a:p>
          <a:p>
            <a:pPr marL="514350" indent="-514350">
              <a:buAutoNum type="arabicPeriod"/>
            </a:pPr>
            <a:r>
              <a:rPr lang="en-US" dirty="0" smtClean="0"/>
              <a:t>Transition table</a:t>
            </a:r>
          </a:p>
          <a:p>
            <a:pPr marL="514350" indent="-514350">
              <a:buAutoNum type="arabicPeriod"/>
            </a:pPr>
            <a:r>
              <a:rPr lang="en-US" dirty="0" smtClean="0"/>
              <a:t>Progress toward standards</a:t>
            </a:r>
            <a:endParaRPr lang="en-US" dirty="0"/>
          </a:p>
        </p:txBody>
      </p:sp>
      <p:pic>
        <p:nvPicPr>
          <p:cNvPr id="5" name="Picture 4"/>
          <p:cNvPicPr>
            <a:picLocks noChangeAspect="1"/>
          </p:cNvPicPr>
          <p:nvPr/>
        </p:nvPicPr>
        <p:blipFill>
          <a:blip r:embed="rId2"/>
          <a:stretch>
            <a:fillRect/>
          </a:stretch>
        </p:blipFill>
        <p:spPr>
          <a:xfrm>
            <a:off x="6037943" y="1825625"/>
            <a:ext cx="2317623" cy="2097596"/>
          </a:xfrm>
          <a:prstGeom prst="rect">
            <a:avLst/>
          </a:prstGeom>
        </p:spPr>
      </p:pic>
    </p:spTree>
    <p:extLst>
      <p:ext uri="{BB962C8B-B14F-4D97-AF65-F5344CB8AC3E}">
        <p14:creationId xmlns:p14="http://schemas.microsoft.com/office/powerpoint/2010/main" val="357268722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Graduation Rate Indicator</a:t>
            </a:r>
            <a:endParaRPr lang="en-US" dirty="0"/>
          </a:p>
        </p:txBody>
      </p:sp>
      <p:sp>
        <p:nvSpPr>
          <p:cNvPr id="3" name="Content Placeholder 2"/>
          <p:cNvSpPr>
            <a:spLocks noGrp="1"/>
          </p:cNvSpPr>
          <p:nvPr>
            <p:ph idx="1"/>
          </p:nvPr>
        </p:nvSpPr>
        <p:spPr>
          <a:xfrm>
            <a:off x="628651" y="1825625"/>
            <a:ext cx="5409293" cy="4351338"/>
          </a:xfrm>
        </p:spPr>
        <p:txBody>
          <a:bodyPr/>
          <a:lstStyle/>
          <a:p>
            <a:pPr marL="514350" indent="-514350">
              <a:buFont typeface="+mj-lt"/>
              <a:buAutoNum type="arabicPeriod"/>
            </a:pPr>
            <a:r>
              <a:rPr lang="en-US" dirty="0" smtClean="0"/>
              <a:t>Index/Goal combination (points for approach/met/exceed target) </a:t>
            </a:r>
            <a:r>
              <a:rPr lang="en-US" i="1" dirty="0" smtClean="0"/>
              <a:t>(Mean = 4)</a:t>
            </a:r>
          </a:p>
          <a:p>
            <a:pPr marL="514350" indent="-514350">
              <a:buFont typeface="+mj-lt"/>
              <a:buAutoNum type="arabicPeriod"/>
            </a:pPr>
            <a:r>
              <a:rPr lang="en-US" dirty="0" smtClean="0"/>
              <a:t>Graduation rate (points) </a:t>
            </a:r>
            <a:r>
              <a:rPr lang="en-US" i="1" dirty="0" smtClean="0"/>
              <a:t>(Mean = 3.25)</a:t>
            </a:r>
          </a:p>
          <a:p>
            <a:pPr marL="514350" indent="-514350">
              <a:buFont typeface="+mj-lt"/>
              <a:buAutoNum type="arabicPeriod"/>
            </a:pPr>
            <a:r>
              <a:rPr lang="en-US" dirty="0" smtClean="0"/>
              <a:t>Matrix (based on classification of cells in matrix) </a:t>
            </a:r>
            <a:r>
              <a:rPr lang="en-US" i="1" dirty="0" smtClean="0"/>
              <a:t>(Mean = 3.25)</a:t>
            </a:r>
            <a:endParaRPr lang="en-US" i="1" dirty="0"/>
          </a:p>
        </p:txBody>
      </p:sp>
      <p:pic>
        <p:nvPicPr>
          <p:cNvPr id="7" name="Picture 6"/>
          <p:cNvPicPr>
            <a:picLocks noChangeAspect="1"/>
          </p:cNvPicPr>
          <p:nvPr/>
        </p:nvPicPr>
        <p:blipFill>
          <a:blip r:embed="rId2"/>
          <a:stretch>
            <a:fillRect/>
          </a:stretch>
        </p:blipFill>
        <p:spPr>
          <a:xfrm>
            <a:off x="6037943" y="1690689"/>
            <a:ext cx="2200275" cy="2156270"/>
          </a:xfrm>
          <a:prstGeom prst="rect">
            <a:avLst/>
          </a:prstGeom>
        </p:spPr>
      </p:pic>
    </p:spTree>
    <p:extLst>
      <p:ext uri="{BB962C8B-B14F-4D97-AF65-F5344CB8AC3E}">
        <p14:creationId xmlns:p14="http://schemas.microsoft.com/office/powerpoint/2010/main" val="4739709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Messaging and Visuals</a:t>
            </a:r>
            <a:endParaRPr lang="en-US" b="1" dirty="0"/>
          </a:p>
        </p:txBody>
      </p:sp>
    </p:spTree>
    <p:extLst>
      <p:ext uri="{BB962C8B-B14F-4D97-AF65-F5344CB8AC3E}">
        <p14:creationId xmlns:p14="http://schemas.microsoft.com/office/powerpoint/2010/main" val="7897756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Indicators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Multiple measures system </a:t>
            </a:r>
            <a:r>
              <a:rPr lang="en-US" i="1" dirty="0" smtClean="0"/>
              <a:t>(Mean = 4.25)</a:t>
            </a:r>
          </a:p>
          <a:p>
            <a:pPr marL="457200" lvl="1" indent="0">
              <a:buNone/>
            </a:pPr>
            <a:r>
              <a:rPr lang="en-US" i="1" dirty="0"/>
              <a:t>1a. Combination System (Mean = 4.18)</a:t>
            </a:r>
            <a:endParaRPr lang="en-US" i="1" dirty="0" smtClean="0"/>
          </a:p>
          <a:p>
            <a:pPr marL="514350" indent="-514350">
              <a:buFont typeface="+mj-lt"/>
              <a:buAutoNum type="arabicPeriod"/>
            </a:pPr>
            <a:r>
              <a:rPr lang="en-US" dirty="0" smtClean="0"/>
              <a:t>Index </a:t>
            </a:r>
            <a:r>
              <a:rPr lang="en-US" i="1" dirty="0" smtClean="0"/>
              <a:t>(Mean = 3.69)</a:t>
            </a:r>
          </a:p>
          <a:p>
            <a:pPr marL="514350" indent="-514350">
              <a:buFont typeface="+mj-lt"/>
              <a:buAutoNum type="arabicPeriod"/>
            </a:pPr>
            <a:r>
              <a:rPr lang="en-US" dirty="0" smtClean="0"/>
              <a:t>Matrix system </a:t>
            </a:r>
            <a:r>
              <a:rPr lang="en-US" i="1" dirty="0" smtClean="0"/>
              <a:t>(Mean = 3.53)</a:t>
            </a:r>
            <a:endParaRPr lang="en-US" i="1" dirty="0"/>
          </a:p>
        </p:txBody>
      </p:sp>
      <p:pic>
        <p:nvPicPr>
          <p:cNvPr id="4" name="Picture 3"/>
          <p:cNvPicPr>
            <a:picLocks noChangeAspect="1"/>
          </p:cNvPicPr>
          <p:nvPr/>
        </p:nvPicPr>
        <p:blipFill>
          <a:blip r:embed="rId2"/>
          <a:stretch>
            <a:fillRect/>
          </a:stretch>
        </p:blipFill>
        <p:spPr>
          <a:xfrm rot="500774">
            <a:off x="302169" y="4063575"/>
            <a:ext cx="3885259" cy="1887773"/>
          </a:xfrm>
          <a:prstGeom prst="rect">
            <a:avLst/>
          </a:prstGeom>
        </p:spPr>
      </p:pic>
      <p:grpSp>
        <p:nvGrpSpPr>
          <p:cNvPr id="5" name="Group 4"/>
          <p:cNvGrpSpPr>
            <a:grpSpLocks noChangeAspect="1"/>
          </p:cNvGrpSpPr>
          <p:nvPr/>
        </p:nvGrpSpPr>
        <p:grpSpPr>
          <a:xfrm rot="20792108">
            <a:off x="4572001" y="4001294"/>
            <a:ext cx="4185997" cy="1770076"/>
            <a:chOff x="6245098" y="3572319"/>
            <a:chExt cx="5730859" cy="2564720"/>
          </a:xfrm>
        </p:grpSpPr>
        <p:pic>
          <p:nvPicPr>
            <p:cNvPr id="6" name="Picture 5"/>
            <p:cNvPicPr>
              <a:picLocks noChangeAspect="1"/>
            </p:cNvPicPr>
            <p:nvPr/>
          </p:nvPicPr>
          <p:blipFill rotWithShape="1">
            <a:blip r:embed="rId3"/>
            <a:srcRect t="7471"/>
            <a:stretch/>
          </p:blipFill>
          <p:spPr>
            <a:xfrm rot="20708715">
              <a:off x="8462943" y="3572319"/>
              <a:ext cx="3513014" cy="2143369"/>
            </a:xfrm>
            <a:prstGeom prst="rect">
              <a:avLst/>
            </a:prstGeom>
          </p:spPr>
        </p:pic>
        <p:pic>
          <p:nvPicPr>
            <p:cNvPr id="7" name="Picture 6"/>
            <p:cNvPicPr>
              <a:picLocks noChangeAspect="1"/>
            </p:cNvPicPr>
            <p:nvPr/>
          </p:nvPicPr>
          <p:blipFill rotWithShape="1">
            <a:blip r:embed="rId4"/>
            <a:srcRect l="2575" t="6876" r="7195" b="5688"/>
            <a:stretch/>
          </p:blipFill>
          <p:spPr>
            <a:xfrm rot="387109">
              <a:off x="6245098" y="3761830"/>
              <a:ext cx="2932356" cy="2375209"/>
            </a:xfrm>
            <a:prstGeom prst="rect">
              <a:avLst/>
            </a:prstGeom>
            <a:ln>
              <a:solidFill>
                <a:schemeClr val="tx1"/>
              </a:solidFill>
            </a:ln>
          </p:spPr>
        </p:pic>
      </p:grpSp>
    </p:spTree>
    <p:extLst>
      <p:ext uri="{BB962C8B-B14F-4D97-AF65-F5344CB8AC3E}">
        <p14:creationId xmlns:p14="http://schemas.microsoft.com/office/powerpoint/2010/main" val="5732810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Systems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Index/matrix combination </a:t>
            </a:r>
            <a:r>
              <a:rPr lang="en-US" i="1" dirty="0" smtClean="0"/>
              <a:t>(Mean = 3.56)</a:t>
            </a:r>
          </a:p>
          <a:p>
            <a:pPr marL="514350" indent="-514350">
              <a:buFont typeface="+mj-lt"/>
              <a:buAutoNum type="arabicPeriod"/>
            </a:pPr>
            <a:r>
              <a:rPr lang="en-US" dirty="0" smtClean="0"/>
              <a:t>Index/multiple measures </a:t>
            </a:r>
            <a:r>
              <a:rPr lang="en-US" i="1" dirty="0" smtClean="0"/>
              <a:t>(Mean = 3.56)</a:t>
            </a:r>
          </a:p>
          <a:p>
            <a:pPr marL="514350" indent="-514350">
              <a:buFont typeface="+mj-lt"/>
              <a:buAutoNum type="arabicPeriod"/>
            </a:pPr>
            <a:r>
              <a:rPr lang="en-US" dirty="0" smtClean="0"/>
              <a:t>Matrix/multiple measures </a:t>
            </a:r>
            <a:r>
              <a:rPr lang="en-US" i="1" dirty="0" smtClean="0"/>
              <a:t>(Mean = 3.38)</a:t>
            </a:r>
            <a:endParaRPr lang="en-US" i="1" dirty="0"/>
          </a:p>
        </p:txBody>
      </p:sp>
      <p:pic>
        <p:nvPicPr>
          <p:cNvPr id="4" name="Picture 3"/>
          <p:cNvPicPr>
            <a:picLocks noChangeAspect="1"/>
          </p:cNvPicPr>
          <p:nvPr/>
        </p:nvPicPr>
        <p:blipFill>
          <a:blip r:embed="rId2"/>
          <a:stretch>
            <a:fillRect/>
          </a:stretch>
        </p:blipFill>
        <p:spPr>
          <a:xfrm rot="500774">
            <a:off x="302169" y="4063575"/>
            <a:ext cx="3885259" cy="1887773"/>
          </a:xfrm>
          <a:prstGeom prst="rect">
            <a:avLst/>
          </a:prstGeom>
        </p:spPr>
      </p:pic>
      <p:grpSp>
        <p:nvGrpSpPr>
          <p:cNvPr id="5" name="Group 4"/>
          <p:cNvGrpSpPr>
            <a:grpSpLocks noChangeAspect="1"/>
          </p:cNvGrpSpPr>
          <p:nvPr/>
        </p:nvGrpSpPr>
        <p:grpSpPr>
          <a:xfrm rot="20792108">
            <a:off x="4572001" y="4001294"/>
            <a:ext cx="4185997" cy="1770076"/>
            <a:chOff x="6245098" y="3572319"/>
            <a:chExt cx="5730859" cy="2564720"/>
          </a:xfrm>
        </p:grpSpPr>
        <p:pic>
          <p:nvPicPr>
            <p:cNvPr id="6" name="Picture 5"/>
            <p:cNvPicPr>
              <a:picLocks noChangeAspect="1"/>
            </p:cNvPicPr>
            <p:nvPr/>
          </p:nvPicPr>
          <p:blipFill rotWithShape="1">
            <a:blip r:embed="rId3"/>
            <a:srcRect t="7471"/>
            <a:stretch/>
          </p:blipFill>
          <p:spPr>
            <a:xfrm rot="20708715">
              <a:off x="8462943" y="3572319"/>
              <a:ext cx="3513014" cy="2143369"/>
            </a:xfrm>
            <a:prstGeom prst="rect">
              <a:avLst/>
            </a:prstGeom>
          </p:spPr>
        </p:pic>
        <p:pic>
          <p:nvPicPr>
            <p:cNvPr id="7" name="Picture 6"/>
            <p:cNvPicPr>
              <a:picLocks noChangeAspect="1"/>
            </p:cNvPicPr>
            <p:nvPr/>
          </p:nvPicPr>
          <p:blipFill rotWithShape="1">
            <a:blip r:embed="rId4"/>
            <a:srcRect l="2575" t="6876" r="7195" b="5688"/>
            <a:stretch/>
          </p:blipFill>
          <p:spPr>
            <a:xfrm rot="387109">
              <a:off x="6245098" y="3761830"/>
              <a:ext cx="2932356" cy="2375209"/>
            </a:xfrm>
            <a:prstGeom prst="rect">
              <a:avLst/>
            </a:prstGeom>
            <a:ln>
              <a:solidFill>
                <a:schemeClr val="tx1"/>
              </a:solidFill>
            </a:ln>
          </p:spPr>
        </p:pic>
      </p:grpSp>
    </p:spTree>
    <p:extLst>
      <p:ext uri="{BB962C8B-B14F-4D97-AF65-F5344CB8AC3E}">
        <p14:creationId xmlns:p14="http://schemas.microsoft.com/office/powerpoint/2010/main" val="80615028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School Quality/Student Success Indicator: </a:t>
            </a:r>
            <a:r>
              <a:rPr lang="en-US" dirty="0" smtClean="0"/>
              <a:t>Preferred Options</a:t>
            </a:r>
            <a:endParaRPr lang="en-US" dirty="0"/>
          </a:p>
        </p:txBody>
      </p:sp>
      <p:sp>
        <p:nvSpPr>
          <p:cNvPr id="3" name="Content Placeholder 2"/>
          <p:cNvSpPr>
            <a:spLocks noGrp="1"/>
          </p:cNvSpPr>
          <p:nvPr>
            <p:ph idx="1"/>
          </p:nvPr>
        </p:nvSpPr>
        <p:spPr>
          <a:xfrm>
            <a:off x="628651" y="1690689"/>
            <a:ext cx="7775121" cy="4665436"/>
          </a:xfrm>
        </p:spPr>
        <p:txBody>
          <a:bodyPr>
            <a:noAutofit/>
          </a:bodyPr>
          <a:lstStyle/>
          <a:p>
            <a:pPr marL="0" indent="0">
              <a:buNone/>
            </a:pPr>
            <a:r>
              <a:rPr lang="en-US" b="1" dirty="0" smtClean="0"/>
              <a:t>Grades K−12</a:t>
            </a:r>
          </a:p>
          <a:p>
            <a:pPr marL="514350" indent="-514350">
              <a:buFont typeface="+mj-lt"/>
              <a:buAutoNum type="arabicPeriod"/>
            </a:pPr>
            <a:r>
              <a:rPr lang="en-US" dirty="0" smtClean="0"/>
              <a:t>Poverty growth exceeding non-poverty growth</a:t>
            </a:r>
          </a:p>
          <a:p>
            <a:pPr marL="514350" indent="-514350">
              <a:buFont typeface="+mj-lt"/>
              <a:buAutoNum type="arabicPeriod"/>
            </a:pPr>
            <a:r>
              <a:rPr lang="en-US" dirty="0" smtClean="0"/>
              <a:t>School climate survey</a:t>
            </a:r>
          </a:p>
          <a:p>
            <a:pPr marL="514350" indent="-514350">
              <a:buFont typeface="+mj-lt"/>
              <a:buAutoNum type="arabicPeriod"/>
            </a:pPr>
            <a:r>
              <a:rPr lang="en-US" dirty="0" smtClean="0"/>
              <a:t>English learner growth exceeding non-EL growth OR </a:t>
            </a:r>
          </a:p>
          <a:p>
            <a:pPr marL="508000" indent="-508000">
              <a:buNone/>
            </a:pPr>
            <a:r>
              <a:rPr lang="en-US" dirty="0" smtClean="0"/>
              <a:t>3.   Students with disabilities growth exceeding non-students with disabilities growth</a:t>
            </a:r>
          </a:p>
        </p:txBody>
      </p:sp>
    </p:spTree>
    <p:extLst>
      <p:ext uri="{BB962C8B-B14F-4D97-AF65-F5344CB8AC3E}">
        <p14:creationId xmlns:p14="http://schemas.microsoft.com/office/powerpoint/2010/main" val="8386105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8650" y="1690689"/>
            <a:ext cx="85153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Grades K−5</a:t>
            </a:r>
          </a:p>
          <a:p>
            <a:pPr marL="514350" indent="-514350">
              <a:buFont typeface="+mj-lt"/>
              <a:buAutoNum type="arabicPeriod"/>
            </a:pPr>
            <a:r>
              <a:rPr lang="en-US" dirty="0" smtClean="0"/>
              <a:t>Poverty growth exceeding non-poverty growth</a:t>
            </a:r>
          </a:p>
          <a:p>
            <a:pPr marL="514350" indent="-514350">
              <a:buFont typeface="+mj-lt"/>
              <a:buAutoNum type="arabicPeriod"/>
            </a:pPr>
            <a:r>
              <a:rPr lang="en-US" dirty="0" smtClean="0"/>
              <a:t>Access: Ratio student/counselor and student/specialist</a:t>
            </a:r>
          </a:p>
          <a:p>
            <a:pPr marL="508000" indent="-508000">
              <a:buNone/>
            </a:pPr>
            <a:r>
              <a:rPr lang="en-US" dirty="0" smtClean="0"/>
              <a:t>2.   English learner growth exceeding non-EL growth</a:t>
            </a:r>
          </a:p>
        </p:txBody>
      </p:sp>
      <p:sp>
        <p:nvSpPr>
          <p:cNvPr id="7" name="Title 1"/>
          <p:cNvSpPr>
            <a:spLocks noGrp="1"/>
          </p:cNvSpPr>
          <p:nvPr>
            <p:ph type="title"/>
          </p:nvPr>
        </p:nvSpPr>
        <p:spPr>
          <a:xfrm>
            <a:off x="628650" y="365128"/>
            <a:ext cx="7886700" cy="1325563"/>
          </a:xfrm>
        </p:spPr>
        <p:txBody>
          <a:bodyPr>
            <a:normAutofit/>
          </a:bodyPr>
          <a:lstStyle/>
          <a:p>
            <a:r>
              <a:rPr lang="en-US" dirty="0"/>
              <a:t>School Quality/Student Success Indicator: </a:t>
            </a:r>
            <a:r>
              <a:rPr lang="en-US" dirty="0" smtClean="0"/>
              <a:t>Preferred Options</a:t>
            </a:r>
            <a:endParaRPr lang="en-US" dirty="0"/>
          </a:p>
        </p:txBody>
      </p:sp>
    </p:spTree>
    <p:extLst>
      <p:ext uri="{BB962C8B-B14F-4D97-AF65-F5344CB8AC3E}">
        <p14:creationId xmlns:p14="http://schemas.microsoft.com/office/powerpoint/2010/main" val="31324097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8650" y="1284856"/>
            <a:ext cx="85153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600" dirty="0" smtClean="0"/>
          </a:p>
        </p:txBody>
      </p:sp>
      <p:sp>
        <p:nvSpPr>
          <p:cNvPr id="5" name="Content Placeholder 2"/>
          <p:cNvSpPr txBox="1">
            <a:spLocks/>
          </p:cNvSpPr>
          <p:nvPr/>
        </p:nvSpPr>
        <p:spPr>
          <a:xfrm>
            <a:off x="628650" y="1836400"/>
            <a:ext cx="829788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Grades 6−8</a:t>
            </a:r>
          </a:p>
          <a:p>
            <a:pPr marL="514350" indent="-514350">
              <a:buFont typeface="+mj-lt"/>
              <a:buAutoNum type="arabicPeriod"/>
            </a:pPr>
            <a:r>
              <a:rPr lang="en-US" dirty="0" smtClean="0"/>
              <a:t>% students with foreign language credit by grade 8</a:t>
            </a:r>
          </a:p>
          <a:p>
            <a:pPr marL="508000" indent="-508000">
              <a:buNone/>
            </a:pPr>
            <a:r>
              <a:rPr lang="en-US" dirty="0" smtClean="0"/>
              <a:t>2.	Students </a:t>
            </a:r>
            <a:r>
              <a:rPr lang="en-US" dirty="0"/>
              <a:t>with disabilities growth exceeding non-students with disabilities growth</a:t>
            </a:r>
          </a:p>
          <a:p>
            <a:pPr marL="508000" indent="-508000">
              <a:buAutoNum type="arabicPeriod" startAt="2"/>
            </a:pPr>
            <a:r>
              <a:rPr lang="en-US" dirty="0" smtClean="0"/>
              <a:t>Rates of in-school, out-of-school suspensions and expulsions</a:t>
            </a:r>
          </a:p>
          <a:p>
            <a:pPr marL="508000" indent="-508000">
              <a:buNone/>
            </a:pPr>
            <a:r>
              <a:rPr lang="en-US" dirty="0" smtClean="0"/>
              <a:t>2. 	Reducing disproportionate discipline rates</a:t>
            </a:r>
          </a:p>
        </p:txBody>
      </p:sp>
      <p:sp>
        <p:nvSpPr>
          <p:cNvPr id="7" name="Title 1"/>
          <p:cNvSpPr>
            <a:spLocks noGrp="1"/>
          </p:cNvSpPr>
          <p:nvPr>
            <p:ph type="title"/>
          </p:nvPr>
        </p:nvSpPr>
        <p:spPr>
          <a:xfrm>
            <a:off x="628650" y="365128"/>
            <a:ext cx="7886700" cy="1325563"/>
          </a:xfrm>
        </p:spPr>
        <p:txBody>
          <a:bodyPr>
            <a:normAutofit/>
          </a:bodyPr>
          <a:lstStyle/>
          <a:p>
            <a:r>
              <a:rPr lang="en-US" dirty="0"/>
              <a:t>School Quality/Student Success Indicator: </a:t>
            </a:r>
            <a:r>
              <a:rPr lang="en-US" dirty="0" smtClean="0"/>
              <a:t>Preferred Options</a:t>
            </a:r>
            <a:endParaRPr lang="en-US" dirty="0"/>
          </a:p>
        </p:txBody>
      </p:sp>
    </p:spTree>
    <p:extLst>
      <p:ext uri="{BB962C8B-B14F-4D97-AF65-F5344CB8AC3E}">
        <p14:creationId xmlns:p14="http://schemas.microsoft.com/office/powerpoint/2010/main" val="325833616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28650" y="2750800"/>
            <a:ext cx="829788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600" dirty="0" smtClean="0"/>
          </a:p>
        </p:txBody>
      </p:sp>
      <p:sp>
        <p:nvSpPr>
          <p:cNvPr id="6" name="Content Placeholder 2"/>
          <p:cNvSpPr txBox="1">
            <a:spLocks/>
          </p:cNvSpPr>
          <p:nvPr/>
        </p:nvSpPr>
        <p:spPr>
          <a:xfrm>
            <a:off x="628650" y="1847213"/>
            <a:ext cx="8297886" cy="23213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Grades 9−12</a:t>
            </a:r>
          </a:p>
          <a:p>
            <a:pPr marL="514350" indent="-514350">
              <a:buFont typeface="+mj-lt"/>
              <a:buAutoNum type="arabicPeriod"/>
            </a:pPr>
            <a:r>
              <a:rPr lang="en-US" dirty="0" smtClean="0"/>
              <a:t>% earning post-secondary credit or career certification</a:t>
            </a:r>
          </a:p>
          <a:p>
            <a:pPr marL="465138" indent="-465138">
              <a:buNone/>
            </a:pPr>
            <a:r>
              <a:rPr lang="en-US" dirty="0" smtClean="0"/>
              <a:t>1. 	Access index: representativeness of participation in courses for credit</a:t>
            </a:r>
          </a:p>
          <a:p>
            <a:pPr marL="465138" indent="-465138">
              <a:buNone/>
            </a:pPr>
            <a:r>
              <a:rPr lang="en-US" dirty="0" smtClean="0"/>
              <a:t>3. 	Workforce strength index</a:t>
            </a:r>
          </a:p>
          <a:p>
            <a:pPr marL="465138" indent="-465138">
              <a:buNone/>
            </a:pPr>
            <a:r>
              <a:rPr lang="en-US" dirty="0" smtClean="0"/>
              <a:t>4. 	% on-time grade 9 students in adjusted cohort</a:t>
            </a:r>
          </a:p>
        </p:txBody>
      </p:sp>
      <p:sp>
        <p:nvSpPr>
          <p:cNvPr id="7" name="Title 1"/>
          <p:cNvSpPr>
            <a:spLocks noGrp="1"/>
          </p:cNvSpPr>
          <p:nvPr>
            <p:ph type="title"/>
          </p:nvPr>
        </p:nvSpPr>
        <p:spPr>
          <a:xfrm>
            <a:off x="628650" y="365128"/>
            <a:ext cx="7886700" cy="1325563"/>
          </a:xfrm>
        </p:spPr>
        <p:txBody>
          <a:bodyPr>
            <a:normAutofit/>
          </a:bodyPr>
          <a:lstStyle/>
          <a:p>
            <a:r>
              <a:rPr lang="en-US" dirty="0"/>
              <a:t>School Quality/Student Success Indicator: </a:t>
            </a:r>
            <a:r>
              <a:rPr lang="en-US" dirty="0" smtClean="0"/>
              <a:t>Preferred Options</a:t>
            </a:r>
            <a:endParaRPr lang="en-US" dirty="0"/>
          </a:p>
        </p:txBody>
      </p:sp>
    </p:spTree>
    <p:extLst>
      <p:ext uri="{BB962C8B-B14F-4D97-AF65-F5344CB8AC3E}">
        <p14:creationId xmlns:p14="http://schemas.microsoft.com/office/powerpoint/2010/main" val="28642730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N-Size Suppression in Subgroups</a:t>
            </a:r>
            <a:endParaRPr lang="en-US" dirty="0"/>
          </a:p>
        </p:txBody>
      </p:sp>
      <p:sp>
        <p:nvSpPr>
          <p:cNvPr id="3" name="Content Placeholder 2"/>
          <p:cNvSpPr>
            <a:spLocks noGrp="1"/>
          </p:cNvSpPr>
          <p:nvPr>
            <p:ph idx="1"/>
          </p:nvPr>
        </p:nvSpPr>
        <p:spPr>
          <a:xfrm>
            <a:off x="628650" y="1825625"/>
            <a:ext cx="8210550" cy="4351338"/>
          </a:xfrm>
        </p:spPr>
        <p:txBody>
          <a:bodyPr>
            <a:normAutofit fontScale="77500" lnSpcReduction="20000"/>
          </a:bodyPr>
          <a:lstStyle/>
          <a:p>
            <a:pPr marL="0" indent="0">
              <a:lnSpc>
                <a:spcPct val="120000"/>
              </a:lnSpc>
              <a:spcBef>
                <a:spcPts val="0"/>
              </a:spcBef>
              <a:buNone/>
            </a:pPr>
            <a:r>
              <a:rPr lang="en-US" b="1" dirty="0" smtClean="0"/>
              <a:t>Q: What percentage of students in each subgroup statewide SHOULD be included in the accountability system?</a:t>
            </a:r>
          </a:p>
          <a:p>
            <a:pPr>
              <a:lnSpc>
                <a:spcPct val="120000"/>
              </a:lnSpc>
              <a:spcBef>
                <a:spcPts val="0"/>
              </a:spcBef>
            </a:pPr>
            <a:r>
              <a:rPr lang="en-US" dirty="0" smtClean="0"/>
              <a:t>No less than 90% of students: 46%</a:t>
            </a:r>
          </a:p>
          <a:p>
            <a:pPr>
              <a:lnSpc>
                <a:spcPct val="120000"/>
              </a:lnSpc>
              <a:spcBef>
                <a:spcPts val="0"/>
              </a:spcBef>
            </a:pPr>
            <a:r>
              <a:rPr lang="en-US" dirty="0" smtClean="0"/>
              <a:t>No less than 94% of students: 23%</a:t>
            </a:r>
          </a:p>
          <a:p>
            <a:pPr>
              <a:lnSpc>
                <a:spcPct val="120000"/>
              </a:lnSpc>
              <a:spcBef>
                <a:spcPts val="0"/>
              </a:spcBef>
            </a:pPr>
            <a:endParaRPr lang="en-US" dirty="0"/>
          </a:p>
          <a:p>
            <a:pPr marL="0" indent="0">
              <a:lnSpc>
                <a:spcPct val="120000"/>
              </a:lnSpc>
              <a:spcBef>
                <a:spcPts val="0"/>
              </a:spcBef>
              <a:buNone/>
            </a:pPr>
            <a:r>
              <a:rPr lang="en-US" b="1" dirty="0" smtClean="0"/>
              <a:t>High level of priority for competing interests:</a:t>
            </a:r>
          </a:p>
          <a:p>
            <a:pPr marL="514350" indent="-514350">
              <a:lnSpc>
                <a:spcPct val="120000"/>
              </a:lnSpc>
              <a:spcBef>
                <a:spcPts val="0"/>
              </a:spcBef>
              <a:buAutoNum type="arabicPeriod"/>
            </a:pPr>
            <a:r>
              <a:rPr lang="en-US" u="sng" dirty="0" smtClean="0"/>
              <a:t>Equity</a:t>
            </a:r>
            <a:r>
              <a:rPr lang="en-US" dirty="0" smtClean="0"/>
              <a:t>: a minimum N that accounts for schools of all sizes fairly (73%)</a:t>
            </a:r>
          </a:p>
          <a:p>
            <a:pPr marL="514350" indent="-514350">
              <a:lnSpc>
                <a:spcPct val="120000"/>
              </a:lnSpc>
              <a:spcBef>
                <a:spcPts val="0"/>
              </a:spcBef>
              <a:buAutoNum type="arabicPeriod"/>
            </a:pPr>
            <a:r>
              <a:rPr lang="en-US" u="sng" dirty="0" smtClean="0"/>
              <a:t>Equity</a:t>
            </a:r>
            <a:r>
              <a:rPr lang="en-US" dirty="0" smtClean="0"/>
              <a:t>: inclusion of as many students in the statewide system of accountability as possible (58%)</a:t>
            </a:r>
          </a:p>
          <a:p>
            <a:pPr marL="514350" indent="-514350">
              <a:lnSpc>
                <a:spcPct val="120000"/>
              </a:lnSpc>
              <a:spcBef>
                <a:spcPts val="0"/>
              </a:spcBef>
              <a:buFont typeface="Arial" panose="020B0604020202020204" pitchFamily="34" charset="0"/>
              <a:buAutoNum type="arabicPeriod"/>
            </a:pPr>
            <a:r>
              <a:rPr lang="en-US" u="sng" dirty="0" smtClean="0"/>
              <a:t>Practicality</a:t>
            </a:r>
            <a:r>
              <a:rPr lang="en-US" dirty="0" smtClean="0"/>
              <a:t>: consider what is achievable in light of existing state and federal resources available to address support </a:t>
            </a:r>
            <a:r>
              <a:rPr lang="en-US" dirty="0"/>
              <a:t>(58%)</a:t>
            </a:r>
          </a:p>
          <a:p>
            <a:pPr marL="0" indent="0">
              <a:lnSpc>
                <a:spcPct val="120000"/>
              </a:lnSpc>
              <a:spcBef>
                <a:spcPts val="0"/>
              </a:spcBef>
              <a:buNone/>
            </a:pPr>
            <a:endParaRPr lang="en-US" dirty="0" smtClean="0"/>
          </a:p>
          <a:p>
            <a:pPr>
              <a:lnSpc>
                <a:spcPct val="120000"/>
              </a:lnSpc>
              <a:spcBef>
                <a:spcPts val="0"/>
              </a:spcBef>
            </a:pPr>
            <a:endParaRPr lang="en-US" dirty="0"/>
          </a:p>
          <a:p>
            <a:pPr>
              <a:lnSpc>
                <a:spcPct val="120000"/>
              </a:lnSpc>
              <a:spcBef>
                <a:spcPts val="0"/>
              </a:spcBef>
            </a:pPr>
            <a:endParaRPr lang="en-US" dirty="0"/>
          </a:p>
        </p:txBody>
      </p:sp>
    </p:spTree>
    <p:extLst>
      <p:ext uri="{BB962C8B-B14F-4D97-AF65-F5344CB8AC3E}">
        <p14:creationId xmlns:p14="http://schemas.microsoft.com/office/powerpoint/2010/main" val="383355424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49" y="99405"/>
            <a:ext cx="7163289"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smtClean="0"/>
              <a:t>Percent Of Statewide Population of Students in Each Group that Would Be Included in State Accountability System at Each Minimum N </a:t>
            </a:r>
            <a:endParaRPr lang="en-US" sz="2800" dirty="0"/>
          </a:p>
        </p:txBody>
      </p:sp>
      <p:graphicFrame>
        <p:nvGraphicFramePr>
          <p:cNvPr id="3" name="Table 2"/>
          <p:cNvGraphicFramePr>
            <a:graphicFrameLocks noGrp="1"/>
          </p:cNvGraphicFramePr>
          <p:nvPr/>
        </p:nvGraphicFramePr>
        <p:xfrm>
          <a:off x="693576" y="1337763"/>
          <a:ext cx="7741480" cy="4666437"/>
        </p:xfrm>
        <a:graphic>
          <a:graphicData uri="http://schemas.openxmlformats.org/drawingml/2006/table">
            <a:tbl>
              <a:tblPr/>
              <a:tblGrid>
                <a:gridCol w="1755045"/>
                <a:gridCol w="1197287"/>
                <a:gridCol w="1197287"/>
                <a:gridCol w="1197287"/>
                <a:gridCol w="1197287"/>
                <a:gridCol w="1197287"/>
              </a:tblGrid>
              <a:tr h="745502">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Group</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Total Students for</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Schools N&gt;=5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Total</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Students for</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Schools N&gt;=10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Total</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Students for</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Schools N&gt;=15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Total</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Students for</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Schools N&gt;=20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Total</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Students for</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Schools N&gt;=25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All</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African American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97.8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96.5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95.4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94.1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Hispanic</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98.5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94.6</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91.1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86.9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83.7</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White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99.7</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99.6</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FRLP</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ELL</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90.3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86.6</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83.4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SPED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98.6</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4C6E7"/>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8D08D"/>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87.8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78.1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8F8F"/>
                    </a:solidFill>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Gifted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99.8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98.5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94.9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89.3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82.9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Asian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82.5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64.8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53.2</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40.8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30.1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Native American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52.5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28.4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14.9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10.5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Pacific Islander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83.7</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78.8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72.4</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70.5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69.2</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0486">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More Than Two Races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87.9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66.6</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46.7</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35.8</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26.2</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77978" marR="77978" marT="38989" marB="38989">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364067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Data Across Years</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Current year plus 2 prior years (41%)</a:t>
            </a:r>
          </a:p>
          <a:p>
            <a:pPr marL="514350" indent="-514350">
              <a:buAutoNum type="arabicPeriod"/>
            </a:pPr>
            <a:r>
              <a:rPr lang="en-US" dirty="0" smtClean="0"/>
              <a:t>Best case of current or multiple years (e.g., 3-5 years) (37%)</a:t>
            </a:r>
            <a:endParaRPr lang="en-US" dirty="0"/>
          </a:p>
        </p:txBody>
      </p:sp>
    </p:spTree>
    <p:extLst>
      <p:ext uri="{BB962C8B-B14F-4D97-AF65-F5344CB8AC3E}">
        <p14:creationId xmlns:p14="http://schemas.microsoft.com/office/powerpoint/2010/main" val="34848591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 Rate</a:t>
            </a:r>
            <a:endParaRPr lang="en-US" dirty="0"/>
          </a:p>
        </p:txBody>
      </p:sp>
      <p:sp>
        <p:nvSpPr>
          <p:cNvPr id="3" name="Content Placeholder 2"/>
          <p:cNvSpPr>
            <a:spLocks noGrp="1"/>
          </p:cNvSpPr>
          <p:nvPr>
            <p:ph idx="1"/>
          </p:nvPr>
        </p:nvSpPr>
        <p:spPr/>
        <p:txBody>
          <a:bodyPr>
            <a:normAutofit fontScale="85000" lnSpcReduction="20000"/>
          </a:bodyPr>
          <a:lstStyle/>
          <a:p>
            <a:pPr marL="0" indent="0">
              <a:lnSpc>
                <a:spcPct val="110000"/>
              </a:lnSpc>
              <a:spcBef>
                <a:spcPts val="0"/>
              </a:spcBef>
              <a:buNone/>
            </a:pPr>
            <a:r>
              <a:rPr lang="en-US" b="1" dirty="0" smtClean="0"/>
              <a:t>Q: Schools </a:t>
            </a:r>
            <a:r>
              <a:rPr lang="en-US" b="1" dirty="0"/>
              <a:t>must annually measure 95% of students and 95% of all students in each subgroup. How would you suggest Arkansas include this requirement in the system? </a:t>
            </a:r>
            <a:endParaRPr lang="en-US" b="1" dirty="0" smtClean="0"/>
          </a:p>
          <a:p>
            <a:pPr marL="0" indent="0">
              <a:lnSpc>
                <a:spcPct val="110000"/>
              </a:lnSpc>
              <a:spcBef>
                <a:spcPts val="0"/>
              </a:spcBef>
              <a:buNone/>
            </a:pPr>
            <a:endParaRPr lang="en-US" dirty="0"/>
          </a:p>
          <a:p>
            <a:pPr marL="514350" indent="-514350">
              <a:lnSpc>
                <a:spcPct val="110000"/>
              </a:lnSpc>
              <a:spcBef>
                <a:spcPts val="0"/>
              </a:spcBef>
              <a:buAutoNum type="arabicPeriod"/>
            </a:pPr>
            <a:r>
              <a:rPr lang="en-US" dirty="0" smtClean="0"/>
              <a:t>A school that doesn’t test 95% is subject to some other state-determined action (72%)</a:t>
            </a:r>
          </a:p>
          <a:p>
            <a:pPr marL="514350" indent="-514350">
              <a:lnSpc>
                <a:spcPct val="110000"/>
              </a:lnSpc>
              <a:spcBef>
                <a:spcPts val="0"/>
              </a:spcBef>
              <a:buAutoNum type="arabicPeriod"/>
            </a:pPr>
            <a:r>
              <a:rPr lang="en-US" dirty="0" smtClean="0"/>
              <a:t>Include </a:t>
            </a:r>
            <a:r>
              <a:rPr lang="en-US" dirty="0"/>
              <a:t>at least 95% of students expected to test in the denominator of the percent </a:t>
            </a:r>
            <a:r>
              <a:rPr lang="en-US" dirty="0" smtClean="0"/>
              <a:t>Ready/Exceeding</a:t>
            </a:r>
            <a:r>
              <a:rPr lang="en-US" dirty="0"/>
              <a:t> </a:t>
            </a:r>
            <a:r>
              <a:rPr lang="en-US" dirty="0" smtClean="0"/>
              <a:t>(71%)</a:t>
            </a:r>
          </a:p>
          <a:p>
            <a:pPr marL="514350" indent="-514350">
              <a:lnSpc>
                <a:spcPct val="110000"/>
              </a:lnSpc>
              <a:spcBef>
                <a:spcPts val="0"/>
              </a:spcBef>
              <a:buAutoNum type="arabicPeriod"/>
            </a:pPr>
            <a:r>
              <a:rPr lang="en-US" dirty="0" smtClean="0"/>
              <a:t>A school that doesn’t test 95% earns the next lower summative rating than the school would have earned in the state’s system of annual meaningful determination (67%)</a:t>
            </a:r>
          </a:p>
          <a:p>
            <a:pPr marL="514350" indent="-514350">
              <a:lnSpc>
                <a:spcPct val="110000"/>
              </a:lnSpc>
              <a:spcBef>
                <a:spcPts val="0"/>
              </a:spcBef>
              <a:buAutoNum type="arabicPeriod"/>
            </a:pPr>
            <a:endParaRPr lang="en-US" b="1" dirty="0" smtClean="0">
              <a:solidFill>
                <a:schemeClr val="accent5">
                  <a:lumMod val="75000"/>
                </a:schemeClr>
              </a:solidFill>
            </a:endParaRPr>
          </a:p>
        </p:txBody>
      </p:sp>
    </p:spTree>
    <p:extLst>
      <p:ext uri="{BB962C8B-B14F-4D97-AF65-F5344CB8AC3E}">
        <p14:creationId xmlns:p14="http://schemas.microsoft.com/office/powerpoint/2010/main" val="5941553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b="3966"/>
          <a:stretch/>
        </p:blipFill>
        <p:spPr>
          <a:xfrm>
            <a:off x="0" y="0"/>
            <a:ext cx="9144000" cy="6821714"/>
          </a:xfrm>
          <a:prstGeom prst="rect">
            <a:avLst/>
          </a:prstGeom>
        </p:spPr>
      </p:pic>
    </p:spTree>
    <p:extLst>
      <p:ext uri="{BB962C8B-B14F-4D97-AF65-F5344CB8AC3E}">
        <p14:creationId xmlns:p14="http://schemas.microsoft.com/office/powerpoint/2010/main" val="104069947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Preferred Option for Student Partial Attendance</a:t>
            </a:r>
            <a:endParaRPr lang="en-US" dirty="0"/>
          </a:p>
        </p:txBody>
      </p:sp>
      <p:sp>
        <p:nvSpPr>
          <p:cNvPr id="3" name="Content Placeholder 2"/>
          <p:cNvSpPr>
            <a:spLocks noGrp="1"/>
          </p:cNvSpPr>
          <p:nvPr>
            <p:ph idx="1"/>
          </p:nvPr>
        </p:nvSpPr>
        <p:spPr/>
        <p:txBody>
          <a:bodyPr/>
          <a:lstStyle/>
          <a:p>
            <a:pPr marL="0" indent="0">
              <a:buNone/>
            </a:pPr>
            <a:r>
              <a:rPr lang="en-US" dirty="0"/>
              <a:t>Assign the student to the high school at which the student was enrolled for the greatest proportion of school days while enrolled in grades </a:t>
            </a:r>
            <a:r>
              <a:rPr lang="en-US" dirty="0" smtClean="0"/>
              <a:t>9–12 (72%)</a:t>
            </a:r>
            <a:endParaRPr lang="en-US" dirty="0"/>
          </a:p>
        </p:txBody>
      </p:sp>
    </p:spTree>
    <p:extLst>
      <p:ext uri="{BB962C8B-B14F-4D97-AF65-F5344CB8AC3E}">
        <p14:creationId xmlns:p14="http://schemas.microsoft.com/office/powerpoint/2010/main" val="38946577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Preferred Option for Grade Span Configurations</a:t>
            </a:r>
            <a:endParaRPr lang="en-US" dirty="0"/>
          </a:p>
        </p:txBody>
      </p:sp>
      <p:sp>
        <p:nvSpPr>
          <p:cNvPr id="3" name="Content Placeholder 2"/>
          <p:cNvSpPr>
            <a:spLocks noGrp="1"/>
          </p:cNvSpPr>
          <p:nvPr>
            <p:ph idx="1"/>
          </p:nvPr>
        </p:nvSpPr>
        <p:spPr/>
        <p:txBody>
          <a:bodyPr/>
          <a:lstStyle/>
          <a:p>
            <a:pPr marL="0" indent="0">
              <a:buNone/>
            </a:pPr>
            <a:r>
              <a:rPr lang="en-US" dirty="0" smtClean="0"/>
              <a:t>Use the grade configuration that has been used by the past accountability system (92%)</a:t>
            </a:r>
            <a:endParaRPr lang="en-US" dirty="0"/>
          </a:p>
        </p:txBody>
      </p:sp>
    </p:spTree>
    <p:extLst>
      <p:ext uri="{BB962C8B-B14F-4D97-AF65-F5344CB8AC3E}">
        <p14:creationId xmlns:p14="http://schemas.microsoft.com/office/powerpoint/2010/main" val="278213779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Details</a:t>
            </a:r>
            <a:endParaRPr lang="en-US" dirty="0"/>
          </a:p>
        </p:txBody>
      </p:sp>
      <p:sp>
        <p:nvSpPr>
          <p:cNvPr id="3" name="Content Placeholder 2"/>
          <p:cNvSpPr>
            <a:spLocks noGrp="1"/>
          </p:cNvSpPr>
          <p:nvPr>
            <p:ph idx="1"/>
          </p:nvPr>
        </p:nvSpPr>
        <p:spPr>
          <a:noFill/>
        </p:spPr>
        <p:txBody>
          <a:bodyPr/>
          <a:lstStyle/>
          <a:p>
            <a:r>
              <a:rPr lang="en-US" dirty="0" smtClean="0"/>
              <a:t>Setting long-term goals and measures of interim progress for all students and subgroups of students</a:t>
            </a:r>
          </a:p>
          <a:p>
            <a:r>
              <a:rPr lang="en-US" dirty="0" smtClean="0"/>
              <a:t>Feeder school ratings</a:t>
            </a:r>
          </a:p>
          <a:p>
            <a:r>
              <a:rPr lang="en-US" dirty="0" smtClean="0"/>
              <a:t>Gap closure</a:t>
            </a:r>
          </a:p>
        </p:txBody>
      </p:sp>
    </p:spTree>
    <p:extLst>
      <p:ext uri="{BB962C8B-B14F-4D97-AF65-F5344CB8AC3E}">
        <p14:creationId xmlns:p14="http://schemas.microsoft.com/office/powerpoint/2010/main" val="377393122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9258" y="1690689"/>
            <a:ext cx="5160779" cy="5056520"/>
          </a:xfrm>
          <a:prstGeom prst="rect">
            <a:avLst/>
          </a:prstGeom>
          <a:ln w="3175">
            <a:solidFill>
              <a:schemeClr val="tx1"/>
            </a:solidFill>
          </a:ln>
        </p:spPr>
      </p:pic>
      <p:pic>
        <p:nvPicPr>
          <p:cNvPr id="3" name="Picture 2"/>
          <p:cNvPicPr>
            <a:picLocks noChangeAspect="1"/>
          </p:cNvPicPr>
          <p:nvPr/>
        </p:nvPicPr>
        <p:blipFill rotWithShape="1">
          <a:blip r:embed="rId3"/>
          <a:srcRect l="1286" r="1"/>
          <a:stretch/>
        </p:blipFill>
        <p:spPr>
          <a:xfrm>
            <a:off x="5676663" y="2352291"/>
            <a:ext cx="3362948" cy="3733319"/>
          </a:xfrm>
          <a:prstGeom prst="rect">
            <a:avLst/>
          </a:prstGeom>
          <a:ln w="3175">
            <a:solidFill>
              <a:schemeClr val="tx1"/>
            </a:solidFill>
          </a:ln>
        </p:spPr>
      </p:pic>
      <p:sp>
        <p:nvSpPr>
          <p:cNvPr id="4" name="Title 3"/>
          <p:cNvSpPr>
            <a:spLocks noGrp="1"/>
          </p:cNvSpPr>
          <p:nvPr>
            <p:ph type="title"/>
          </p:nvPr>
        </p:nvSpPr>
        <p:spPr/>
        <p:txBody>
          <a:bodyPr>
            <a:normAutofit/>
          </a:bodyPr>
          <a:lstStyle/>
          <a:p>
            <a:r>
              <a:rPr lang="en-US" dirty="0" smtClean="0"/>
              <a:t>What the Multiple Measures Dashboard Could Look Like</a:t>
            </a:r>
            <a:endParaRPr lang="en-US" dirty="0"/>
          </a:p>
        </p:txBody>
      </p:sp>
    </p:spTree>
    <p:extLst>
      <p:ext uri="{BB962C8B-B14F-4D97-AF65-F5344CB8AC3E}">
        <p14:creationId xmlns:p14="http://schemas.microsoft.com/office/powerpoint/2010/main" val="136055059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Tree>
    <p:extLst>
      <p:ext uri="{BB962C8B-B14F-4D97-AF65-F5344CB8AC3E}">
        <p14:creationId xmlns:p14="http://schemas.microsoft.com/office/powerpoint/2010/main" val="380513891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a:t>
            </a:r>
            <a:endParaRPr lang="en-US" dirty="0"/>
          </a:p>
        </p:txBody>
      </p:sp>
      <p:sp>
        <p:nvSpPr>
          <p:cNvPr id="3" name="Content Placeholder 2"/>
          <p:cNvSpPr>
            <a:spLocks noGrp="1"/>
          </p:cNvSpPr>
          <p:nvPr>
            <p:ph idx="1"/>
          </p:nvPr>
        </p:nvSpPr>
        <p:spPr>
          <a:xfrm>
            <a:off x="628651" y="1332139"/>
            <a:ext cx="8021864" cy="2354490"/>
          </a:xfrm>
        </p:spPr>
        <p:txBody>
          <a:bodyPr>
            <a:noAutofit/>
          </a:bodyPr>
          <a:lstStyle/>
          <a:p>
            <a:pPr marL="514350" indent="-514350">
              <a:buFont typeface="+mj-lt"/>
              <a:buAutoNum type="arabicPeriod"/>
            </a:pPr>
            <a:r>
              <a:rPr lang="en-US" sz="2400" dirty="0"/>
              <a:t>What do you see as the advantages and/or disadvantages to using the ACT at grade 11 as the accountability test</a:t>
            </a:r>
            <a:r>
              <a:rPr lang="en-US" sz="2400" dirty="0" smtClean="0"/>
              <a:t>?</a:t>
            </a:r>
            <a:endParaRPr lang="en-US" sz="2400" dirty="0"/>
          </a:p>
          <a:p>
            <a:pPr marL="514350" indent="-514350">
              <a:buFont typeface="+mj-lt"/>
              <a:buAutoNum type="arabicPeriod"/>
            </a:pPr>
            <a:r>
              <a:rPr lang="en-US" sz="2400" dirty="0"/>
              <a:t>Equity Check: Are there concerns for equity in choosing ACT for </a:t>
            </a:r>
            <a:r>
              <a:rPr lang="en-US" sz="2400" dirty="0" smtClean="0"/>
              <a:t>accountability </a:t>
            </a:r>
            <a:r>
              <a:rPr lang="en-US" sz="2400" dirty="0"/>
              <a:t>in 11th </a:t>
            </a:r>
            <a:r>
              <a:rPr lang="en-US" sz="2400" dirty="0" smtClean="0"/>
              <a:t>grade? For instance, </a:t>
            </a:r>
            <a:r>
              <a:rPr lang="en-US" sz="2400" dirty="0"/>
              <a:t>some students may have additional opportunities to “practice” the ACT while other students may take it for the first time when given by the </a:t>
            </a:r>
            <a:r>
              <a:rPr lang="en-US" sz="2400" dirty="0" smtClean="0"/>
              <a:t>state?</a:t>
            </a:r>
          </a:p>
          <a:p>
            <a:pPr marL="514350" indent="-514350">
              <a:buFont typeface="+mj-lt"/>
              <a:buAutoNum type="arabicPeriod"/>
            </a:pPr>
            <a:r>
              <a:rPr lang="en-US" sz="2400" dirty="0" smtClean="0"/>
              <a:t>We </a:t>
            </a:r>
            <a:r>
              <a:rPr lang="en-US" sz="2400" dirty="0"/>
              <a:t>have a need to provide a career readiness </a:t>
            </a:r>
            <a:r>
              <a:rPr lang="en-US" sz="2400" dirty="0" smtClean="0"/>
              <a:t>measure, </a:t>
            </a:r>
            <a:r>
              <a:rPr lang="en-US" sz="2400" dirty="0"/>
              <a:t>and one route might be an assessment metric. </a:t>
            </a:r>
            <a:r>
              <a:rPr lang="en-US" sz="2400" dirty="0" smtClean="0"/>
              <a:t>The </a:t>
            </a:r>
            <a:r>
              <a:rPr lang="en-US" sz="2400" dirty="0"/>
              <a:t>state currently collects data on WorkKeys, ASVAB and CTE industry </a:t>
            </a:r>
            <a:r>
              <a:rPr lang="en-US" sz="2400" dirty="0" smtClean="0"/>
              <a:t>certifications. Would </a:t>
            </a:r>
            <a:r>
              <a:rPr lang="en-US" sz="2400" dirty="0"/>
              <a:t>these be acceptable measures of career </a:t>
            </a:r>
            <a:r>
              <a:rPr lang="en-US" sz="2400" dirty="0" smtClean="0"/>
              <a:t>readiness? Is </a:t>
            </a:r>
            <a:r>
              <a:rPr lang="en-US" sz="2400" dirty="0"/>
              <a:t>there a non-assessment metric we could use to show career readiness</a:t>
            </a:r>
            <a:r>
              <a:rPr lang="en-US" sz="2400" dirty="0" smtClean="0"/>
              <a:t>?</a:t>
            </a:r>
          </a:p>
        </p:txBody>
      </p:sp>
    </p:spTree>
    <p:extLst>
      <p:ext uri="{BB962C8B-B14F-4D97-AF65-F5344CB8AC3E}">
        <p14:creationId xmlns:p14="http://schemas.microsoft.com/office/powerpoint/2010/main" val="334359628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 (cont’d)</a:t>
            </a:r>
            <a:endParaRPr lang="en-US" dirty="0"/>
          </a:p>
        </p:txBody>
      </p:sp>
      <p:sp>
        <p:nvSpPr>
          <p:cNvPr id="3" name="Content Placeholder 2"/>
          <p:cNvSpPr>
            <a:spLocks noGrp="1"/>
          </p:cNvSpPr>
          <p:nvPr>
            <p:ph idx="1"/>
          </p:nvPr>
        </p:nvSpPr>
        <p:spPr>
          <a:xfrm>
            <a:off x="628651" y="1574575"/>
            <a:ext cx="8021864" cy="4241348"/>
          </a:xfrm>
        </p:spPr>
        <p:txBody>
          <a:bodyPr>
            <a:noAutofit/>
          </a:bodyPr>
          <a:lstStyle/>
          <a:p>
            <a:pPr marL="514350" indent="-514350">
              <a:buFont typeface="+mj-lt"/>
              <a:buAutoNum type="arabicPeriod" startAt="4"/>
            </a:pPr>
            <a:r>
              <a:rPr lang="en-US" sz="2400" dirty="0" smtClean="0"/>
              <a:t>What </a:t>
            </a:r>
            <a:r>
              <a:rPr lang="en-US" sz="2400" dirty="0"/>
              <a:t>do you see as the advantages and/or disadvantages to including career assessments in the state assessment plan</a:t>
            </a:r>
            <a:r>
              <a:rPr lang="en-US" sz="2400" dirty="0" smtClean="0"/>
              <a:t>?</a:t>
            </a:r>
            <a:endParaRPr lang="en-US" sz="2400" dirty="0"/>
          </a:p>
          <a:p>
            <a:pPr marL="514350" indent="-514350">
              <a:buFont typeface="+mj-lt"/>
              <a:buAutoNum type="arabicPeriod" startAt="4"/>
            </a:pPr>
            <a:r>
              <a:rPr lang="en-US" sz="2400" dirty="0"/>
              <a:t>Explain your district’s current emphasis on career readiness or industry certification. </a:t>
            </a:r>
            <a:endParaRPr lang="en-US" sz="2400" dirty="0" smtClean="0"/>
          </a:p>
          <a:p>
            <a:pPr marL="514350" indent="-514350">
              <a:buFont typeface="+mj-lt"/>
              <a:buAutoNum type="arabicPeriod" startAt="4"/>
            </a:pPr>
            <a:r>
              <a:rPr lang="en-US" sz="2400" dirty="0"/>
              <a:t>If you could design the perfect assessment system that would best support </a:t>
            </a:r>
            <a:r>
              <a:rPr lang="en-US" sz="2400" dirty="0" smtClean="0"/>
              <a:t>high-quality </a:t>
            </a:r>
            <a:r>
              <a:rPr lang="en-US" sz="2400" dirty="0"/>
              <a:t>teaching and </a:t>
            </a:r>
            <a:r>
              <a:rPr lang="en-US" sz="2400" dirty="0" smtClean="0"/>
              <a:t>learning, </a:t>
            </a:r>
            <a:r>
              <a:rPr lang="en-US" sz="2400" dirty="0"/>
              <a:t>what would it look like within the federal guidelines discussed? </a:t>
            </a:r>
          </a:p>
          <a:p>
            <a:pPr marL="971550" lvl="1" indent="-463550">
              <a:spcBef>
                <a:spcPts val="0"/>
              </a:spcBef>
              <a:buFont typeface="+mj-lt"/>
              <a:buAutoNum type="alphaLcPeriod"/>
            </a:pPr>
            <a:r>
              <a:rPr lang="en-US" sz="1800" dirty="0"/>
              <a:t>Throughout the year vs. year end</a:t>
            </a:r>
          </a:p>
          <a:p>
            <a:pPr marL="971550" lvl="1" indent="-463550">
              <a:spcBef>
                <a:spcPts val="0"/>
              </a:spcBef>
              <a:buFont typeface="+mj-lt"/>
              <a:buAutoNum type="alphaLcPeriod"/>
            </a:pPr>
            <a:r>
              <a:rPr lang="en-US" sz="1800" dirty="0"/>
              <a:t>Task based vs. multiple items</a:t>
            </a:r>
          </a:p>
          <a:p>
            <a:pPr marL="971550" lvl="1" indent="-463550">
              <a:spcBef>
                <a:spcPts val="0"/>
              </a:spcBef>
              <a:buFont typeface="+mj-lt"/>
              <a:buAutoNum type="alphaLcPeriod"/>
            </a:pPr>
            <a:r>
              <a:rPr lang="en-US" sz="1800" dirty="0"/>
              <a:t>Written by AR teachers vs. vendor provided</a:t>
            </a:r>
          </a:p>
          <a:p>
            <a:pPr marL="971550" lvl="1" indent="-463550">
              <a:spcBef>
                <a:spcPts val="0"/>
              </a:spcBef>
              <a:buFont typeface="+mj-lt"/>
              <a:buAutoNum type="alphaLcPeriod"/>
            </a:pPr>
            <a:r>
              <a:rPr lang="en-US" sz="1800" dirty="0"/>
              <a:t>Quick results</a:t>
            </a:r>
          </a:p>
          <a:p>
            <a:pPr marL="971550" lvl="1" indent="-463550">
              <a:spcBef>
                <a:spcPts val="0"/>
              </a:spcBef>
              <a:buFont typeface="+mj-lt"/>
              <a:buAutoNum type="alphaLcPeriod"/>
            </a:pPr>
            <a:r>
              <a:rPr lang="en-US" sz="1800" dirty="0"/>
              <a:t>Reporting requirements</a:t>
            </a:r>
          </a:p>
          <a:p>
            <a:pPr marL="971550" lvl="1" indent="-463550">
              <a:spcBef>
                <a:spcPts val="0"/>
              </a:spcBef>
              <a:buFont typeface="+mj-lt"/>
              <a:buAutoNum type="alphaLcPeriod"/>
            </a:pPr>
            <a:r>
              <a:rPr lang="en-US" sz="1800" dirty="0"/>
              <a:t>Constructed Response Items </a:t>
            </a:r>
          </a:p>
        </p:txBody>
      </p:sp>
    </p:spTree>
    <p:extLst>
      <p:ext uri="{BB962C8B-B14F-4D97-AF65-F5344CB8AC3E}">
        <p14:creationId xmlns:p14="http://schemas.microsoft.com/office/powerpoint/2010/main" val="11081938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a:t>
            </a:r>
            <a:endParaRPr lang="en-US" dirty="0"/>
          </a:p>
        </p:txBody>
      </p:sp>
      <p:sp>
        <p:nvSpPr>
          <p:cNvPr id="3" name="Content Placeholder 2"/>
          <p:cNvSpPr>
            <a:spLocks noGrp="1"/>
          </p:cNvSpPr>
          <p:nvPr>
            <p:ph idx="1"/>
          </p:nvPr>
        </p:nvSpPr>
        <p:spPr/>
        <p:txBody>
          <a:bodyPr/>
          <a:lstStyle/>
          <a:p>
            <a:r>
              <a:rPr lang="en-US" dirty="0" smtClean="0"/>
              <a:t>Six Zoom calls (one with students) during March 2017</a:t>
            </a:r>
          </a:p>
          <a:p>
            <a:pPr lvl="1"/>
            <a:r>
              <a:rPr lang="en-US" dirty="0" smtClean="0"/>
              <a:t>Used to frame consideration of options</a:t>
            </a:r>
          </a:p>
          <a:p>
            <a:r>
              <a:rPr lang="en-US" dirty="0" smtClean="0"/>
              <a:t>Focus group responses collected (N = 23)</a:t>
            </a:r>
          </a:p>
          <a:p>
            <a:endParaRPr lang="en-US" dirty="0" smtClean="0"/>
          </a:p>
        </p:txBody>
      </p:sp>
    </p:spTree>
    <p:extLst>
      <p:ext uri="{BB962C8B-B14F-4D97-AF65-F5344CB8AC3E}">
        <p14:creationId xmlns:p14="http://schemas.microsoft.com/office/powerpoint/2010/main" val="390796820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 for Grade 11 Accountability</a:t>
            </a:r>
            <a:endParaRPr lang="en-US" dirty="0"/>
          </a:p>
        </p:txBody>
      </p:sp>
      <p:sp>
        <p:nvSpPr>
          <p:cNvPr id="3" name="Content Placeholder 2"/>
          <p:cNvSpPr>
            <a:spLocks noGrp="1"/>
          </p:cNvSpPr>
          <p:nvPr>
            <p:ph idx="1"/>
          </p:nvPr>
        </p:nvSpPr>
        <p:spPr>
          <a:xfrm>
            <a:off x="628650" y="1366271"/>
            <a:ext cx="3522436" cy="4241348"/>
          </a:xfrm>
        </p:spPr>
        <p:txBody>
          <a:bodyPr>
            <a:noAutofit/>
          </a:bodyPr>
          <a:lstStyle/>
          <a:p>
            <a:pPr marL="0" indent="0">
              <a:buNone/>
            </a:pPr>
            <a:r>
              <a:rPr lang="en-US" b="1" dirty="0" smtClean="0"/>
              <a:t>Pros</a:t>
            </a:r>
          </a:p>
          <a:p>
            <a:r>
              <a:rPr lang="en-US" sz="2000" dirty="0" smtClean="0"/>
              <a:t>The test is relevant and widely used for college entrance.</a:t>
            </a:r>
          </a:p>
          <a:p>
            <a:r>
              <a:rPr lang="en-US" sz="2000" dirty="0" smtClean="0"/>
              <a:t>Paying for the test and taking it during school day will benefit many.</a:t>
            </a:r>
          </a:p>
        </p:txBody>
      </p:sp>
      <p:sp>
        <p:nvSpPr>
          <p:cNvPr id="4" name="Content Placeholder 2"/>
          <p:cNvSpPr txBox="1">
            <a:spLocks/>
          </p:cNvSpPr>
          <p:nvPr/>
        </p:nvSpPr>
        <p:spPr>
          <a:xfrm>
            <a:off x="4992914" y="1366271"/>
            <a:ext cx="3933372" cy="42413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Cons</a:t>
            </a:r>
          </a:p>
          <a:p>
            <a:r>
              <a:rPr lang="en-US" sz="2000" dirty="0" smtClean="0"/>
              <a:t>Some students will have had more “test prep,” thereby reducing equity.</a:t>
            </a:r>
          </a:p>
          <a:p>
            <a:r>
              <a:rPr lang="en-US" sz="2000" dirty="0" smtClean="0"/>
              <a:t>Does not represent capabilities of students not pursuing college prep path.</a:t>
            </a:r>
          </a:p>
          <a:p>
            <a:r>
              <a:rPr lang="en-US" sz="2000" dirty="0" smtClean="0"/>
              <a:t>Some students will not take the test seriously as it is not aligned with their career paths.</a:t>
            </a:r>
          </a:p>
          <a:p>
            <a:r>
              <a:rPr lang="en-US" sz="2000" dirty="0" smtClean="0"/>
              <a:t>Does it align with state standards?</a:t>
            </a:r>
          </a:p>
          <a:p>
            <a:r>
              <a:rPr lang="en-US" sz="2000" dirty="0" smtClean="0"/>
              <a:t>Does it align with state accommodations?</a:t>
            </a:r>
            <a:endParaRPr lang="en-US" sz="2000" dirty="0"/>
          </a:p>
        </p:txBody>
      </p:sp>
    </p:spTree>
    <p:extLst>
      <p:ext uri="{BB962C8B-B14F-4D97-AF65-F5344CB8AC3E}">
        <p14:creationId xmlns:p14="http://schemas.microsoft.com/office/powerpoint/2010/main" val="23440137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Equity Concerns with ACT</a:t>
            </a:r>
            <a:endParaRPr lang="en-US" dirty="0"/>
          </a:p>
        </p:txBody>
      </p:sp>
      <p:sp>
        <p:nvSpPr>
          <p:cNvPr id="3" name="Content Placeholder 2"/>
          <p:cNvSpPr>
            <a:spLocks noGrp="1"/>
          </p:cNvSpPr>
          <p:nvPr>
            <p:ph idx="1"/>
          </p:nvPr>
        </p:nvSpPr>
        <p:spPr>
          <a:xfrm>
            <a:off x="628651" y="1690689"/>
            <a:ext cx="8021864" cy="3882798"/>
          </a:xfrm>
        </p:spPr>
        <p:txBody>
          <a:bodyPr>
            <a:noAutofit/>
          </a:bodyPr>
          <a:lstStyle/>
          <a:p>
            <a:pPr marL="0" indent="0">
              <a:buNone/>
            </a:pPr>
            <a:r>
              <a:rPr lang="en-US" sz="3200" dirty="0" smtClean="0"/>
              <a:t>61% had equity concerns.</a:t>
            </a:r>
            <a:endParaRPr lang="en-US" dirty="0"/>
          </a:p>
        </p:txBody>
      </p:sp>
    </p:spTree>
    <p:extLst>
      <p:ext uri="{BB962C8B-B14F-4D97-AF65-F5344CB8AC3E}">
        <p14:creationId xmlns:p14="http://schemas.microsoft.com/office/powerpoint/2010/main" val="40706638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Why</a:t>
            </a:r>
            <a:endParaRPr lang="en-US" dirty="0"/>
          </a:p>
        </p:txBody>
      </p:sp>
      <p:pic>
        <p:nvPicPr>
          <p:cNvPr id="3" name="Picture 2" descr="SWW_Illustrations_cr_GC.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47307" y="1233639"/>
            <a:ext cx="4515281" cy="4475500"/>
          </a:xfrm>
          <a:prstGeom prst="rect">
            <a:avLst/>
          </a:prstGeom>
        </p:spPr>
      </p:pic>
      <p:sp>
        <p:nvSpPr>
          <p:cNvPr id="4" name="Content Placeholder 3"/>
          <p:cNvSpPr txBox="1">
            <a:spLocks/>
          </p:cNvSpPr>
          <p:nvPr/>
        </p:nvSpPr>
        <p:spPr>
          <a:xfrm>
            <a:off x="4662588" y="1402878"/>
            <a:ext cx="6033469" cy="1629098"/>
          </a:xfrm>
          <a:prstGeom prst="rect">
            <a:avLst/>
          </a:prstGeom>
        </p:spPr>
        <p:txBody>
          <a:bodyPr>
            <a:normAutofit/>
          </a:bodyPr>
          <a:lstStyle>
            <a:lvl1pPr marL="342900" indent="-342900" algn="l" defTabSz="457200" rtl="0" eaLnBrk="0" fontAlgn="base" hangingPunct="0">
              <a:spcBef>
                <a:spcPct val="20000"/>
              </a:spcBef>
              <a:spcAft>
                <a:spcPct val="0"/>
              </a:spcAft>
              <a:buFont typeface="Arial" pitchFamily="34" charset="0"/>
              <a:defRPr sz="3200" kern="1200">
                <a:solidFill>
                  <a:schemeClr val="tx1"/>
                </a:solidFill>
                <a:latin typeface="+mn-lt"/>
                <a:ea typeface="MS PGothic" pitchFamily="34"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799" b="1" dirty="0">
                <a:solidFill>
                  <a:srgbClr val="1E8ABD"/>
                </a:solidFill>
                <a:cs typeface="Arial" panose="020B0604020202020204" pitchFamily="34" charset="0"/>
              </a:rPr>
              <a:t>What</a:t>
            </a:r>
          </a:p>
          <a:p>
            <a:pPr marL="0" indent="0"/>
            <a:r>
              <a:rPr lang="en-US" sz="2199" dirty="0">
                <a:solidFill>
                  <a:srgbClr val="000000"/>
                </a:solidFill>
                <a:cs typeface="Arial" panose="020B0604020202020204" pitchFamily="34" charset="0"/>
              </a:rPr>
              <a:t>Introducing the </a:t>
            </a:r>
            <a:r>
              <a:rPr lang="en-US" sz="2199" dirty="0" smtClean="0">
                <a:solidFill>
                  <a:srgbClr val="000000"/>
                </a:solidFill>
                <a:cs typeface="Arial" panose="020B0604020202020204" pitchFamily="34" charset="0"/>
              </a:rPr>
              <a:t>policy</a:t>
            </a:r>
            <a:endParaRPr lang="en-US" sz="2199" dirty="0">
              <a:solidFill>
                <a:srgbClr val="FF0000"/>
              </a:solidFill>
              <a:cs typeface="Arial" panose="020B0604020202020204" pitchFamily="34" charset="0"/>
            </a:endParaRPr>
          </a:p>
        </p:txBody>
      </p:sp>
      <p:sp>
        <p:nvSpPr>
          <p:cNvPr id="5" name="Content Placeholder 3"/>
          <p:cNvSpPr txBox="1">
            <a:spLocks/>
          </p:cNvSpPr>
          <p:nvPr/>
        </p:nvSpPr>
        <p:spPr>
          <a:xfrm>
            <a:off x="4662588" y="4373263"/>
            <a:ext cx="4161692" cy="1629098"/>
          </a:xfrm>
          <a:prstGeom prst="rect">
            <a:avLst/>
          </a:prstGeom>
        </p:spPr>
        <p:txBody>
          <a:bodyPr>
            <a:noAutofit/>
          </a:bodyPr>
          <a:lstStyle>
            <a:lvl1pPr marL="342900" indent="-342900" algn="l" defTabSz="457200" rtl="0" eaLnBrk="0" fontAlgn="base" hangingPunct="0">
              <a:spcBef>
                <a:spcPct val="20000"/>
              </a:spcBef>
              <a:spcAft>
                <a:spcPct val="0"/>
              </a:spcAft>
              <a:buFont typeface="Arial" pitchFamily="34" charset="0"/>
              <a:defRPr sz="3200" kern="1200">
                <a:solidFill>
                  <a:schemeClr val="tx1"/>
                </a:solidFill>
                <a:latin typeface="+mn-lt"/>
                <a:ea typeface="MS PGothic" pitchFamily="34"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599" b="1" dirty="0">
                <a:solidFill>
                  <a:srgbClr val="1E8ABD"/>
                </a:solidFill>
                <a:cs typeface="Arial" panose="020B0604020202020204" pitchFamily="34" charset="0"/>
              </a:rPr>
              <a:t>Why</a:t>
            </a:r>
          </a:p>
          <a:p>
            <a:pPr marL="0" indent="0"/>
            <a:r>
              <a:rPr lang="en-US" sz="2199" dirty="0">
                <a:solidFill>
                  <a:srgbClr val="000000"/>
                </a:solidFill>
                <a:cs typeface="Arial" panose="020B0604020202020204" pitchFamily="34" charset="0"/>
              </a:rPr>
              <a:t>Reinforcing </a:t>
            </a:r>
            <a:r>
              <a:rPr lang="en-US" sz="2199" dirty="0" smtClean="0">
                <a:solidFill>
                  <a:srgbClr val="000000"/>
                </a:solidFill>
                <a:cs typeface="Arial" panose="020B0604020202020204" pitchFamily="34" charset="0"/>
              </a:rPr>
              <a:t>the why behind our efforts: student success and school quality</a:t>
            </a:r>
            <a:endParaRPr lang="en-US" sz="2199" dirty="0">
              <a:solidFill>
                <a:srgbClr val="000000"/>
              </a:solidFill>
              <a:cs typeface="Arial" panose="020B0604020202020204" pitchFamily="34" charset="0"/>
            </a:endParaRPr>
          </a:p>
        </p:txBody>
      </p:sp>
      <p:sp>
        <p:nvSpPr>
          <p:cNvPr id="6" name="Content Placeholder 3"/>
          <p:cNvSpPr txBox="1">
            <a:spLocks/>
          </p:cNvSpPr>
          <p:nvPr/>
        </p:nvSpPr>
        <p:spPr>
          <a:xfrm>
            <a:off x="4662587" y="2744165"/>
            <a:ext cx="4071105" cy="1629098"/>
          </a:xfrm>
          <a:prstGeom prst="rect">
            <a:avLst/>
          </a:prstGeom>
        </p:spPr>
        <p:txBody>
          <a:bodyPr>
            <a:normAutofit/>
          </a:bodyPr>
          <a:lstStyle>
            <a:lvl1pPr marL="342900" indent="-342900" algn="l" defTabSz="457200" rtl="0" eaLnBrk="0" fontAlgn="base" hangingPunct="0">
              <a:spcBef>
                <a:spcPct val="20000"/>
              </a:spcBef>
              <a:spcAft>
                <a:spcPct val="0"/>
              </a:spcAft>
              <a:buFont typeface="Arial" pitchFamily="34" charset="0"/>
              <a:defRPr sz="3200" kern="1200">
                <a:solidFill>
                  <a:schemeClr val="tx1"/>
                </a:solidFill>
                <a:latin typeface="+mn-lt"/>
                <a:ea typeface="MS PGothic" pitchFamily="34"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799" b="1" dirty="0">
                <a:solidFill>
                  <a:srgbClr val="1E8ABD"/>
                </a:solidFill>
                <a:cs typeface="Arial" panose="020B0604020202020204" pitchFamily="34" charset="0"/>
              </a:rPr>
              <a:t>How</a:t>
            </a:r>
          </a:p>
          <a:p>
            <a:pPr marL="0" indent="0"/>
            <a:r>
              <a:rPr lang="en-US" sz="2199" dirty="0">
                <a:solidFill>
                  <a:srgbClr val="000000"/>
                </a:solidFill>
                <a:cs typeface="Arial" panose="020B0604020202020204" pitchFamily="34" charset="0"/>
              </a:rPr>
              <a:t>Communicating the implementation plan and </a:t>
            </a:r>
            <a:r>
              <a:rPr lang="en-US" sz="2199" dirty="0" smtClean="0">
                <a:solidFill>
                  <a:srgbClr val="000000"/>
                </a:solidFill>
                <a:cs typeface="Arial" panose="020B0604020202020204" pitchFamily="34" charset="0"/>
              </a:rPr>
              <a:t>timeline</a:t>
            </a:r>
            <a:endParaRPr lang="en-US" sz="2199" dirty="0">
              <a:solidFill>
                <a:srgbClr val="000000"/>
              </a:solidFill>
              <a:cs typeface="Arial" panose="020B0604020202020204" pitchFamily="34" charset="0"/>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t="-266"/>
          <a:stretch/>
        </p:blipFill>
        <p:spPr>
          <a:xfrm>
            <a:off x="2227386" y="2495322"/>
            <a:ext cx="1080180" cy="1020828"/>
          </a:xfrm>
          <a:prstGeom prst="ellipse">
            <a:avLst/>
          </a:prstGeom>
        </p:spPr>
      </p:pic>
    </p:spTree>
    <p:extLst>
      <p:ext uri="{BB962C8B-B14F-4D97-AF65-F5344CB8AC3E}">
        <p14:creationId xmlns:p14="http://schemas.microsoft.com/office/powerpoint/2010/main" val="25928380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Readiness Measure</a:t>
            </a:r>
            <a:endParaRPr lang="en-US" dirty="0"/>
          </a:p>
        </p:txBody>
      </p:sp>
      <p:sp>
        <p:nvSpPr>
          <p:cNvPr id="3" name="Content Placeholder 2"/>
          <p:cNvSpPr>
            <a:spLocks noGrp="1"/>
          </p:cNvSpPr>
          <p:nvPr>
            <p:ph idx="1"/>
          </p:nvPr>
        </p:nvSpPr>
        <p:spPr>
          <a:xfrm>
            <a:off x="628651" y="1332139"/>
            <a:ext cx="8021864" cy="4241348"/>
          </a:xfrm>
        </p:spPr>
        <p:txBody>
          <a:bodyPr>
            <a:noAutofit/>
          </a:bodyPr>
          <a:lstStyle/>
          <a:p>
            <a:r>
              <a:rPr lang="en-US" dirty="0" smtClean="0"/>
              <a:t>CTE industry certifications</a:t>
            </a:r>
          </a:p>
          <a:p>
            <a:r>
              <a:rPr lang="en-US" dirty="0" smtClean="0"/>
              <a:t>Percent of program completers</a:t>
            </a:r>
          </a:p>
          <a:p>
            <a:r>
              <a:rPr lang="en-US" dirty="0" smtClean="0"/>
              <a:t>ASVAB</a:t>
            </a:r>
          </a:p>
          <a:p>
            <a:r>
              <a:rPr lang="en-US" dirty="0" smtClean="0"/>
              <a:t>WorkKeys</a:t>
            </a:r>
            <a:endParaRPr lang="en-US" sz="2400" dirty="0"/>
          </a:p>
        </p:txBody>
      </p:sp>
    </p:spTree>
    <p:extLst>
      <p:ext uri="{BB962C8B-B14F-4D97-AF65-F5344CB8AC3E}">
        <p14:creationId xmlns:p14="http://schemas.microsoft.com/office/powerpoint/2010/main" val="101982111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Assessments in State Plan</a:t>
            </a:r>
            <a:endParaRPr lang="en-US" dirty="0"/>
          </a:p>
        </p:txBody>
      </p:sp>
      <p:sp>
        <p:nvSpPr>
          <p:cNvPr id="5" name="Content Placeholder 2"/>
          <p:cNvSpPr>
            <a:spLocks noGrp="1"/>
          </p:cNvSpPr>
          <p:nvPr>
            <p:ph idx="1"/>
          </p:nvPr>
        </p:nvSpPr>
        <p:spPr>
          <a:xfrm>
            <a:off x="628650" y="1366271"/>
            <a:ext cx="3522436" cy="4241348"/>
          </a:xfrm>
        </p:spPr>
        <p:txBody>
          <a:bodyPr>
            <a:noAutofit/>
          </a:bodyPr>
          <a:lstStyle/>
          <a:p>
            <a:pPr marL="0" indent="0">
              <a:buNone/>
            </a:pPr>
            <a:r>
              <a:rPr lang="en-US" b="1" dirty="0" smtClean="0"/>
              <a:t>Pros</a:t>
            </a:r>
          </a:p>
          <a:p>
            <a:r>
              <a:rPr lang="en-US" sz="2000" dirty="0" smtClean="0"/>
              <a:t>Better reflection of success for many students.</a:t>
            </a:r>
          </a:p>
          <a:p>
            <a:r>
              <a:rPr lang="en-US" sz="2000" dirty="0" smtClean="0"/>
              <a:t>Would assist more students with planning for the future.</a:t>
            </a:r>
          </a:p>
          <a:p>
            <a:r>
              <a:rPr lang="en-US" sz="2000" dirty="0" smtClean="0"/>
              <a:t>Prepare students for workplace soft skills.</a:t>
            </a:r>
          </a:p>
          <a:p>
            <a:r>
              <a:rPr lang="en-US" sz="2000" dirty="0" smtClean="0"/>
              <a:t>Creates more well-rounded students.</a:t>
            </a:r>
          </a:p>
          <a:p>
            <a:r>
              <a:rPr lang="en-US" sz="2000" dirty="0" smtClean="0"/>
              <a:t>More opportunity for students to take CTE coursework.</a:t>
            </a:r>
          </a:p>
        </p:txBody>
      </p:sp>
      <p:sp>
        <p:nvSpPr>
          <p:cNvPr id="6" name="Content Placeholder 2"/>
          <p:cNvSpPr txBox="1">
            <a:spLocks/>
          </p:cNvSpPr>
          <p:nvPr/>
        </p:nvSpPr>
        <p:spPr>
          <a:xfrm>
            <a:off x="4992914" y="1366271"/>
            <a:ext cx="3933372" cy="42413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Cons</a:t>
            </a:r>
          </a:p>
          <a:p>
            <a:r>
              <a:rPr lang="en-US" sz="2000" dirty="0" smtClean="0"/>
              <a:t>Would require all students to take a course in career readiness, reducing time for other electives.</a:t>
            </a:r>
          </a:p>
          <a:p>
            <a:r>
              <a:rPr lang="en-US" sz="2000" dirty="0" smtClean="0"/>
              <a:t>What are the costs, and who would pay?</a:t>
            </a:r>
            <a:endParaRPr lang="en-US" sz="2000" dirty="0"/>
          </a:p>
        </p:txBody>
      </p:sp>
    </p:spTree>
    <p:extLst>
      <p:ext uri="{BB962C8B-B14F-4D97-AF65-F5344CB8AC3E}">
        <p14:creationId xmlns:p14="http://schemas.microsoft.com/office/powerpoint/2010/main" val="83056513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Perfect Assessment System</a:t>
            </a:r>
            <a:endParaRPr lang="en-US" dirty="0"/>
          </a:p>
        </p:txBody>
      </p:sp>
      <p:sp>
        <p:nvSpPr>
          <p:cNvPr id="3" name="Content Placeholder 2"/>
          <p:cNvSpPr>
            <a:spLocks noGrp="1"/>
          </p:cNvSpPr>
          <p:nvPr>
            <p:ph idx="1"/>
          </p:nvPr>
        </p:nvSpPr>
        <p:spPr>
          <a:xfrm>
            <a:off x="628651" y="1547292"/>
            <a:ext cx="8021864" cy="804022"/>
          </a:xfrm>
          <a:noFill/>
        </p:spPr>
        <p:txBody>
          <a:bodyPr>
            <a:noAutofit/>
          </a:bodyPr>
          <a:lstStyle/>
          <a:p>
            <a:pPr marL="0" indent="0">
              <a:buNone/>
            </a:pPr>
            <a:r>
              <a:rPr lang="en-US" sz="2400" b="1" dirty="0" smtClean="0"/>
              <a:t>Q:</a:t>
            </a:r>
            <a:r>
              <a:rPr lang="en-US" sz="2400" dirty="0" smtClean="0"/>
              <a:t> If you could create the perfect assessment system, how would you rate the importance of…?</a:t>
            </a:r>
            <a:endParaRPr lang="en-US" sz="2400" dirty="0"/>
          </a:p>
        </p:txBody>
      </p:sp>
      <p:sp>
        <p:nvSpPr>
          <p:cNvPr id="8" name="TextBox 7"/>
          <p:cNvSpPr txBox="1"/>
          <p:nvPr/>
        </p:nvSpPr>
        <p:spPr>
          <a:xfrm>
            <a:off x="5627077" y="5470768"/>
            <a:ext cx="3321539" cy="253916"/>
          </a:xfrm>
          <a:prstGeom prst="rect">
            <a:avLst/>
          </a:prstGeom>
          <a:noFill/>
        </p:spPr>
        <p:txBody>
          <a:bodyPr wrap="square" rtlCol="0">
            <a:spAutoFit/>
          </a:bodyPr>
          <a:lstStyle/>
          <a:p>
            <a:r>
              <a:rPr lang="en-US" sz="1050" b="1" dirty="0" smtClean="0"/>
              <a:t>Not Important…………………………………….Must Be Included</a:t>
            </a:r>
            <a:endParaRPr lang="en-US" sz="1050" b="1" dirty="0"/>
          </a:p>
        </p:txBody>
      </p:sp>
      <p:graphicFrame>
        <p:nvGraphicFramePr>
          <p:cNvPr id="9" name="Chart 8"/>
          <p:cNvGraphicFramePr>
            <a:graphicFrameLocks/>
          </p:cNvGraphicFramePr>
          <p:nvPr>
            <p:extLst>
              <p:ext uri="{D42A27DB-BD31-4B8C-83A1-F6EECF244321}">
                <p14:modId xmlns:p14="http://schemas.microsoft.com/office/powerpoint/2010/main" val="1595017298"/>
              </p:ext>
            </p:extLst>
          </p:nvPr>
        </p:nvGraphicFramePr>
        <p:xfrm>
          <a:off x="-136997" y="2946818"/>
          <a:ext cx="11733520" cy="2413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2331352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Learners</a:t>
            </a:r>
            <a:endParaRPr lang="en-US" dirty="0"/>
          </a:p>
        </p:txBody>
      </p:sp>
    </p:spTree>
    <p:extLst>
      <p:ext uri="{BB962C8B-B14F-4D97-AF65-F5344CB8AC3E}">
        <p14:creationId xmlns:p14="http://schemas.microsoft.com/office/powerpoint/2010/main" val="347031630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a:t>
            </a:r>
            <a:endParaRPr lang="en-US" dirty="0"/>
          </a:p>
        </p:txBody>
      </p:sp>
      <p:sp>
        <p:nvSpPr>
          <p:cNvPr id="3" name="Content Placeholder 2"/>
          <p:cNvSpPr>
            <a:spLocks noGrp="1"/>
          </p:cNvSpPr>
          <p:nvPr>
            <p:ph idx="1"/>
          </p:nvPr>
        </p:nvSpPr>
        <p:spPr>
          <a:xfrm>
            <a:off x="628650" y="1491796"/>
            <a:ext cx="8210550" cy="4241348"/>
          </a:xfrm>
        </p:spPr>
        <p:txBody>
          <a:bodyPr>
            <a:noAutofit/>
          </a:bodyPr>
          <a:lstStyle/>
          <a:p>
            <a:pPr marL="457200" indent="-457200">
              <a:buFont typeface="+mj-lt"/>
              <a:buAutoNum type="arabicPeriod"/>
            </a:pPr>
            <a:r>
              <a:rPr lang="en-US" sz="2200" dirty="0" smtClean="0"/>
              <a:t>How should the EL indicator be implemented for all schools</a:t>
            </a:r>
            <a:r>
              <a:rPr lang="en-US" sz="2200" dirty="0"/>
              <a:t> </a:t>
            </a:r>
            <a:r>
              <a:rPr lang="en-US" sz="2200" dirty="0" smtClean="0"/>
              <a:t>and integrated as part of the state accountability system (e.g., same N-size, percent proficient/growth model/time to proficiency)?</a:t>
            </a:r>
          </a:p>
          <a:p>
            <a:pPr marL="457200" indent="-457200">
              <a:buFont typeface="+mj-lt"/>
              <a:buAutoNum type="arabicPeriod"/>
            </a:pPr>
            <a:r>
              <a:rPr lang="en-US" sz="2200" dirty="0" smtClean="0"/>
              <a:t>What should be the standard entrance and exit criteria?</a:t>
            </a:r>
          </a:p>
          <a:p>
            <a:pPr marL="457200" indent="-457200">
              <a:buFont typeface="+mj-lt"/>
              <a:buAutoNum type="arabicPeriod"/>
            </a:pPr>
            <a:r>
              <a:rPr lang="en-US" sz="2200" dirty="0" smtClean="0"/>
              <a:t>What should be the procedure for including former ELs in accountability (e.g., number of years to include)?</a:t>
            </a:r>
          </a:p>
          <a:p>
            <a:pPr marL="457200" indent="-457200">
              <a:buFont typeface="+mj-lt"/>
              <a:buAutoNum type="arabicPeriod"/>
            </a:pPr>
            <a:r>
              <a:rPr lang="en-US" sz="2200" dirty="0" smtClean="0"/>
              <a:t>How do we include Recently Arrived English Learners (RAELs) in the state accountability system?</a:t>
            </a:r>
          </a:p>
          <a:p>
            <a:pPr marL="457200" indent="-457200">
              <a:buFont typeface="+mj-lt"/>
              <a:buAutoNum type="arabicPeriod"/>
            </a:pPr>
            <a:r>
              <a:rPr lang="en-US" sz="2200" dirty="0" smtClean="0"/>
              <a:t>Can we identify how the state’s strategies considered the academic and non-academic needs of ELs and immigrant children?</a:t>
            </a:r>
          </a:p>
          <a:p>
            <a:pPr marL="457200" indent="-457200">
              <a:buFont typeface="+mj-lt"/>
              <a:buAutoNum type="arabicPeriod"/>
            </a:pPr>
            <a:r>
              <a:rPr lang="en-US" sz="2200" dirty="0" smtClean="0"/>
              <a:t>Any discussion about academic assessments in languages other than English (not currently offered in Arkansas)?</a:t>
            </a:r>
            <a:endParaRPr lang="en-US" sz="2200" dirty="0"/>
          </a:p>
        </p:txBody>
      </p:sp>
    </p:spTree>
    <p:extLst>
      <p:ext uri="{BB962C8B-B14F-4D97-AF65-F5344CB8AC3E}">
        <p14:creationId xmlns:p14="http://schemas.microsoft.com/office/powerpoint/2010/main" val="196524948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a:t>
            </a:r>
            <a:endParaRPr lang="en-US" dirty="0"/>
          </a:p>
        </p:txBody>
      </p:sp>
      <p:sp>
        <p:nvSpPr>
          <p:cNvPr id="3" name="Content Placeholder 2"/>
          <p:cNvSpPr>
            <a:spLocks noGrp="1"/>
          </p:cNvSpPr>
          <p:nvPr>
            <p:ph idx="1"/>
          </p:nvPr>
        </p:nvSpPr>
        <p:spPr>
          <a:xfrm>
            <a:off x="628650" y="1690689"/>
            <a:ext cx="8258976" cy="4351338"/>
          </a:xfrm>
        </p:spPr>
        <p:txBody>
          <a:bodyPr/>
          <a:lstStyle/>
          <a:p>
            <a:r>
              <a:rPr lang="en-US" dirty="0" smtClean="0"/>
              <a:t>Consultation with EL/Title III Advocate Group (N = 15), who engaged with other stakeholders in their spheres of influence to provide input.</a:t>
            </a:r>
          </a:p>
          <a:p>
            <a:r>
              <a:rPr lang="en-US" dirty="0" smtClean="0"/>
              <a:t>Feedback from ESOL Group (N = 51) to share big ideas and assess interest in stakeholder engagement process</a:t>
            </a:r>
          </a:p>
        </p:txBody>
      </p:sp>
    </p:spTree>
    <p:extLst>
      <p:ext uri="{BB962C8B-B14F-4D97-AF65-F5344CB8AC3E}">
        <p14:creationId xmlns:p14="http://schemas.microsoft.com/office/powerpoint/2010/main" val="27147346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N-Size Discussion</a:t>
            </a:r>
            <a:endParaRPr lang="en-US" dirty="0"/>
          </a:p>
        </p:txBody>
      </p:sp>
      <p:sp>
        <p:nvSpPr>
          <p:cNvPr id="3" name="Content Placeholder 2"/>
          <p:cNvSpPr>
            <a:spLocks noGrp="1"/>
          </p:cNvSpPr>
          <p:nvPr>
            <p:ph idx="1"/>
          </p:nvPr>
        </p:nvSpPr>
        <p:spPr/>
        <p:txBody>
          <a:bodyPr/>
          <a:lstStyle/>
          <a:p>
            <a:r>
              <a:rPr lang="en-US" dirty="0" smtClean="0"/>
              <a:t>Advocates seeking as many schools (and ELs) to be included in accountability system as possible to provide more support to schools most in need.</a:t>
            </a:r>
          </a:p>
          <a:p>
            <a:r>
              <a:rPr lang="en-US" dirty="0" smtClean="0"/>
              <a:t>Preferred N-size of 5 </a:t>
            </a:r>
            <a:r>
              <a:rPr lang="en-US" dirty="0"/>
              <a:t>would </a:t>
            </a:r>
            <a:r>
              <a:rPr lang="en-US" dirty="0" smtClean="0"/>
              <a:t>include 70 </a:t>
            </a:r>
            <a:r>
              <a:rPr lang="en-US" dirty="0"/>
              <a:t>percent of schools </a:t>
            </a:r>
            <a:r>
              <a:rPr lang="en-US" dirty="0" smtClean="0"/>
              <a:t>in </a:t>
            </a:r>
            <a:r>
              <a:rPr lang="en-US" dirty="0"/>
              <a:t>accountability</a:t>
            </a:r>
            <a:endParaRPr lang="en-US" dirty="0" smtClean="0"/>
          </a:p>
          <a:p>
            <a:endParaRPr lang="en-US" dirty="0"/>
          </a:p>
        </p:txBody>
      </p:sp>
    </p:spTree>
    <p:extLst>
      <p:ext uri="{BB962C8B-B14F-4D97-AF65-F5344CB8AC3E}">
        <p14:creationId xmlns:p14="http://schemas.microsoft.com/office/powerpoint/2010/main" val="164744893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788972" y="1311441"/>
          <a:ext cx="7356408" cy="4874189"/>
        </p:xfrm>
        <a:graphic>
          <a:graphicData uri="http://schemas.openxmlformats.org/drawingml/2006/table">
            <a:tbl>
              <a:tblPr/>
              <a:tblGrid>
                <a:gridCol w="1810428"/>
                <a:gridCol w="1109196"/>
                <a:gridCol w="1109196"/>
                <a:gridCol w="1109196"/>
                <a:gridCol w="1109196"/>
                <a:gridCol w="1109196"/>
              </a:tblGrid>
              <a:tr h="609193">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Group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 Schools</a:t>
                      </a:r>
                      <a:br>
                        <a:rPr lang="en-US" sz="1200" b="1" dirty="0">
                          <a:effectLst/>
                          <a:latin typeface="Calibri" panose="020F0502020204030204" pitchFamily="34" charset="0"/>
                          <a:ea typeface="Calibri" panose="020F0502020204030204" pitchFamily="34" charset="0"/>
                          <a:cs typeface="Times New Roman" panose="02020603050405020304" pitchFamily="18" charset="0"/>
                        </a:rPr>
                      </a:br>
                      <a:r>
                        <a:rPr lang="en-US" sz="1200" b="1" dirty="0">
                          <a:effectLst/>
                          <a:latin typeface="Calibri" panose="020F0502020204030204" pitchFamily="34" charset="0"/>
                          <a:ea typeface="Calibri" panose="020F0502020204030204" pitchFamily="34" charset="0"/>
                          <a:cs typeface="Times New Roman" panose="02020603050405020304" pitchFamily="18" charset="0"/>
                        </a:rPr>
                        <a:t>N&gt;=5</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 Schools</a:t>
                      </a:r>
                      <a:br>
                        <a:rPr lang="en-US" sz="1200" b="1" dirty="0">
                          <a:effectLst/>
                          <a:latin typeface="Calibri" panose="020F0502020204030204" pitchFamily="34" charset="0"/>
                          <a:ea typeface="Calibri" panose="020F0502020204030204" pitchFamily="34" charset="0"/>
                          <a:cs typeface="Times New Roman" panose="02020603050405020304" pitchFamily="18" charset="0"/>
                        </a:rPr>
                      </a:br>
                      <a:r>
                        <a:rPr lang="en-US" sz="1200" b="1" dirty="0">
                          <a:effectLst/>
                          <a:latin typeface="Calibri" panose="020F0502020204030204" pitchFamily="34" charset="0"/>
                          <a:ea typeface="Calibri" panose="020F0502020204030204" pitchFamily="34" charset="0"/>
                          <a:cs typeface="Times New Roman" panose="02020603050405020304" pitchFamily="18" charset="0"/>
                        </a:rPr>
                        <a:t>N&gt;=10</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 Schools</a:t>
                      </a:r>
                      <a:br>
                        <a:rPr lang="en-US" sz="1200" b="1" dirty="0">
                          <a:effectLst/>
                          <a:latin typeface="Calibri" panose="020F0502020204030204" pitchFamily="34" charset="0"/>
                          <a:ea typeface="Calibri" panose="020F0502020204030204" pitchFamily="34" charset="0"/>
                          <a:cs typeface="Times New Roman" panose="02020603050405020304" pitchFamily="18" charset="0"/>
                        </a:rPr>
                      </a:br>
                      <a:r>
                        <a:rPr lang="en-US" sz="1200" b="1" dirty="0">
                          <a:effectLst/>
                          <a:latin typeface="Calibri" panose="020F0502020204030204" pitchFamily="34" charset="0"/>
                          <a:ea typeface="Calibri" panose="020F0502020204030204" pitchFamily="34" charset="0"/>
                          <a:cs typeface="Times New Roman" panose="02020603050405020304" pitchFamily="18" charset="0"/>
                        </a:rPr>
                        <a:t>N&gt;=15</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 Schools</a:t>
                      </a:r>
                      <a:br>
                        <a:rPr lang="en-US" sz="1200" b="1" dirty="0">
                          <a:effectLst/>
                          <a:latin typeface="Calibri" panose="020F0502020204030204" pitchFamily="34" charset="0"/>
                          <a:ea typeface="Calibri" panose="020F0502020204030204" pitchFamily="34" charset="0"/>
                          <a:cs typeface="Times New Roman" panose="02020603050405020304" pitchFamily="18" charset="0"/>
                        </a:rPr>
                      </a:br>
                      <a:r>
                        <a:rPr lang="en-US" sz="1200" b="1" dirty="0">
                          <a:effectLst/>
                          <a:latin typeface="Calibri" panose="020F0502020204030204" pitchFamily="34" charset="0"/>
                          <a:ea typeface="Calibri" panose="020F0502020204030204" pitchFamily="34" charset="0"/>
                          <a:cs typeface="Times New Roman" panose="02020603050405020304" pitchFamily="18" charset="0"/>
                        </a:rPr>
                        <a:t>N&gt;=20</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 Schools</a:t>
                      </a:r>
                      <a:br>
                        <a:rPr lang="en-US" sz="1200" b="1" dirty="0">
                          <a:effectLst/>
                          <a:latin typeface="Calibri" panose="020F0502020204030204" pitchFamily="34" charset="0"/>
                          <a:ea typeface="Calibri" panose="020F0502020204030204" pitchFamily="34" charset="0"/>
                          <a:cs typeface="Times New Roman" panose="02020603050405020304" pitchFamily="18" charset="0"/>
                        </a:rPr>
                      </a:br>
                      <a:r>
                        <a:rPr lang="en-US" sz="1200" b="1" dirty="0">
                          <a:effectLst/>
                          <a:latin typeface="Calibri" panose="020F0502020204030204" pitchFamily="34" charset="0"/>
                          <a:ea typeface="Calibri" panose="020F0502020204030204" pitchFamily="34" charset="0"/>
                          <a:cs typeface="Times New Roman" panose="02020603050405020304" pitchFamily="18" charset="0"/>
                        </a:rPr>
                        <a:t>N&gt;=25</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CB74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All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99.8</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98.8</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African American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73.4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61.2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54.5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50.1</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46.3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Hispanic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79.6</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59.1</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48.5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39.6</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34.3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White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97.0</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94.4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92.4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91.0</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89.5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FRLP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99.8</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99.2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98.9</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98.3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97.3</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ELL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70.2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50.8</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40.6</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33.7</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28.9</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SPED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98.1</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92.2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82.4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68.2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53.5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62279">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Gifted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97.2</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90.4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79.1</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66.5</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c>
                  <a:txBody>
                    <a:bodyPr/>
                    <a:lstStyle/>
                    <a:p>
                      <a:pPr marL="0" marR="0" algn="r">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55.4</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2EFD9"/>
                    </a:solidFill>
                  </a:tcPr>
                </a:tc>
              </a:tr>
              <a:tr h="341691">
                <a:tc>
                  <a:txBody>
                    <a:bodyPr/>
                    <a:lstStyle/>
                    <a:p>
                      <a:pPr marL="0" marR="0">
                        <a:lnSpc>
                          <a:spcPct val="107000"/>
                        </a:lnSpc>
                        <a:spcBef>
                          <a:spcPts val="0"/>
                        </a:spcBef>
                        <a:spcAft>
                          <a:spcPts val="0"/>
                        </a:spcAft>
                      </a:pPr>
                      <a:r>
                        <a:rPr lang="en-US" sz="11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Asian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20.1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13.1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341691">
                <a:tc>
                  <a:txBody>
                    <a:bodyPr/>
                    <a:lstStyle/>
                    <a:p>
                      <a:pPr marL="0" marR="0">
                        <a:lnSpc>
                          <a:spcPct val="107000"/>
                        </a:lnSpc>
                        <a:spcBef>
                          <a:spcPts val="0"/>
                        </a:spcBef>
                        <a:spcAft>
                          <a:spcPts val="0"/>
                        </a:spcAft>
                      </a:pPr>
                      <a:r>
                        <a:rPr lang="en-US" sz="11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Native American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17.5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5.3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341691">
                <a:tc>
                  <a:txBody>
                    <a:bodyPr/>
                    <a:lstStyle/>
                    <a:p>
                      <a:pPr marL="0" marR="0">
                        <a:lnSpc>
                          <a:spcPct val="107000"/>
                        </a:lnSpc>
                        <a:spcBef>
                          <a:spcPts val="0"/>
                        </a:spcBef>
                        <a:spcAft>
                          <a:spcPts val="0"/>
                        </a:spcAft>
                      </a:pPr>
                      <a:r>
                        <a:rPr lang="en-US" sz="11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Pacific Islander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13.8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341691">
                <a:tc>
                  <a:txBody>
                    <a:bodyPr/>
                    <a:lstStyle/>
                    <a:p>
                      <a:pPr marL="0" marR="0">
                        <a:lnSpc>
                          <a:spcPct val="107000"/>
                        </a:lnSpc>
                        <a:spcBef>
                          <a:spcPts val="0"/>
                        </a:spcBef>
                        <a:spcAft>
                          <a:spcPts val="0"/>
                        </a:spcAft>
                      </a:pPr>
                      <a:r>
                        <a:rPr lang="en-US" sz="11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More Than Two Races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54.5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marL="0" marR="0" algn="r">
                        <a:lnSpc>
                          <a:spcPct val="107000"/>
                        </a:lnSpc>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5.4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bl>
          </a:graphicData>
        </a:graphic>
      </p:graphicFrame>
      <p:sp>
        <p:nvSpPr>
          <p:cNvPr id="6" name="Title 1"/>
          <p:cNvSpPr txBox="1">
            <a:spLocks/>
          </p:cNvSpPr>
          <p:nvPr/>
        </p:nvSpPr>
        <p:spPr>
          <a:xfrm>
            <a:off x="628651" y="365128"/>
            <a:ext cx="7432508"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smtClean="0"/>
              <a:t>Percent Of Schools That Would Have An Accountable Group Based On Various Minimum Ns </a:t>
            </a:r>
            <a:endParaRPr lang="en-US" sz="2800" dirty="0"/>
          </a:p>
        </p:txBody>
      </p:sp>
      <p:sp>
        <p:nvSpPr>
          <p:cNvPr id="7" name="Chevron 6"/>
          <p:cNvSpPr/>
          <p:nvPr/>
        </p:nvSpPr>
        <p:spPr>
          <a:xfrm>
            <a:off x="356887" y="3692207"/>
            <a:ext cx="351924" cy="469232"/>
          </a:xfrm>
          <a:prstGeom prst="chevron">
            <a:avLst/>
          </a:prstGeom>
          <a:solidFill>
            <a:srgbClr val="0351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53668984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365128"/>
            <a:ext cx="7331319" cy="1325563"/>
          </a:xfrm>
        </p:spPr>
        <p:txBody>
          <a:bodyPr/>
          <a:lstStyle/>
          <a:p>
            <a:r>
              <a:rPr lang="en-US" dirty="0" smtClean="0"/>
              <a:t>English Learner Entrance and Exit Criteria</a:t>
            </a:r>
            <a:endParaRPr lang="en-US" dirty="0"/>
          </a:p>
        </p:txBody>
      </p:sp>
      <p:sp>
        <p:nvSpPr>
          <p:cNvPr id="3" name="Content Placeholder 2"/>
          <p:cNvSpPr>
            <a:spLocks noGrp="1"/>
          </p:cNvSpPr>
          <p:nvPr>
            <p:ph idx="1"/>
          </p:nvPr>
        </p:nvSpPr>
        <p:spPr/>
        <p:txBody>
          <a:bodyPr/>
          <a:lstStyle/>
          <a:p>
            <a:r>
              <a:rPr lang="en-US" dirty="0" smtClean="0"/>
              <a:t>Need a common Home Language Survey</a:t>
            </a:r>
          </a:p>
          <a:p>
            <a:r>
              <a:rPr lang="en-US" dirty="0" smtClean="0"/>
              <a:t>Transitioning to ELPA21 in Fall 2017</a:t>
            </a:r>
          </a:p>
          <a:p>
            <a:r>
              <a:rPr lang="en-US" dirty="0" smtClean="0"/>
              <a:t>Standard for EL proficiency will be needed statewide (i.e., ELPA21 proficiency and possibly other criteria)</a:t>
            </a:r>
          </a:p>
          <a:p>
            <a:r>
              <a:rPr lang="en-US" dirty="0" smtClean="0"/>
              <a:t>To exit, must use ELPA21 results plus one additional statewide standardized data point (ELA assessment preferred)</a:t>
            </a:r>
            <a:endParaRPr lang="en-US" dirty="0"/>
          </a:p>
        </p:txBody>
      </p:sp>
    </p:spTree>
    <p:extLst>
      <p:ext uri="{BB962C8B-B14F-4D97-AF65-F5344CB8AC3E}">
        <p14:creationId xmlns:p14="http://schemas.microsoft.com/office/powerpoint/2010/main" val="2479745948"/>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365128"/>
            <a:ext cx="7272704" cy="1325563"/>
          </a:xfrm>
        </p:spPr>
        <p:txBody>
          <a:bodyPr/>
          <a:lstStyle/>
          <a:p>
            <a:r>
              <a:rPr lang="en-US" dirty="0" smtClean="0"/>
              <a:t>Assessment and Accountability for RAELs Year by Year</a:t>
            </a:r>
            <a:endParaRPr lang="en-US" dirty="0"/>
          </a:p>
        </p:txBody>
      </p:sp>
      <p:sp>
        <p:nvSpPr>
          <p:cNvPr id="3" name="Content Placeholder 2"/>
          <p:cNvSpPr>
            <a:spLocks noGrp="1"/>
          </p:cNvSpPr>
          <p:nvPr>
            <p:ph idx="1"/>
          </p:nvPr>
        </p:nvSpPr>
        <p:spPr/>
        <p:txBody>
          <a:bodyPr/>
          <a:lstStyle/>
          <a:p>
            <a:pPr marL="0" indent="0">
              <a:buNone/>
            </a:pPr>
            <a:r>
              <a:rPr lang="en-US" b="1" dirty="0"/>
              <a:t>Year 1: </a:t>
            </a:r>
            <a:r>
              <a:rPr lang="en-US" dirty="0"/>
              <a:t>RAELs will participate in all state content area assessments in first year but scores are exempt from accountability,</a:t>
            </a:r>
          </a:p>
          <a:p>
            <a:pPr marL="0" indent="0">
              <a:buNone/>
            </a:pPr>
            <a:r>
              <a:rPr lang="en-US" b="1" dirty="0"/>
              <a:t>Year 2: </a:t>
            </a:r>
            <a:r>
              <a:rPr lang="en-US" dirty="0"/>
              <a:t>Growth scores for prior year RAELs included in accountability, and </a:t>
            </a:r>
          </a:p>
          <a:p>
            <a:pPr marL="0" indent="0">
              <a:buNone/>
            </a:pPr>
            <a:r>
              <a:rPr lang="en-US" b="1" dirty="0"/>
              <a:t>Year 3: </a:t>
            </a:r>
            <a:r>
              <a:rPr lang="en-US" dirty="0"/>
              <a:t>Achievement and growth scores included in accountability.</a:t>
            </a:r>
          </a:p>
          <a:p>
            <a:pPr marL="0" indent="0">
              <a:buNone/>
            </a:pPr>
            <a:endParaRPr lang="en-US" dirty="0"/>
          </a:p>
        </p:txBody>
      </p:sp>
    </p:spTree>
    <p:extLst>
      <p:ext uri="{BB962C8B-B14F-4D97-AF65-F5344CB8AC3E}">
        <p14:creationId xmlns:p14="http://schemas.microsoft.com/office/powerpoint/2010/main" val="40999614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7745507" y="1536808"/>
            <a:ext cx="1081968" cy="2312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rotWithShape="1">
          <a:blip r:embed="rId2"/>
          <a:srcRect l="199" t="1092" r="657" b="589"/>
          <a:stretch/>
        </p:blipFill>
        <p:spPr>
          <a:xfrm>
            <a:off x="5219114" y="2"/>
            <a:ext cx="3924887" cy="1175657"/>
          </a:xfrm>
          <a:prstGeom prst="rect">
            <a:avLst/>
          </a:prstGeom>
        </p:spPr>
      </p:pic>
      <p:pic>
        <p:nvPicPr>
          <p:cNvPr id="2" name="Picture 1"/>
          <p:cNvPicPr>
            <a:picLocks noChangeAspect="1"/>
          </p:cNvPicPr>
          <p:nvPr/>
        </p:nvPicPr>
        <p:blipFill rotWithShape="1">
          <a:blip r:embed="rId3"/>
          <a:srcRect t="2929"/>
          <a:stretch/>
        </p:blipFill>
        <p:spPr>
          <a:xfrm>
            <a:off x="1867222" y="985072"/>
            <a:ext cx="5878286" cy="5974529"/>
          </a:xfrm>
          <a:prstGeom prst="rect">
            <a:avLst/>
          </a:prstGeom>
        </p:spPr>
      </p:pic>
      <p:sp>
        <p:nvSpPr>
          <p:cNvPr id="3" name="Rectangle 2"/>
          <p:cNvSpPr/>
          <p:nvPr/>
        </p:nvSpPr>
        <p:spPr>
          <a:xfrm>
            <a:off x="1" y="0"/>
            <a:ext cx="5355771" cy="876822"/>
          </a:xfrm>
          <a:prstGeom prst="rect">
            <a:avLst/>
          </a:prstGeom>
          <a:solidFill>
            <a:srgbClr val="045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4235644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Former ELs in EL Subgroup</a:t>
            </a:r>
            <a:endParaRPr lang="en-US" dirty="0"/>
          </a:p>
        </p:txBody>
      </p:sp>
      <p:sp>
        <p:nvSpPr>
          <p:cNvPr id="3" name="Content Placeholder 2"/>
          <p:cNvSpPr>
            <a:spLocks noGrp="1"/>
          </p:cNvSpPr>
          <p:nvPr>
            <p:ph idx="1"/>
          </p:nvPr>
        </p:nvSpPr>
        <p:spPr/>
        <p:txBody>
          <a:bodyPr/>
          <a:lstStyle/>
          <a:p>
            <a:r>
              <a:rPr lang="en-US" dirty="0" smtClean="0"/>
              <a:t>Advocate group strongly recommends including for 4 years for accountability.</a:t>
            </a:r>
          </a:p>
          <a:p>
            <a:r>
              <a:rPr lang="en-US" dirty="0" smtClean="0"/>
              <a:t>Break down EL subgroup results on academic assessments by:</a:t>
            </a:r>
          </a:p>
          <a:p>
            <a:pPr lvl="1"/>
            <a:r>
              <a:rPr lang="en-US" dirty="0" smtClean="0"/>
              <a:t>RAELs</a:t>
            </a:r>
          </a:p>
          <a:p>
            <a:pPr lvl="1"/>
            <a:r>
              <a:rPr lang="en-US" dirty="0" smtClean="0"/>
              <a:t>Current ELs with more than 1 year in U.S.</a:t>
            </a:r>
          </a:p>
          <a:p>
            <a:pPr lvl="1"/>
            <a:r>
              <a:rPr lang="en-US" dirty="0" smtClean="0"/>
              <a:t>ELs with disabilities</a:t>
            </a:r>
          </a:p>
          <a:p>
            <a:pPr lvl="1"/>
            <a:r>
              <a:rPr lang="en-US" dirty="0" smtClean="0"/>
              <a:t>Former ELs (for 4 years)</a:t>
            </a:r>
          </a:p>
          <a:p>
            <a:pPr lvl="1"/>
            <a:r>
              <a:rPr lang="en-US" dirty="0" smtClean="0"/>
              <a:t>Accountable ELs subgroup (all of above except RAELs)</a:t>
            </a:r>
            <a:endParaRPr lang="en-US" dirty="0"/>
          </a:p>
        </p:txBody>
      </p:sp>
    </p:spTree>
    <p:extLst>
      <p:ext uri="{BB962C8B-B14F-4D97-AF65-F5344CB8AC3E}">
        <p14:creationId xmlns:p14="http://schemas.microsoft.com/office/powerpoint/2010/main" val="4072381536"/>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 to Be Determined</a:t>
            </a:r>
            <a:endParaRPr lang="en-US" dirty="0"/>
          </a:p>
        </p:txBody>
      </p:sp>
      <p:sp>
        <p:nvSpPr>
          <p:cNvPr id="3" name="Content Placeholder 2"/>
          <p:cNvSpPr>
            <a:spLocks noGrp="1"/>
          </p:cNvSpPr>
          <p:nvPr>
            <p:ph idx="1"/>
          </p:nvPr>
        </p:nvSpPr>
        <p:spPr/>
        <p:txBody>
          <a:bodyPr/>
          <a:lstStyle/>
          <a:p>
            <a:r>
              <a:rPr lang="en-US" dirty="0"/>
              <a:t>How growth/progress in English proficiency will be included in overall accountability, </a:t>
            </a:r>
          </a:p>
          <a:p>
            <a:r>
              <a:rPr lang="en-US" dirty="0"/>
              <a:t>Measures of interim progress for this indicator,</a:t>
            </a:r>
          </a:p>
          <a:p>
            <a:r>
              <a:rPr lang="en-US" dirty="0"/>
              <a:t>How much EL progress indicator will weigh in overall accountability, and</a:t>
            </a:r>
          </a:p>
          <a:p>
            <a:r>
              <a:rPr lang="en-US" dirty="0"/>
              <a:t>Expected timeline to English proficiency by initial English proficiency level and grade level. </a:t>
            </a:r>
          </a:p>
        </p:txBody>
      </p:sp>
    </p:spTree>
    <p:extLst>
      <p:ext uri="{BB962C8B-B14F-4D97-AF65-F5344CB8AC3E}">
        <p14:creationId xmlns:p14="http://schemas.microsoft.com/office/powerpoint/2010/main" val="127575639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Educator Equity &amp; Effectiveness</a:t>
            </a:r>
            <a:endParaRPr lang="en-US" dirty="0"/>
          </a:p>
        </p:txBody>
      </p:sp>
    </p:spTree>
    <p:extLst>
      <p:ext uri="{BB962C8B-B14F-4D97-AF65-F5344CB8AC3E}">
        <p14:creationId xmlns:p14="http://schemas.microsoft.com/office/powerpoint/2010/main" val="2306912021"/>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4351" y="1145591"/>
            <a:ext cx="3955143" cy="4154984"/>
          </a:xfrm>
          <a:prstGeom prst="rect">
            <a:avLst/>
          </a:prstGeom>
        </p:spPr>
        <p:txBody>
          <a:bodyPr wrap="square">
            <a:spAutoFit/>
          </a:bodyPr>
          <a:lstStyle/>
          <a:p>
            <a:pPr algn="ctr" fontAlgn="base">
              <a:spcBef>
                <a:spcPct val="0"/>
              </a:spcBef>
              <a:spcAft>
                <a:spcPct val="0"/>
              </a:spcAft>
            </a:pPr>
            <a:r>
              <a:rPr lang="en-US" sz="3200" b="1" u="sng" dirty="0">
                <a:solidFill>
                  <a:prstClr val="black"/>
                </a:solidFill>
                <a:ea typeface="ＭＳ Ｐゴシック" charset="0"/>
                <a:cs typeface="Arial" charset="0"/>
              </a:rPr>
              <a:t>EQUITY </a:t>
            </a:r>
            <a:endParaRPr lang="en-US" sz="3200" b="1" u="sng" dirty="0" smtClean="0">
              <a:solidFill>
                <a:prstClr val="black"/>
              </a:solidFill>
              <a:ea typeface="ＭＳ Ｐゴシック" charset="0"/>
              <a:cs typeface="Arial" charset="0"/>
            </a:endParaRPr>
          </a:p>
          <a:p>
            <a:pPr algn="ctr" fontAlgn="base">
              <a:spcBef>
                <a:spcPct val="0"/>
              </a:spcBef>
              <a:spcAft>
                <a:spcPct val="0"/>
              </a:spcAft>
            </a:pPr>
            <a:r>
              <a:rPr lang="en-US" sz="3200" b="1" u="sng" dirty="0" smtClean="0">
                <a:solidFill>
                  <a:prstClr val="black"/>
                </a:solidFill>
                <a:ea typeface="ＭＳ Ｐゴシック" charset="0"/>
                <a:cs typeface="Arial" charset="0"/>
              </a:rPr>
              <a:t>PLAN</a:t>
            </a:r>
            <a:endParaRPr lang="en-US" sz="3200" b="1" u="sng" dirty="0">
              <a:solidFill>
                <a:prstClr val="black"/>
              </a:solidFill>
              <a:ea typeface="ＭＳ Ｐゴシック" charset="0"/>
              <a:cs typeface="Arial" charset="0"/>
            </a:endParaRPr>
          </a:p>
          <a:p>
            <a:pPr fontAlgn="base">
              <a:spcBef>
                <a:spcPct val="0"/>
              </a:spcBef>
              <a:spcAft>
                <a:spcPct val="0"/>
              </a:spcAft>
            </a:pPr>
            <a:r>
              <a:rPr lang="en-US" sz="2600" dirty="0">
                <a:solidFill>
                  <a:prstClr val="black"/>
                </a:solidFill>
                <a:ea typeface="ＭＳ Ｐゴシック" charset="0"/>
                <a:cs typeface="Arial" charset="0"/>
              </a:rPr>
              <a:t>Identified gaps for students in high poverty and high minority </a:t>
            </a:r>
            <a:r>
              <a:rPr lang="en-US" sz="2600" b="1" i="1" dirty="0">
                <a:ea typeface="ＭＳ Ｐゴシック" charset="0"/>
                <a:cs typeface="Arial" charset="0"/>
              </a:rPr>
              <a:t>schools</a:t>
            </a:r>
            <a:r>
              <a:rPr lang="en-US" sz="2600" b="1" i="1" dirty="0">
                <a:solidFill>
                  <a:srgbClr val="0070C0"/>
                </a:solidFill>
                <a:ea typeface="ＭＳ Ｐゴシック" charset="0"/>
                <a:cs typeface="Arial" charset="0"/>
              </a:rPr>
              <a:t> </a:t>
            </a:r>
            <a:r>
              <a:rPr lang="en-US" sz="2600" dirty="0">
                <a:solidFill>
                  <a:prstClr val="black"/>
                </a:solidFill>
                <a:ea typeface="ＭＳ Ｐゴシック" charset="0"/>
                <a:cs typeface="Arial" charset="0"/>
              </a:rPr>
              <a:t>related to:</a:t>
            </a:r>
          </a:p>
          <a:p>
            <a:pPr marL="457200" indent="-457200" fontAlgn="base">
              <a:spcBef>
                <a:spcPct val="0"/>
              </a:spcBef>
              <a:spcAft>
                <a:spcPct val="0"/>
              </a:spcAft>
              <a:buFont typeface="Arial" panose="020B0604020202020204" pitchFamily="34" charset="0"/>
              <a:buChar char="•"/>
            </a:pPr>
            <a:r>
              <a:rPr lang="en-US" sz="2600" dirty="0" smtClean="0">
                <a:ea typeface="ＭＳ Ｐゴシック" charset="0"/>
                <a:cs typeface="Arial" charset="0"/>
              </a:rPr>
              <a:t>inexperienced </a:t>
            </a:r>
            <a:r>
              <a:rPr lang="en-US" sz="2600" dirty="0">
                <a:ea typeface="ＭＳ Ｐゴシック" charset="0"/>
                <a:cs typeface="Arial" charset="0"/>
              </a:rPr>
              <a:t>teachers	</a:t>
            </a:r>
            <a:endParaRPr lang="en-US" sz="2600" dirty="0" smtClean="0">
              <a:ea typeface="ＭＳ Ｐゴシック" charset="0"/>
              <a:cs typeface="Arial" charset="0"/>
            </a:endParaRPr>
          </a:p>
          <a:p>
            <a:pPr marL="457200" indent="-457200" fontAlgn="base">
              <a:spcBef>
                <a:spcPct val="0"/>
              </a:spcBef>
              <a:spcAft>
                <a:spcPct val="0"/>
              </a:spcAft>
              <a:buFont typeface="Arial" panose="020B0604020202020204" pitchFamily="34" charset="0"/>
              <a:buChar char="•"/>
            </a:pPr>
            <a:r>
              <a:rPr lang="en-US" sz="2600" dirty="0" smtClean="0">
                <a:ea typeface="ＭＳ Ｐゴシック" charset="0"/>
                <a:cs typeface="Arial" charset="0"/>
              </a:rPr>
              <a:t>teacher </a:t>
            </a:r>
            <a:r>
              <a:rPr lang="en-US" sz="2600" dirty="0">
                <a:ea typeface="ＭＳ Ｐゴシック" charset="0"/>
                <a:cs typeface="Arial" charset="0"/>
              </a:rPr>
              <a:t>turnover</a:t>
            </a:r>
          </a:p>
          <a:p>
            <a:pPr marL="457200" indent="-457200" fontAlgn="base">
              <a:spcBef>
                <a:spcPct val="0"/>
              </a:spcBef>
              <a:spcAft>
                <a:spcPct val="0"/>
              </a:spcAft>
              <a:buFont typeface="Arial" panose="020B0604020202020204" pitchFamily="34" charset="0"/>
              <a:buChar char="•"/>
            </a:pPr>
            <a:r>
              <a:rPr lang="en-US" sz="2600" dirty="0" smtClean="0">
                <a:ea typeface="ＭＳ Ｐゴシック" charset="0"/>
                <a:cs typeface="Arial" charset="0"/>
              </a:rPr>
              <a:t>out-of-field </a:t>
            </a:r>
            <a:r>
              <a:rPr lang="en-US" sz="2600" dirty="0">
                <a:ea typeface="ＭＳ Ｐゴシック" charset="0"/>
                <a:cs typeface="Arial" charset="0"/>
              </a:rPr>
              <a:t>teachers	 </a:t>
            </a:r>
            <a:r>
              <a:rPr lang="en-US" sz="2600" dirty="0" smtClean="0">
                <a:ea typeface="ＭＳ Ｐゴシック" charset="0"/>
                <a:cs typeface="Arial" charset="0"/>
              </a:rPr>
              <a:t>unqualified </a:t>
            </a:r>
            <a:r>
              <a:rPr lang="en-US" sz="2600" dirty="0">
                <a:ea typeface="ＭＳ Ｐゴシック" charset="0"/>
                <a:cs typeface="Arial" charset="0"/>
              </a:rPr>
              <a:t>teachers</a:t>
            </a:r>
          </a:p>
          <a:p>
            <a:pPr fontAlgn="base">
              <a:spcBef>
                <a:spcPct val="0"/>
              </a:spcBef>
              <a:spcAft>
                <a:spcPct val="0"/>
              </a:spcAft>
            </a:pPr>
            <a:endParaRPr lang="en-US" dirty="0">
              <a:solidFill>
                <a:prstClr val="black"/>
              </a:solidFill>
              <a:ea typeface="ＭＳ Ｐゴシック" charset="0"/>
              <a:cs typeface="Arial" charset="0"/>
            </a:endParaRPr>
          </a:p>
        </p:txBody>
      </p:sp>
      <p:sp>
        <p:nvSpPr>
          <p:cNvPr id="6" name="Rectangle 5"/>
          <p:cNvSpPr/>
          <p:nvPr/>
        </p:nvSpPr>
        <p:spPr>
          <a:xfrm>
            <a:off x="4781550" y="1145592"/>
            <a:ext cx="4188280" cy="4118051"/>
          </a:xfrm>
          <a:prstGeom prst="rect">
            <a:avLst/>
          </a:prstGeom>
        </p:spPr>
        <p:txBody>
          <a:bodyPr wrap="square">
            <a:spAutoFit/>
          </a:bodyPr>
          <a:lstStyle/>
          <a:p>
            <a:pPr algn="ctr" fontAlgn="base">
              <a:spcBef>
                <a:spcPct val="0"/>
              </a:spcBef>
              <a:spcAft>
                <a:spcPct val="0"/>
              </a:spcAft>
            </a:pPr>
            <a:r>
              <a:rPr lang="en-US" sz="3200" b="1" u="sng" dirty="0" smtClean="0">
                <a:ea typeface="ＭＳ Ｐゴシック" charset="0"/>
                <a:cs typeface="Arial" charset="0"/>
              </a:rPr>
              <a:t>ESSA </a:t>
            </a:r>
          </a:p>
          <a:p>
            <a:pPr algn="ctr" fontAlgn="base">
              <a:spcBef>
                <a:spcPct val="0"/>
              </a:spcBef>
              <a:spcAft>
                <a:spcPct val="0"/>
              </a:spcAft>
            </a:pPr>
            <a:r>
              <a:rPr lang="en-US" sz="3200" b="1" u="sng" dirty="0" smtClean="0">
                <a:ea typeface="ＭＳ Ｐゴシック" charset="0"/>
                <a:cs typeface="Arial" charset="0"/>
              </a:rPr>
              <a:t>REQUIREMENTS</a:t>
            </a:r>
            <a:endParaRPr lang="en-US" sz="3200" b="1" u="sng" dirty="0">
              <a:ea typeface="ＭＳ Ｐゴシック" charset="0"/>
              <a:cs typeface="Arial" charset="0"/>
            </a:endParaRPr>
          </a:p>
          <a:p>
            <a:pPr fontAlgn="base">
              <a:spcAft>
                <a:spcPct val="0"/>
              </a:spcAft>
            </a:pPr>
            <a:r>
              <a:rPr lang="en-US" sz="2600" dirty="0">
                <a:ea typeface="ＭＳ Ｐゴシック" charset="0"/>
                <a:cs typeface="Arial" charset="0"/>
              </a:rPr>
              <a:t>Poverty and minority </a:t>
            </a:r>
            <a:r>
              <a:rPr lang="en-US" sz="2600" b="1" i="1" dirty="0">
                <a:ea typeface="ＭＳ Ｐゴシック" charset="0"/>
                <a:cs typeface="Arial" charset="0"/>
              </a:rPr>
              <a:t>students (in any school)</a:t>
            </a:r>
            <a:r>
              <a:rPr lang="en-US" sz="2600" dirty="0">
                <a:ea typeface="ＭＳ Ｐゴシック" charset="0"/>
                <a:cs typeface="Arial" charset="0"/>
              </a:rPr>
              <a:t> </a:t>
            </a:r>
            <a:r>
              <a:rPr lang="en-US" sz="2600" b="1" i="1" dirty="0">
                <a:ea typeface="ＭＳ Ｐゴシック" charset="0"/>
                <a:cs typeface="Arial" charset="0"/>
              </a:rPr>
              <a:t>may not </a:t>
            </a:r>
            <a:r>
              <a:rPr lang="en-US" sz="2600" b="1" i="1" dirty="0" smtClean="0">
                <a:ea typeface="ＭＳ Ｐゴシック" charset="0"/>
                <a:cs typeface="Arial" charset="0"/>
              </a:rPr>
              <a:t>be disproportionately </a:t>
            </a:r>
            <a:r>
              <a:rPr lang="en-US" sz="2600" b="1" i="1" dirty="0">
                <a:ea typeface="ＭＳ Ｐゴシック" charset="0"/>
                <a:cs typeface="Arial" charset="0"/>
              </a:rPr>
              <a:t>served </a:t>
            </a:r>
            <a:r>
              <a:rPr lang="en-US" sz="2600" dirty="0">
                <a:ea typeface="ＭＳ Ｐゴシック" charset="0"/>
                <a:cs typeface="Arial" charset="0"/>
              </a:rPr>
              <a:t>by teachers who </a:t>
            </a:r>
            <a:r>
              <a:rPr lang="en-US" sz="2600" dirty="0" smtClean="0">
                <a:ea typeface="ＭＳ Ｐゴシック" charset="0"/>
                <a:cs typeface="Arial" charset="0"/>
              </a:rPr>
              <a:t>are:</a:t>
            </a:r>
            <a:endParaRPr lang="en-US" sz="2600" dirty="0">
              <a:ea typeface="ＭＳ Ｐゴシック" charset="0"/>
              <a:cs typeface="Arial" charset="0"/>
            </a:endParaRPr>
          </a:p>
          <a:p>
            <a:pPr marL="457200" indent="-457200" fontAlgn="base">
              <a:spcBef>
                <a:spcPct val="20000"/>
              </a:spcBef>
              <a:spcAft>
                <a:spcPct val="0"/>
              </a:spcAft>
              <a:buFont typeface="Arial" panose="020B0604020202020204" pitchFamily="34" charset="0"/>
              <a:buChar char="•"/>
            </a:pPr>
            <a:r>
              <a:rPr lang="en-US" sz="2600" dirty="0" smtClean="0">
                <a:ea typeface="ＭＳ Ｐゴシック" charset="0"/>
                <a:cs typeface="Arial" charset="0"/>
              </a:rPr>
              <a:t>inexperienced</a:t>
            </a:r>
            <a:r>
              <a:rPr lang="en-US" sz="2600" dirty="0">
                <a:ea typeface="ＭＳ Ｐゴシック" charset="0"/>
                <a:cs typeface="Arial" charset="0"/>
              </a:rPr>
              <a:t>	</a:t>
            </a:r>
            <a:endParaRPr lang="en-US" sz="2600" dirty="0" smtClean="0">
              <a:ea typeface="ＭＳ Ｐゴシック" charset="0"/>
              <a:cs typeface="Arial" charset="0"/>
            </a:endParaRPr>
          </a:p>
          <a:p>
            <a:pPr marL="457200" indent="-457200" fontAlgn="base">
              <a:spcBef>
                <a:spcPct val="20000"/>
              </a:spcBef>
              <a:spcAft>
                <a:spcPct val="0"/>
              </a:spcAft>
              <a:buFont typeface="Arial" panose="020B0604020202020204" pitchFamily="34" charset="0"/>
              <a:buChar char="•"/>
            </a:pPr>
            <a:r>
              <a:rPr lang="en-US" sz="2600" dirty="0" smtClean="0">
                <a:ea typeface="ＭＳ Ｐゴシック" charset="0"/>
                <a:cs typeface="Arial" charset="0"/>
              </a:rPr>
              <a:t>out-of-field</a:t>
            </a:r>
            <a:endParaRPr lang="en-US" sz="2600" dirty="0">
              <a:ea typeface="ＭＳ Ｐゴシック" charset="0"/>
              <a:cs typeface="Arial" charset="0"/>
            </a:endParaRPr>
          </a:p>
          <a:p>
            <a:pPr marL="457200" indent="-457200" fontAlgn="base">
              <a:spcBef>
                <a:spcPct val="20000"/>
              </a:spcBef>
              <a:spcAft>
                <a:spcPct val="0"/>
              </a:spcAft>
              <a:buFont typeface="Arial" panose="020B0604020202020204" pitchFamily="34" charset="0"/>
              <a:buChar char="•"/>
            </a:pPr>
            <a:r>
              <a:rPr lang="en-US" sz="2600" dirty="0">
                <a:ea typeface="ＭＳ Ｐゴシック" charset="0"/>
                <a:cs typeface="Arial" charset="0"/>
              </a:rPr>
              <a:t>i</a:t>
            </a:r>
            <a:r>
              <a:rPr lang="en-US" sz="2600" dirty="0" smtClean="0">
                <a:ea typeface="ＭＳ Ｐゴシック" charset="0"/>
                <a:cs typeface="Arial" charset="0"/>
              </a:rPr>
              <a:t>neffective</a:t>
            </a:r>
            <a:endParaRPr lang="en-US" sz="2600" dirty="0">
              <a:ea typeface="ＭＳ Ｐゴシック" charset="0"/>
              <a:cs typeface="Arial" charset="0"/>
            </a:endParaRPr>
          </a:p>
        </p:txBody>
      </p:sp>
    </p:spTree>
    <p:extLst>
      <p:ext uri="{BB962C8B-B14F-4D97-AF65-F5344CB8AC3E}">
        <p14:creationId xmlns:p14="http://schemas.microsoft.com/office/powerpoint/2010/main" val="3380541704"/>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a:t>
            </a:r>
            <a:endParaRPr lang="en-US" dirty="0"/>
          </a:p>
        </p:txBody>
      </p:sp>
      <p:sp>
        <p:nvSpPr>
          <p:cNvPr id="3" name="Content Placeholder 2"/>
          <p:cNvSpPr>
            <a:spLocks noGrp="1"/>
          </p:cNvSpPr>
          <p:nvPr>
            <p:ph idx="1"/>
          </p:nvPr>
        </p:nvSpPr>
        <p:spPr>
          <a:xfrm>
            <a:off x="628651" y="1491796"/>
            <a:ext cx="8021864" cy="4241348"/>
          </a:xfrm>
        </p:spPr>
        <p:txBody>
          <a:bodyPr>
            <a:noAutofit/>
          </a:bodyPr>
          <a:lstStyle/>
          <a:p>
            <a:pPr marL="0" indent="0">
              <a:buNone/>
            </a:pPr>
            <a:r>
              <a:rPr lang="en-US" sz="2400" b="1" dirty="0" smtClean="0"/>
              <a:t>Definitions for:</a:t>
            </a:r>
          </a:p>
          <a:p>
            <a:pPr marL="342900" indent="-342900">
              <a:buFont typeface="+mj-lt"/>
              <a:buAutoNum type="arabicPeriod"/>
            </a:pPr>
            <a:r>
              <a:rPr lang="en-US" sz="2400" dirty="0"/>
              <a:t>Effective leader</a:t>
            </a:r>
          </a:p>
          <a:p>
            <a:pPr marL="342900" indent="-342900">
              <a:buFont typeface="+mj-lt"/>
              <a:buAutoNum type="arabicPeriod"/>
            </a:pPr>
            <a:r>
              <a:rPr lang="en-US" sz="2400" dirty="0" smtClean="0"/>
              <a:t>Effective teacher</a:t>
            </a:r>
          </a:p>
          <a:p>
            <a:pPr marL="342900" indent="-342900">
              <a:buFont typeface="+mj-lt"/>
              <a:buAutoNum type="arabicPeriod"/>
            </a:pPr>
            <a:r>
              <a:rPr lang="en-US" sz="2400" dirty="0" smtClean="0"/>
              <a:t>Ineffective teacher</a:t>
            </a:r>
          </a:p>
        </p:txBody>
      </p:sp>
    </p:spTree>
    <p:extLst>
      <p:ext uri="{BB962C8B-B14F-4D97-AF65-F5344CB8AC3E}">
        <p14:creationId xmlns:p14="http://schemas.microsoft.com/office/powerpoint/2010/main" val="317238759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a:t>
            </a:r>
            <a:endParaRPr lang="en-US" dirty="0"/>
          </a:p>
        </p:txBody>
      </p:sp>
      <p:sp>
        <p:nvSpPr>
          <p:cNvPr id="3" name="Content Placeholder 2"/>
          <p:cNvSpPr>
            <a:spLocks noGrp="1"/>
          </p:cNvSpPr>
          <p:nvPr>
            <p:ph idx="1"/>
          </p:nvPr>
        </p:nvSpPr>
        <p:spPr>
          <a:xfrm>
            <a:off x="628650" y="1488833"/>
            <a:ext cx="7886700" cy="4044461"/>
          </a:xfrm>
          <a:noFill/>
        </p:spPr>
        <p:txBody>
          <a:bodyPr>
            <a:noAutofit/>
          </a:bodyPr>
          <a:lstStyle/>
          <a:p>
            <a:r>
              <a:rPr lang="en-US" sz="2000" dirty="0"/>
              <a:t>Nine </a:t>
            </a:r>
            <a:r>
              <a:rPr lang="en-US" sz="2000" dirty="0" smtClean="0"/>
              <a:t>focus groups </a:t>
            </a:r>
            <a:r>
              <a:rPr lang="en-US" sz="2000" dirty="0"/>
              <a:t>were </a:t>
            </a:r>
            <a:r>
              <a:rPr lang="en-US" sz="2000" dirty="0" smtClean="0"/>
              <a:t>conducted, </a:t>
            </a:r>
            <a:r>
              <a:rPr lang="en-US" sz="2000" dirty="0"/>
              <a:t>both in person and by Zoom </a:t>
            </a:r>
            <a:r>
              <a:rPr lang="en-US" sz="2000" dirty="0" smtClean="0"/>
              <a:t>chat, </a:t>
            </a:r>
            <a:r>
              <a:rPr lang="en-US" sz="2000" dirty="0"/>
              <a:t>with the following stakeholder categories</a:t>
            </a:r>
            <a:r>
              <a:rPr lang="en-US" sz="2000" dirty="0" smtClean="0"/>
              <a:t>:</a:t>
            </a:r>
            <a:endParaRPr lang="en-US" sz="2000" dirty="0"/>
          </a:p>
          <a:p>
            <a:pPr lvl="1"/>
            <a:r>
              <a:rPr lang="en-US" sz="1800" dirty="0" smtClean="0"/>
              <a:t>School </a:t>
            </a:r>
            <a:r>
              <a:rPr lang="en-US" sz="1800" dirty="0"/>
              <a:t>and District </a:t>
            </a:r>
            <a:r>
              <a:rPr lang="en-US" sz="1800" dirty="0" smtClean="0"/>
              <a:t>Leaders</a:t>
            </a:r>
            <a:endParaRPr lang="en-US" sz="1800" dirty="0"/>
          </a:p>
          <a:p>
            <a:pPr lvl="1"/>
            <a:r>
              <a:rPr lang="en-US" sz="1800" dirty="0" smtClean="0"/>
              <a:t>Teachers</a:t>
            </a:r>
            <a:endParaRPr lang="en-US" sz="1800" dirty="0"/>
          </a:p>
          <a:p>
            <a:pPr lvl="1"/>
            <a:r>
              <a:rPr lang="en-US" sz="1800" dirty="0" smtClean="0"/>
              <a:t>Higher </a:t>
            </a:r>
            <a:r>
              <a:rPr lang="en-US" sz="1800" dirty="0"/>
              <a:t>Education Faculty in Educator Preparation </a:t>
            </a:r>
            <a:r>
              <a:rPr lang="en-US" sz="1800" dirty="0" smtClean="0"/>
              <a:t>Programs</a:t>
            </a:r>
            <a:endParaRPr lang="en-US" sz="1800" dirty="0"/>
          </a:p>
          <a:p>
            <a:pPr lvl="1"/>
            <a:r>
              <a:rPr lang="en-US" sz="1800" dirty="0" smtClean="0"/>
              <a:t>Leaders </a:t>
            </a:r>
            <a:r>
              <a:rPr lang="en-US" sz="1800" dirty="0"/>
              <a:t>of nontraditional educator preparation </a:t>
            </a:r>
            <a:r>
              <a:rPr lang="en-US" sz="1800" dirty="0" smtClean="0"/>
              <a:t>programs</a:t>
            </a:r>
            <a:endParaRPr lang="en-US" sz="1800" dirty="0"/>
          </a:p>
          <a:p>
            <a:pPr lvl="1"/>
            <a:r>
              <a:rPr lang="en-US" sz="1800" dirty="0" smtClean="0"/>
              <a:t>Charter </a:t>
            </a:r>
            <a:r>
              <a:rPr lang="en-US" sz="1800" dirty="0"/>
              <a:t>School </a:t>
            </a:r>
            <a:r>
              <a:rPr lang="en-US" sz="1800" dirty="0" smtClean="0"/>
              <a:t>Leaders</a:t>
            </a:r>
            <a:endParaRPr lang="en-US" sz="1800" dirty="0"/>
          </a:p>
          <a:p>
            <a:pPr lvl="1"/>
            <a:r>
              <a:rPr lang="en-US" sz="1800" dirty="0" smtClean="0"/>
              <a:t>ForwARd </a:t>
            </a:r>
            <a:r>
              <a:rPr lang="en-US" sz="1800" dirty="0"/>
              <a:t>Team </a:t>
            </a:r>
            <a:r>
              <a:rPr lang="en-US" sz="1800" dirty="0" smtClean="0"/>
              <a:t>Members</a:t>
            </a:r>
            <a:endParaRPr lang="en-US" sz="1800" dirty="0"/>
          </a:p>
          <a:p>
            <a:pPr lvl="1"/>
            <a:r>
              <a:rPr lang="en-US" sz="1800" dirty="0" smtClean="0"/>
              <a:t>Education </a:t>
            </a:r>
            <a:r>
              <a:rPr lang="en-US" sz="1800" dirty="0"/>
              <a:t>Service Cooperative </a:t>
            </a:r>
            <a:r>
              <a:rPr lang="en-US" sz="1800" dirty="0" smtClean="0"/>
              <a:t>Leaders</a:t>
            </a:r>
          </a:p>
          <a:p>
            <a:pPr lvl="1"/>
            <a:r>
              <a:rPr lang="en-US" sz="1800" dirty="0" smtClean="0"/>
              <a:t>State </a:t>
            </a:r>
            <a:r>
              <a:rPr lang="en-US" sz="1800" dirty="0"/>
              <a:t>Board of Education </a:t>
            </a:r>
            <a:r>
              <a:rPr lang="en-US" sz="1800" dirty="0" smtClean="0"/>
              <a:t>members</a:t>
            </a:r>
            <a:endParaRPr lang="en-US" sz="1800" dirty="0"/>
          </a:p>
          <a:p>
            <a:pPr lvl="1"/>
            <a:r>
              <a:rPr lang="en-US" sz="1800" dirty="0" smtClean="0"/>
              <a:t>ESSA </a:t>
            </a:r>
            <a:r>
              <a:rPr lang="en-US" sz="1800" dirty="0"/>
              <a:t>Steering Committee </a:t>
            </a:r>
            <a:r>
              <a:rPr lang="en-US" sz="1800" dirty="0" smtClean="0"/>
              <a:t>members</a:t>
            </a:r>
            <a:endParaRPr lang="en-US" sz="1800" dirty="0"/>
          </a:p>
          <a:p>
            <a:pPr lvl="1"/>
            <a:r>
              <a:rPr lang="en-US" sz="1800" dirty="0" smtClean="0"/>
              <a:t>CCSO</a:t>
            </a:r>
          </a:p>
          <a:p>
            <a:r>
              <a:rPr lang="en-US" sz="2000" dirty="0" smtClean="0"/>
              <a:t>Focus </a:t>
            </a:r>
            <a:r>
              <a:rPr lang="en-US" sz="2000" dirty="0"/>
              <a:t>groups were conducted in person at the ADE, in person at education service cooperatives, through Zoom chat, and through webinars.  </a:t>
            </a:r>
            <a:endParaRPr lang="en-US" sz="2000" dirty="0" smtClean="0"/>
          </a:p>
        </p:txBody>
      </p:sp>
    </p:spTree>
    <p:extLst>
      <p:ext uri="{BB962C8B-B14F-4D97-AF65-F5344CB8AC3E}">
        <p14:creationId xmlns:p14="http://schemas.microsoft.com/office/powerpoint/2010/main" val="23804850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 (cont’d)</a:t>
            </a:r>
            <a:endParaRPr lang="en-US" dirty="0"/>
          </a:p>
        </p:txBody>
      </p:sp>
      <p:sp>
        <p:nvSpPr>
          <p:cNvPr id="3" name="Content Placeholder 2"/>
          <p:cNvSpPr>
            <a:spLocks noGrp="1"/>
          </p:cNvSpPr>
          <p:nvPr>
            <p:ph idx="1"/>
          </p:nvPr>
        </p:nvSpPr>
        <p:spPr>
          <a:xfrm>
            <a:off x="628650" y="1690691"/>
            <a:ext cx="7886700" cy="3842603"/>
          </a:xfrm>
          <a:noFill/>
        </p:spPr>
        <p:txBody>
          <a:bodyPr>
            <a:noAutofit/>
          </a:bodyPr>
          <a:lstStyle/>
          <a:p>
            <a:r>
              <a:rPr lang="en-US" sz="2200" dirty="0" smtClean="0"/>
              <a:t>Stakeholders </a:t>
            </a:r>
            <a:r>
              <a:rPr lang="en-US" sz="2200" dirty="0"/>
              <a:t>were invited from existing groups such as Teacher and Leader Advisory Committees for our mentoring programs; state teacher and leader associations; Leadership Quest participants; ForwARd / ADE High Functioning Team; Response to Intervention Advisory Committee; Charter School Leader webinars; Professional Licensure Standards Board Ethics Subcommittee; Approved Arkansas Educator Preparation Programs; and the state’s 15 regional Education Service Cooperatives</a:t>
            </a:r>
            <a:r>
              <a:rPr lang="en-US" sz="2200" dirty="0" smtClean="0"/>
              <a:t>.</a:t>
            </a:r>
            <a:endParaRPr lang="en-US" sz="2200" dirty="0"/>
          </a:p>
          <a:p>
            <a:r>
              <a:rPr lang="en-US" sz="2200" dirty="0"/>
              <a:t>A follow-up survey is being sent to participants for additional feedback on the definitions as revised based on the </a:t>
            </a:r>
            <a:r>
              <a:rPr lang="en-US" sz="2200" dirty="0" smtClean="0"/>
              <a:t>focus group </a:t>
            </a:r>
            <a:r>
              <a:rPr lang="en-US" sz="2200" dirty="0"/>
              <a:t>discussions</a:t>
            </a:r>
            <a:r>
              <a:rPr lang="en-US" sz="2200" dirty="0" smtClean="0"/>
              <a:t>.</a:t>
            </a:r>
            <a:endParaRPr lang="en-US" sz="2200" dirty="0"/>
          </a:p>
          <a:p>
            <a:r>
              <a:rPr lang="en-US" sz="2200" dirty="0"/>
              <a:t>Approximately 150 stakeholders participated in the focus groups.</a:t>
            </a:r>
          </a:p>
        </p:txBody>
      </p:sp>
    </p:spTree>
    <p:extLst>
      <p:ext uri="{BB962C8B-B14F-4D97-AF65-F5344CB8AC3E}">
        <p14:creationId xmlns:p14="http://schemas.microsoft.com/office/powerpoint/2010/main" val="2391447439"/>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School Leader</a:t>
            </a:r>
            <a:endParaRPr lang="en-US" dirty="0"/>
          </a:p>
        </p:txBody>
      </p:sp>
      <p:sp>
        <p:nvSpPr>
          <p:cNvPr id="3" name="Content Placeholder 2"/>
          <p:cNvSpPr>
            <a:spLocks noGrp="1"/>
          </p:cNvSpPr>
          <p:nvPr>
            <p:ph idx="1"/>
          </p:nvPr>
        </p:nvSpPr>
        <p:spPr>
          <a:xfrm>
            <a:off x="628650" y="1532548"/>
            <a:ext cx="7886700" cy="4351338"/>
          </a:xfrm>
        </p:spPr>
        <p:txBody>
          <a:bodyPr/>
          <a:lstStyle/>
          <a:p>
            <a:r>
              <a:rPr lang="en-US" dirty="0" smtClean="0"/>
              <a:t>Holds self accountable</a:t>
            </a:r>
          </a:p>
          <a:p>
            <a:r>
              <a:rPr lang="en-US" dirty="0" smtClean="0"/>
              <a:t>Promotes thinking outside the box</a:t>
            </a:r>
          </a:p>
          <a:p>
            <a:r>
              <a:rPr lang="en-US" dirty="0" smtClean="0"/>
              <a:t>Lead learner</a:t>
            </a:r>
          </a:p>
          <a:p>
            <a:r>
              <a:rPr lang="en-US" dirty="0" smtClean="0"/>
              <a:t>Demonstrates commitment to teachers’ professional growth</a:t>
            </a:r>
          </a:p>
          <a:p>
            <a:r>
              <a:rPr lang="en-US" dirty="0" smtClean="0"/>
              <a:t>Builds capacity and sustainability</a:t>
            </a:r>
          </a:p>
          <a:p>
            <a:r>
              <a:rPr lang="en-US" dirty="0" smtClean="0"/>
              <a:t>Effectively engages with parents/families, faculty, and staff</a:t>
            </a:r>
          </a:p>
          <a:p>
            <a:r>
              <a:rPr lang="en-US" dirty="0" smtClean="0"/>
              <a:t>Need an ineffective leader definition, too!</a:t>
            </a:r>
            <a:endParaRPr lang="en-US" dirty="0"/>
          </a:p>
        </p:txBody>
      </p:sp>
    </p:spTree>
    <p:extLst>
      <p:ext uri="{BB962C8B-B14F-4D97-AF65-F5344CB8AC3E}">
        <p14:creationId xmlns:p14="http://schemas.microsoft.com/office/powerpoint/2010/main" val="876435280"/>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Teacher</a:t>
            </a:r>
            <a:endParaRPr lang="en-US" dirty="0"/>
          </a:p>
        </p:txBody>
      </p:sp>
      <p:sp>
        <p:nvSpPr>
          <p:cNvPr id="3" name="Content Placeholder 2"/>
          <p:cNvSpPr>
            <a:spLocks noGrp="1"/>
          </p:cNvSpPr>
          <p:nvPr>
            <p:ph idx="1"/>
          </p:nvPr>
        </p:nvSpPr>
        <p:spPr/>
        <p:txBody>
          <a:bodyPr/>
          <a:lstStyle/>
          <a:p>
            <a:r>
              <a:rPr lang="en-US" dirty="0" smtClean="0"/>
              <a:t>Collaborates with colleagues</a:t>
            </a:r>
          </a:p>
          <a:p>
            <a:r>
              <a:rPr lang="en-US" dirty="0" smtClean="0"/>
              <a:t>Engages with parents/families and students</a:t>
            </a:r>
          </a:p>
          <a:p>
            <a:r>
              <a:rPr lang="en-US" dirty="0" smtClean="0"/>
              <a:t>Uses resources effectively</a:t>
            </a:r>
          </a:p>
          <a:p>
            <a:r>
              <a:rPr lang="en-US" dirty="0" smtClean="0"/>
              <a:t>Supports student achievement and growth</a:t>
            </a:r>
          </a:p>
          <a:p>
            <a:r>
              <a:rPr lang="en-US" dirty="0" smtClean="0"/>
              <a:t>Continues to learn</a:t>
            </a:r>
          </a:p>
          <a:p>
            <a:r>
              <a:rPr lang="en-US" dirty="0" smtClean="0"/>
              <a:t>Builds strong relationships with students</a:t>
            </a:r>
          </a:p>
          <a:p>
            <a:r>
              <a:rPr lang="en-US" dirty="0" smtClean="0"/>
              <a:t>Has strong sense of efficacy</a:t>
            </a:r>
          </a:p>
          <a:p>
            <a:r>
              <a:rPr lang="en-US" dirty="0" smtClean="0"/>
              <a:t>Possesses cultural competency</a:t>
            </a:r>
          </a:p>
          <a:p>
            <a:endParaRPr lang="en-US" dirty="0" smtClean="0"/>
          </a:p>
          <a:p>
            <a:endParaRPr lang="en-US" dirty="0"/>
          </a:p>
        </p:txBody>
      </p:sp>
    </p:spTree>
    <p:extLst>
      <p:ext uri="{BB962C8B-B14F-4D97-AF65-F5344CB8AC3E}">
        <p14:creationId xmlns:p14="http://schemas.microsoft.com/office/powerpoint/2010/main" val="2584547632"/>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Ineffective Teacher</a:t>
            </a:r>
            <a:endParaRPr lang="en-US" dirty="0"/>
          </a:p>
        </p:txBody>
      </p:sp>
      <p:sp>
        <p:nvSpPr>
          <p:cNvPr id="3" name="Content Placeholder 2"/>
          <p:cNvSpPr>
            <a:spLocks noGrp="1"/>
          </p:cNvSpPr>
          <p:nvPr>
            <p:ph idx="1"/>
          </p:nvPr>
        </p:nvSpPr>
        <p:spPr/>
        <p:txBody>
          <a:bodyPr/>
          <a:lstStyle/>
          <a:p>
            <a:r>
              <a:rPr lang="en-US" dirty="0" smtClean="0"/>
              <a:t>Does not support an atmosphere for learning</a:t>
            </a:r>
          </a:p>
          <a:p>
            <a:r>
              <a:rPr lang="en-US" dirty="0" smtClean="0"/>
              <a:t>Stops his or her own learning</a:t>
            </a:r>
          </a:p>
          <a:p>
            <a:r>
              <a:rPr lang="en-US" dirty="0" smtClean="0"/>
              <a:t>Resists change</a:t>
            </a:r>
          </a:p>
          <a:p>
            <a:r>
              <a:rPr lang="en-US" dirty="0" smtClean="0"/>
              <a:t>Does not demonstrate student achievement or growth</a:t>
            </a:r>
            <a:endParaRPr lang="en-US" dirty="0"/>
          </a:p>
        </p:txBody>
      </p:sp>
    </p:spTree>
    <p:extLst>
      <p:ext uri="{BB962C8B-B14F-4D97-AF65-F5344CB8AC3E}">
        <p14:creationId xmlns:p14="http://schemas.microsoft.com/office/powerpoint/2010/main" val="25801791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6941" r="7122"/>
          <a:stretch/>
        </p:blipFill>
        <p:spPr>
          <a:xfrm>
            <a:off x="-13447" y="2"/>
            <a:ext cx="9157447" cy="6349775"/>
          </a:xfrm>
          <a:prstGeom prst="rect">
            <a:avLst/>
          </a:prstGeom>
        </p:spPr>
      </p:pic>
    </p:spTree>
    <p:extLst>
      <p:ext uri="{BB962C8B-B14F-4D97-AF65-F5344CB8AC3E}">
        <p14:creationId xmlns:p14="http://schemas.microsoft.com/office/powerpoint/2010/main" val="3549062221"/>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92506" y="1307455"/>
          <a:ext cx="3934651" cy="4376655"/>
        </p:xfrm>
        <a:graphic>
          <a:graphicData uri="http://schemas.openxmlformats.org/drawingml/2006/table">
            <a:tbl>
              <a:tblPr firstRow="1" firstCol="1" bandRow="1">
                <a:tableStyleId>{5C22544A-7EE6-4342-B048-85BDC9FD1C3A}</a:tableStyleId>
              </a:tblPr>
              <a:tblGrid>
                <a:gridCol w="3934651"/>
              </a:tblGrid>
              <a:tr h="4376655">
                <a:tc>
                  <a:txBody>
                    <a:bodyPr/>
                    <a:lstStyle/>
                    <a:p>
                      <a:pPr marL="0" marR="0" algn="l">
                        <a:spcBef>
                          <a:spcPts val="300"/>
                        </a:spcBef>
                        <a:spcAft>
                          <a:spcPts val="300"/>
                        </a:spcAft>
                      </a:pPr>
                      <a:r>
                        <a:rPr lang="en-US" sz="1400" b="0" dirty="0" smtClean="0">
                          <a:solidFill>
                            <a:srgbClr val="002060"/>
                          </a:solidFill>
                          <a:effectLst/>
                        </a:rPr>
                        <a:t>AS</a:t>
                      </a:r>
                      <a:r>
                        <a:rPr lang="en-US" sz="1400" b="0" baseline="0" dirty="0" smtClean="0">
                          <a:solidFill>
                            <a:srgbClr val="002060"/>
                          </a:solidFill>
                          <a:effectLst/>
                        </a:rPr>
                        <a:t> PROPOSED TO FOCUS GROUPS:</a:t>
                      </a:r>
                    </a:p>
                    <a:p>
                      <a:pPr marL="0" marR="0" algn="l">
                        <a:spcBef>
                          <a:spcPts val="300"/>
                        </a:spcBef>
                        <a:spcAft>
                          <a:spcPts val="300"/>
                        </a:spcAft>
                      </a:pPr>
                      <a:r>
                        <a:rPr lang="en-US" sz="1400" b="0" dirty="0" smtClean="0">
                          <a:solidFill>
                            <a:srgbClr val="002060"/>
                          </a:solidFill>
                          <a:effectLst/>
                        </a:rPr>
                        <a:t>An </a:t>
                      </a:r>
                      <a:r>
                        <a:rPr lang="en-US" sz="1400" b="0" dirty="0">
                          <a:solidFill>
                            <a:srgbClr val="002060"/>
                          </a:solidFill>
                          <a:effectLst/>
                        </a:rPr>
                        <a:t>instructional leader with strong ethics and an unyielding commitment to students, who:</a:t>
                      </a:r>
                    </a:p>
                    <a:p>
                      <a:pPr marL="342900" marR="0" lvl="0" indent="-342900" algn="l">
                        <a:spcBef>
                          <a:spcPts val="300"/>
                        </a:spcBef>
                        <a:spcAft>
                          <a:spcPts val="300"/>
                        </a:spcAft>
                        <a:buFont typeface="+mj-lt"/>
                        <a:buAutoNum type="arabicPeriod"/>
                      </a:pPr>
                      <a:r>
                        <a:rPr lang="en-US" sz="1400" b="0" dirty="0">
                          <a:solidFill>
                            <a:srgbClr val="002060"/>
                          </a:solidFill>
                          <a:effectLst/>
                        </a:rPr>
                        <a:t>through experience and training, expertly facilitates ongoing school improvement efforts; </a:t>
                      </a:r>
                    </a:p>
                    <a:p>
                      <a:pPr marL="342900" marR="0" lvl="0" indent="-342900" algn="l">
                        <a:spcBef>
                          <a:spcPts val="300"/>
                        </a:spcBef>
                        <a:spcAft>
                          <a:spcPts val="300"/>
                        </a:spcAft>
                        <a:buFont typeface="+mj-lt"/>
                        <a:buAutoNum type="arabicPeriod"/>
                      </a:pPr>
                      <a:r>
                        <a:rPr lang="en-US" sz="1400" b="0" dirty="0">
                          <a:solidFill>
                            <a:srgbClr val="002060"/>
                          </a:solidFill>
                          <a:effectLst/>
                        </a:rPr>
                        <a:t>exhibits a deep commitment to the education system by collaborating with community members, mobilizing community resources and responding to diverse community and cultural interests and needs</a:t>
                      </a:r>
                    </a:p>
                    <a:p>
                      <a:pPr marL="342900" marR="0" lvl="0" indent="-342900" algn="l">
                        <a:spcBef>
                          <a:spcPts val="300"/>
                        </a:spcBef>
                        <a:spcAft>
                          <a:spcPts val="300"/>
                        </a:spcAft>
                        <a:buFont typeface="+mj-lt"/>
                        <a:buAutoNum type="arabicPeriod"/>
                      </a:pPr>
                      <a:r>
                        <a:rPr lang="en-US" sz="1400" b="0" dirty="0">
                          <a:solidFill>
                            <a:srgbClr val="002060"/>
                          </a:solidFill>
                          <a:effectLst/>
                        </a:rPr>
                        <a:t>advocates, nurtures, and sustains a safe and secure environment for staff and students and an instructional program, which are conducive to student learning and supportive of teacher personal and professional growth; and</a:t>
                      </a:r>
                    </a:p>
                    <a:p>
                      <a:pPr marL="342900" marR="0" lvl="0" indent="-342900" algn="l">
                        <a:spcBef>
                          <a:spcPts val="300"/>
                        </a:spcBef>
                        <a:spcAft>
                          <a:spcPts val="300"/>
                        </a:spcAft>
                        <a:buFont typeface="+mj-lt"/>
                        <a:buAutoNum type="arabicPeriod"/>
                      </a:pPr>
                      <a:r>
                        <a:rPr lang="en-US" sz="1400" b="0" dirty="0">
                          <a:solidFill>
                            <a:srgbClr val="002060"/>
                          </a:solidFill>
                          <a:effectLst/>
                        </a:rPr>
                        <a:t>demonstrates excellence in the area of educational leadership as measured by performance ratings.</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r>
            </a:tbl>
          </a:graphicData>
        </a:graphic>
      </p:graphicFrame>
      <p:sp>
        <p:nvSpPr>
          <p:cNvPr id="6" name="Title 10"/>
          <p:cNvSpPr txBox="1">
            <a:spLocks noChangeArrowheads="1"/>
          </p:cNvSpPr>
          <p:nvPr/>
        </p:nvSpPr>
        <p:spPr bwMode="auto">
          <a:xfrm>
            <a:off x="1" y="2"/>
            <a:ext cx="7901354" cy="1057303"/>
          </a:xfrm>
          <a:prstGeom prst="rect">
            <a:avLst/>
          </a:prstGeom>
          <a:solidFill>
            <a:srgbClr val="17375E"/>
          </a:solidFill>
          <a:ln>
            <a:noFill/>
          </a:ln>
          <a:effectLst>
            <a:outerShdw blurRad="50800" dist="38100" dir="5400000" algn="t" rotWithShape="0">
              <a:srgbClr val="000000">
                <a:alpha val="39998"/>
              </a:srgbClr>
            </a:outerShdw>
          </a:effectLst>
          <a:extLst>
            <a:ext uri="{91240B29-F687-4f45-9708-019B960494DF}">
              <a14:hiddenLine xmlns:a14="http://schemas.microsoft.com/office/drawing/2010/main" w="254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ＭＳ Ｐゴシック" charset="0"/>
                <a:cs typeface="+mj-cs"/>
              </a:defRPr>
            </a:lvl1pPr>
            <a:lvl2pPr algn="ctr" rtl="0" eaLnBrk="1" fontAlgn="base" hangingPunct="1">
              <a:spcBef>
                <a:spcPct val="0"/>
              </a:spcBef>
              <a:spcAft>
                <a:spcPct val="0"/>
              </a:spcAft>
              <a:defRPr sz="4400">
                <a:solidFill>
                  <a:schemeClr val="tx1"/>
                </a:solidFill>
                <a:latin typeface="Calibri" charset="0"/>
                <a:ea typeface="ＭＳ Ｐゴシック" charset="0"/>
              </a:defRPr>
            </a:lvl2pPr>
            <a:lvl3pPr algn="ctr" rtl="0" eaLnBrk="1" fontAlgn="base" hangingPunct="1">
              <a:spcBef>
                <a:spcPct val="0"/>
              </a:spcBef>
              <a:spcAft>
                <a:spcPct val="0"/>
              </a:spcAft>
              <a:defRPr sz="4400">
                <a:solidFill>
                  <a:schemeClr val="tx1"/>
                </a:solidFill>
                <a:latin typeface="Calibri" charset="0"/>
                <a:ea typeface="ＭＳ Ｐゴシック" charset="0"/>
              </a:defRPr>
            </a:lvl3pPr>
            <a:lvl4pPr algn="ctr" rtl="0" eaLnBrk="1" fontAlgn="base" hangingPunct="1">
              <a:spcBef>
                <a:spcPct val="0"/>
              </a:spcBef>
              <a:spcAft>
                <a:spcPct val="0"/>
              </a:spcAft>
              <a:defRPr sz="4400">
                <a:solidFill>
                  <a:schemeClr val="tx1"/>
                </a:solidFill>
                <a:latin typeface="Calibri" charset="0"/>
                <a:ea typeface="ＭＳ Ｐゴシック" charset="0"/>
              </a:defRPr>
            </a:lvl4pPr>
            <a:lvl5pPr algn="ctr" rtl="0" eaLnBrk="1" fontAlgn="base" hangingPunct="1">
              <a:spcBef>
                <a:spcPct val="0"/>
              </a:spcBef>
              <a:spcAft>
                <a:spcPct val="0"/>
              </a:spcAft>
              <a:defRPr sz="4400">
                <a:solidFill>
                  <a:schemeClr val="tx1"/>
                </a:solidFill>
                <a:latin typeface="Calibri" charset="0"/>
                <a:ea typeface="ＭＳ Ｐゴシック"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a:lstStyle>
          <a:p>
            <a:pPr>
              <a:defRPr/>
            </a:pPr>
            <a:r>
              <a:rPr lang="en-US" sz="3600" i="1" dirty="0">
                <a:solidFill>
                  <a:srgbClr val="FEFC9E"/>
                </a:solidFill>
              </a:rPr>
              <a:t>Proposed Definition </a:t>
            </a:r>
            <a:endParaRPr lang="en-US" sz="3600" i="1" dirty="0" smtClean="0">
              <a:solidFill>
                <a:srgbClr val="FEFC9E"/>
              </a:solidFill>
            </a:endParaRPr>
          </a:p>
          <a:p>
            <a:pPr>
              <a:defRPr/>
            </a:pPr>
            <a:r>
              <a:rPr lang="en-US" sz="3600" b="1" u="sng" dirty="0" smtClean="0">
                <a:solidFill>
                  <a:srgbClr val="FEFC9E"/>
                </a:solidFill>
              </a:rPr>
              <a:t>Effective </a:t>
            </a:r>
            <a:r>
              <a:rPr lang="en-US" sz="3600" b="1" u="sng" dirty="0">
                <a:solidFill>
                  <a:srgbClr val="FEFC9E"/>
                </a:solidFill>
              </a:rPr>
              <a:t>School Leader</a:t>
            </a:r>
          </a:p>
        </p:txBody>
      </p:sp>
      <p:sp>
        <p:nvSpPr>
          <p:cNvPr id="3" name="Rectangle 2"/>
          <p:cNvSpPr/>
          <p:nvPr/>
        </p:nvSpPr>
        <p:spPr>
          <a:xfrm>
            <a:off x="4279557" y="1307453"/>
            <a:ext cx="4572000" cy="338554"/>
          </a:xfrm>
          <a:prstGeom prst="rect">
            <a:avLst/>
          </a:prstGeom>
        </p:spPr>
        <p:txBody>
          <a:bodyPr>
            <a:spAutoFit/>
          </a:bodyPr>
          <a:lstStyle/>
          <a:p>
            <a:pPr>
              <a:spcBef>
                <a:spcPts val="300"/>
              </a:spcBef>
              <a:spcAft>
                <a:spcPts val="300"/>
              </a:spcAft>
            </a:pPr>
            <a:endParaRPr lang="en-US" sz="16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4633785" y="1233430"/>
            <a:ext cx="4065372" cy="4939813"/>
          </a:xfrm>
          <a:prstGeom prst="rect">
            <a:avLst/>
          </a:prstGeom>
          <a:ln w="22225">
            <a:solidFill>
              <a:schemeClr val="accent1">
                <a:lumMod val="75000"/>
              </a:schemeClr>
            </a:solidFill>
          </a:ln>
        </p:spPr>
        <p:txBody>
          <a:bodyPr wrap="square">
            <a:spAutoFit/>
          </a:bodyPr>
          <a:lstStyle/>
          <a:p>
            <a:pPr>
              <a:spcBef>
                <a:spcPts val="300"/>
              </a:spcBef>
              <a:spcAft>
                <a:spcPts val="300"/>
              </a:spcAft>
            </a:pPr>
            <a:r>
              <a:rPr lang="en-US" sz="1400" dirty="0">
                <a:solidFill>
                  <a:srgbClr val="002060"/>
                </a:solidFill>
              </a:rPr>
              <a:t>AS REVISED</a:t>
            </a:r>
            <a:r>
              <a:rPr lang="en-US" sz="1400" dirty="0" smtClean="0">
                <a:solidFill>
                  <a:srgbClr val="002060"/>
                </a:solidFill>
              </a:rPr>
              <a:t>:</a:t>
            </a:r>
            <a:endParaRPr lang="en-US" sz="1400" dirty="0">
              <a:solidFill>
                <a:srgbClr val="002060"/>
              </a:solidFill>
            </a:endParaRPr>
          </a:p>
          <a:p>
            <a:pPr>
              <a:spcBef>
                <a:spcPts val="300"/>
              </a:spcBef>
              <a:spcAft>
                <a:spcPts val="300"/>
              </a:spcAft>
            </a:pPr>
            <a:r>
              <a:rPr lang="en-US" sz="1400" dirty="0">
                <a:solidFill>
                  <a:srgbClr val="002060"/>
                </a:solidFill>
              </a:rPr>
              <a:t>An EFFECTIVE SCHOOL LEADER is an educational leader who through training and experience (more than 3 years as a school leader) exemplifies the state’s school leadership standards, as demonstrated by consistently high performance ratings within a state-approved evaluation and support system that includes multiple measures of student growth. For example, an effective leader promotes the success and well-being of every student by: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smtClean="0">
                <a:solidFill>
                  <a:srgbClr val="002060"/>
                </a:solidFill>
              </a:rPr>
              <a:t>engaging all stakeholders in shared leadership to accomplish the vision;</a:t>
            </a:r>
          </a:p>
          <a:p>
            <a:pPr marL="285750" indent="-285750">
              <a:spcBef>
                <a:spcPts val="300"/>
              </a:spcBef>
              <a:spcAft>
                <a:spcPts val="300"/>
              </a:spcAft>
              <a:buFont typeface="Arial" panose="020B0604020202020204" pitchFamily="34" charset="0"/>
              <a:buChar char="•"/>
            </a:pPr>
            <a:r>
              <a:rPr lang="en-US" sz="1400" dirty="0" smtClean="0">
                <a:solidFill>
                  <a:srgbClr val="002060"/>
                </a:solidFill>
              </a:rPr>
              <a:t>providing an example of ethical professional behavior; </a:t>
            </a:r>
          </a:p>
          <a:p>
            <a:pPr marL="285750" indent="-285750">
              <a:spcBef>
                <a:spcPts val="300"/>
              </a:spcBef>
              <a:spcAft>
                <a:spcPts val="300"/>
              </a:spcAft>
              <a:buFont typeface="Arial" panose="020B0604020202020204" pitchFamily="34" charset="0"/>
              <a:buChar char="•"/>
            </a:pPr>
            <a:r>
              <a:rPr lang="en-US" sz="1400" dirty="0" smtClean="0">
                <a:solidFill>
                  <a:srgbClr val="002060"/>
                </a:solidFill>
              </a:rPr>
              <a:t>maintaining </a:t>
            </a:r>
            <a:r>
              <a:rPr lang="en-US" sz="1400" dirty="0">
                <a:solidFill>
                  <a:srgbClr val="002060"/>
                </a:solidFill>
              </a:rPr>
              <a:t>an equitable and culturally responsible environment;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smtClean="0">
                <a:solidFill>
                  <a:srgbClr val="002060"/>
                </a:solidFill>
              </a:rPr>
              <a:t>supporting </a:t>
            </a:r>
            <a:r>
              <a:rPr lang="en-US" sz="1400" dirty="0">
                <a:solidFill>
                  <a:srgbClr val="002060"/>
                </a:solidFill>
              </a:rPr>
              <a:t>a rigorous curricular system;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smtClean="0">
                <a:solidFill>
                  <a:srgbClr val="002060"/>
                </a:solidFill>
              </a:rPr>
              <a:t>effectively </a:t>
            </a:r>
            <a:r>
              <a:rPr lang="en-US" sz="1400" dirty="0">
                <a:solidFill>
                  <a:srgbClr val="002060"/>
                </a:solidFill>
              </a:rPr>
              <a:t>communicating and collaborating with the community and external partners; and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smtClean="0">
                <a:solidFill>
                  <a:srgbClr val="002060"/>
                </a:solidFill>
              </a:rPr>
              <a:t>seeking </a:t>
            </a:r>
            <a:r>
              <a:rPr lang="en-US" sz="1400" dirty="0">
                <a:solidFill>
                  <a:srgbClr val="002060"/>
                </a:solidFill>
              </a:rPr>
              <a:t>continual professional growth.</a:t>
            </a:r>
          </a:p>
        </p:txBody>
      </p:sp>
    </p:spTree>
    <p:extLst>
      <p:ext uri="{BB962C8B-B14F-4D97-AF65-F5344CB8AC3E}">
        <p14:creationId xmlns:p14="http://schemas.microsoft.com/office/powerpoint/2010/main" val="1008865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230225" y="1291622"/>
          <a:ext cx="3909288" cy="4823427"/>
        </p:xfrm>
        <a:graphic>
          <a:graphicData uri="http://schemas.openxmlformats.org/drawingml/2006/table">
            <a:tbl>
              <a:tblPr firstRow="1" firstCol="1" bandRow="1">
                <a:tableStyleId>{5C22544A-7EE6-4342-B048-85BDC9FD1C3A}</a:tableStyleId>
              </a:tblPr>
              <a:tblGrid>
                <a:gridCol w="3909288"/>
              </a:tblGrid>
              <a:tr h="4823427">
                <a:tc>
                  <a:txBody>
                    <a:bodyPr/>
                    <a:lstStyle/>
                    <a:p>
                      <a:pPr marL="0" marR="0" algn="l">
                        <a:spcBef>
                          <a:spcPts val="300"/>
                        </a:spcBef>
                        <a:spcAft>
                          <a:spcPts val="300"/>
                        </a:spcAft>
                      </a:pPr>
                      <a:r>
                        <a:rPr lang="en-US" sz="1600" b="0" dirty="0" smtClean="0">
                          <a:solidFill>
                            <a:srgbClr val="002060"/>
                          </a:solidFill>
                          <a:effectLst/>
                        </a:rPr>
                        <a:t>AS</a:t>
                      </a:r>
                      <a:r>
                        <a:rPr lang="en-US" sz="1600" b="0" baseline="0" dirty="0" smtClean="0">
                          <a:solidFill>
                            <a:srgbClr val="002060"/>
                          </a:solidFill>
                          <a:effectLst/>
                        </a:rPr>
                        <a:t> PROPOSED TO FOCUS GROUPS:</a:t>
                      </a:r>
                      <a:endParaRPr lang="en-US" sz="1600" b="0" dirty="0" smtClean="0">
                        <a:solidFill>
                          <a:srgbClr val="002060"/>
                        </a:solidFill>
                        <a:effectLst/>
                      </a:endParaRPr>
                    </a:p>
                    <a:p>
                      <a:pPr marL="0" marR="0" algn="l">
                        <a:spcBef>
                          <a:spcPts val="300"/>
                        </a:spcBef>
                        <a:spcAft>
                          <a:spcPts val="300"/>
                        </a:spcAft>
                      </a:pPr>
                      <a:r>
                        <a:rPr lang="en-US" sz="1600" b="0" dirty="0" smtClean="0">
                          <a:solidFill>
                            <a:srgbClr val="002060"/>
                          </a:solidFill>
                          <a:effectLst/>
                        </a:rPr>
                        <a:t>An educator with strong ethics and an unyielding commitment to students, who:</a:t>
                      </a:r>
                    </a:p>
                    <a:p>
                      <a:pPr marL="342900" marR="0" lvl="0" indent="-342900" algn="l">
                        <a:spcBef>
                          <a:spcPts val="300"/>
                        </a:spcBef>
                        <a:spcAft>
                          <a:spcPts val="300"/>
                        </a:spcAft>
                        <a:buFont typeface="+mj-lt"/>
                        <a:buAutoNum type="arabicPeriod"/>
                      </a:pPr>
                      <a:r>
                        <a:rPr lang="en-US" sz="1600" b="0" dirty="0" smtClean="0">
                          <a:solidFill>
                            <a:srgbClr val="002060"/>
                          </a:solidFill>
                          <a:effectLst/>
                        </a:rPr>
                        <a:t>through experience, preparation and support constantly improves his or her practice, seeking out opportunities for continuous growth; and</a:t>
                      </a:r>
                    </a:p>
                    <a:p>
                      <a:pPr marL="342900" marR="0" lvl="0" indent="-342900" algn="l">
                        <a:spcBef>
                          <a:spcPts val="300"/>
                        </a:spcBef>
                        <a:spcAft>
                          <a:spcPts val="300"/>
                        </a:spcAft>
                        <a:buFont typeface="+mj-lt"/>
                        <a:buAutoNum type="arabicPeriod"/>
                        <a:tabLst>
                          <a:tab pos="487680" algn="l"/>
                        </a:tabLst>
                      </a:pPr>
                      <a:r>
                        <a:rPr lang="en-US" sz="1600" b="0" dirty="0" smtClean="0">
                          <a:solidFill>
                            <a:srgbClr val="002060"/>
                          </a:solidFill>
                          <a:effectLst/>
                        </a:rPr>
                        <a:t>through a deep commitment to student learning, motivates student to learn, brings about the learning progress needed to close achievement gaps among students of all cultures, socioeconomic levels, and learning abilities, and cultivates higher-order thinking skills; and</a:t>
                      </a:r>
                    </a:p>
                    <a:p>
                      <a:pPr marL="342900" marR="0" lvl="0" indent="-342900" algn="l">
                        <a:spcBef>
                          <a:spcPts val="300"/>
                        </a:spcBef>
                        <a:spcAft>
                          <a:spcPts val="300"/>
                        </a:spcAft>
                        <a:buFont typeface="+mj-lt"/>
                        <a:buAutoNum type="arabicPeriod"/>
                        <a:tabLst>
                          <a:tab pos="487680" algn="l"/>
                        </a:tabLst>
                      </a:pPr>
                      <a:r>
                        <a:rPr lang="en-US" sz="1600" b="0" dirty="0" smtClean="0">
                          <a:solidFill>
                            <a:srgbClr val="002060"/>
                          </a:solidFill>
                          <a:effectLst/>
                        </a:rPr>
                        <a:t>demonstrates expertise in his or her field as measured by performance ratings</a:t>
                      </a:r>
                      <a:endParaRPr lang="en-US" sz="16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r>
            </a:tbl>
          </a:graphicData>
        </a:graphic>
      </p:graphicFrame>
      <p:sp>
        <p:nvSpPr>
          <p:cNvPr id="4" name="Slide Number Placeholder 3"/>
          <p:cNvSpPr>
            <a:spLocks noGrp="1"/>
          </p:cNvSpPr>
          <p:nvPr>
            <p:ph type="sldNum" sz="quarter" idx="12"/>
          </p:nvPr>
        </p:nvSpPr>
        <p:spPr/>
        <p:txBody>
          <a:bodyPr/>
          <a:lstStyle/>
          <a:p>
            <a:pPr algn="l"/>
            <a:r>
              <a:rPr lang="en-US" dirty="0" smtClean="0"/>
              <a:t>&lt;#&gt;</a:t>
            </a:r>
            <a:endParaRPr lang="en-US" dirty="0"/>
          </a:p>
        </p:txBody>
      </p:sp>
      <p:sp>
        <p:nvSpPr>
          <p:cNvPr id="6" name="Title 10"/>
          <p:cNvSpPr txBox="1">
            <a:spLocks noChangeArrowheads="1"/>
          </p:cNvSpPr>
          <p:nvPr/>
        </p:nvSpPr>
        <p:spPr bwMode="auto">
          <a:xfrm>
            <a:off x="0" y="-297"/>
            <a:ext cx="7877908" cy="1142172"/>
          </a:xfrm>
          <a:prstGeom prst="rect">
            <a:avLst/>
          </a:prstGeom>
          <a:solidFill>
            <a:srgbClr val="17375E"/>
          </a:solidFill>
          <a:ln>
            <a:noFill/>
          </a:ln>
          <a:effectLst>
            <a:outerShdw blurRad="50800" dist="38100" dir="5400000" algn="t" rotWithShape="0">
              <a:srgbClr val="000000">
                <a:alpha val="39998"/>
              </a:srgbClr>
            </a:outerShdw>
          </a:effectLst>
          <a:extLst>
            <a:ext uri="{91240B29-F687-4f45-9708-019B960494DF}">
              <a14:hiddenLine xmlns:a14="http://schemas.microsoft.com/office/drawing/2010/main" w="254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ＭＳ Ｐゴシック" charset="0"/>
                <a:cs typeface="+mj-cs"/>
              </a:defRPr>
            </a:lvl1pPr>
            <a:lvl2pPr algn="ctr" rtl="0" eaLnBrk="1" fontAlgn="base" hangingPunct="1">
              <a:spcBef>
                <a:spcPct val="0"/>
              </a:spcBef>
              <a:spcAft>
                <a:spcPct val="0"/>
              </a:spcAft>
              <a:defRPr sz="4400">
                <a:solidFill>
                  <a:schemeClr val="tx1"/>
                </a:solidFill>
                <a:latin typeface="Calibri" charset="0"/>
                <a:ea typeface="ＭＳ Ｐゴシック" charset="0"/>
              </a:defRPr>
            </a:lvl2pPr>
            <a:lvl3pPr algn="ctr" rtl="0" eaLnBrk="1" fontAlgn="base" hangingPunct="1">
              <a:spcBef>
                <a:spcPct val="0"/>
              </a:spcBef>
              <a:spcAft>
                <a:spcPct val="0"/>
              </a:spcAft>
              <a:defRPr sz="4400">
                <a:solidFill>
                  <a:schemeClr val="tx1"/>
                </a:solidFill>
                <a:latin typeface="Calibri" charset="0"/>
                <a:ea typeface="ＭＳ Ｐゴシック" charset="0"/>
              </a:defRPr>
            </a:lvl3pPr>
            <a:lvl4pPr algn="ctr" rtl="0" eaLnBrk="1" fontAlgn="base" hangingPunct="1">
              <a:spcBef>
                <a:spcPct val="0"/>
              </a:spcBef>
              <a:spcAft>
                <a:spcPct val="0"/>
              </a:spcAft>
              <a:defRPr sz="4400">
                <a:solidFill>
                  <a:schemeClr val="tx1"/>
                </a:solidFill>
                <a:latin typeface="Calibri" charset="0"/>
                <a:ea typeface="ＭＳ Ｐゴシック" charset="0"/>
              </a:defRPr>
            </a:lvl4pPr>
            <a:lvl5pPr algn="ctr" rtl="0" eaLnBrk="1" fontAlgn="base" hangingPunct="1">
              <a:spcBef>
                <a:spcPct val="0"/>
              </a:spcBef>
              <a:spcAft>
                <a:spcPct val="0"/>
              </a:spcAft>
              <a:defRPr sz="4400">
                <a:solidFill>
                  <a:schemeClr val="tx1"/>
                </a:solidFill>
                <a:latin typeface="Calibri" charset="0"/>
                <a:ea typeface="ＭＳ Ｐゴシック"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a:lstStyle>
          <a:p>
            <a:pPr>
              <a:defRPr/>
            </a:pPr>
            <a:r>
              <a:rPr lang="en-US" sz="3600" i="1" dirty="0">
                <a:solidFill>
                  <a:srgbClr val="FEFC9E"/>
                </a:solidFill>
              </a:rPr>
              <a:t>Proposed Definition </a:t>
            </a:r>
            <a:endParaRPr lang="en-US" sz="3600" i="1" dirty="0" smtClean="0">
              <a:solidFill>
                <a:srgbClr val="FEFC9E"/>
              </a:solidFill>
            </a:endParaRPr>
          </a:p>
          <a:p>
            <a:pPr>
              <a:defRPr/>
            </a:pPr>
            <a:r>
              <a:rPr lang="en-US" sz="3600" b="1" u="sng" dirty="0" smtClean="0">
                <a:solidFill>
                  <a:srgbClr val="FEFC9E"/>
                </a:solidFill>
              </a:rPr>
              <a:t>Effective </a:t>
            </a:r>
            <a:r>
              <a:rPr lang="en-US" sz="3600" b="1" u="sng" dirty="0">
                <a:solidFill>
                  <a:srgbClr val="FEFC9E"/>
                </a:solidFill>
              </a:rPr>
              <a:t>Teacher</a:t>
            </a:r>
          </a:p>
        </p:txBody>
      </p:sp>
      <p:sp>
        <p:nvSpPr>
          <p:cNvPr id="7" name="Rectangle 6"/>
          <p:cNvSpPr/>
          <p:nvPr/>
        </p:nvSpPr>
        <p:spPr>
          <a:xfrm>
            <a:off x="4633785" y="1233430"/>
            <a:ext cx="4065372" cy="4939815"/>
          </a:xfrm>
          <a:prstGeom prst="rect">
            <a:avLst/>
          </a:prstGeom>
          <a:ln w="22225">
            <a:solidFill>
              <a:schemeClr val="accent1">
                <a:lumMod val="75000"/>
              </a:schemeClr>
            </a:solidFill>
          </a:ln>
        </p:spPr>
        <p:txBody>
          <a:bodyPr wrap="square">
            <a:spAutoFit/>
          </a:bodyPr>
          <a:lstStyle/>
          <a:p>
            <a:pPr>
              <a:spcBef>
                <a:spcPts val="300"/>
              </a:spcBef>
              <a:spcAft>
                <a:spcPts val="300"/>
              </a:spcAft>
            </a:pPr>
            <a:r>
              <a:rPr lang="en-US" sz="1600" dirty="0">
                <a:solidFill>
                  <a:srgbClr val="002060"/>
                </a:solidFill>
              </a:rPr>
              <a:t>AS REVISED:</a:t>
            </a:r>
          </a:p>
          <a:p>
            <a:pPr>
              <a:spcBef>
                <a:spcPts val="300"/>
              </a:spcBef>
              <a:spcAft>
                <a:spcPts val="300"/>
              </a:spcAft>
            </a:pPr>
            <a:r>
              <a:rPr lang="en-US" sz="1550" dirty="0">
                <a:solidFill>
                  <a:srgbClr val="002060"/>
                </a:solidFill>
              </a:rPr>
              <a:t>An EFFECTIVE TEACHER is a teacher who through training and experience (more than 3 years of teaching) exemplifies the state’s teaching standards, as demonstrated by consistently high performance ratings within a state-approved evaluation and support system that includes multiple measures of student growth. For example, an effective </a:t>
            </a:r>
            <a:r>
              <a:rPr lang="en-US" sz="1550" dirty="0" smtClean="0">
                <a:solidFill>
                  <a:srgbClr val="002060"/>
                </a:solidFill>
              </a:rPr>
              <a:t>educator:</a:t>
            </a:r>
          </a:p>
          <a:p>
            <a:pPr marL="285750" indent="-285750">
              <a:spcBef>
                <a:spcPts val="300"/>
              </a:spcBef>
              <a:buFont typeface="Arial" panose="020B0604020202020204" pitchFamily="34" charset="0"/>
              <a:buChar char="•"/>
            </a:pPr>
            <a:r>
              <a:rPr lang="en-US" sz="1550" dirty="0" smtClean="0">
                <a:solidFill>
                  <a:srgbClr val="002060"/>
                </a:solidFill>
              </a:rPr>
              <a:t>consistently </a:t>
            </a:r>
            <a:r>
              <a:rPr lang="en-US" sz="1550" dirty="0">
                <a:solidFill>
                  <a:srgbClr val="002060"/>
                </a:solidFill>
              </a:rPr>
              <a:t>plans and prepares to meet the needs of all </a:t>
            </a:r>
            <a:r>
              <a:rPr lang="en-US" sz="1550" dirty="0" smtClean="0">
                <a:solidFill>
                  <a:srgbClr val="002060"/>
                </a:solidFill>
              </a:rPr>
              <a:t>students; </a:t>
            </a:r>
          </a:p>
          <a:p>
            <a:pPr marL="285750" indent="-285750">
              <a:spcBef>
                <a:spcPts val="300"/>
              </a:spcBef>
              <a:buFont typeface="Arial" panose="020B0604020202020204" pitchFamily="34" charset="0"/>
              <a:buChar char="•"/>
            </a:pPr>
            <a:r>
              <a:rPr lang="en-US" sz="1550" dirty="0" smtClean="0">
                <a:solidFill>
                  <a:srgbClr val="002060"/>
                </a:solidFill>
              </a:rPr>
              <a:t>establishes </a:t>
            </a:r>
            <a:r>
              <a:rPr lang="en-US" sz="1550" dirty="0">
                <a:solidFill>
                  <a:srgbClr val="002060"/>
                </a:solidFill>
              </a:rPr>
              <a:t>an environment most conducive for </a:t>
            </a:r>
            <a:r>
              <a:rPr lang="en-US" sz="1550" dirty="0" smtClean="0">
                <a:solidFill>
                  <a:srgbClr val="002060"/>
                </a:solidFill>
              </a:rPr>
              <a:t>learning;</a:t>
            </a:r>
          </a:p>
          <a:p>
            <a:pPr marL="285750" indent="-285750">
              <a:spcBef>
                <a:spcPts val="300"/>
              </a:spcBef>
              <a:buFont typeface="Arial" panose="020B0604020202020204" pitchFamily="34" charset="0"/>
              <a:buChar char="•"/>
            </a:pPr>
            <a:r>
              <a:rPr lang="en-US" sz="1550" dirty="0" smtClean="0">
                <a:solidFill>
                  <a:srgbClr val="002060"/>
                </a:solidFill>
              </a:rPr>
              <a:t>uses </a:t>
            </a:r>
            <a:r>
              <a:rPr lang="en-US" sz="1550" dirty="0">
                <a:solidFill>
                  <a:srgbClr val="002060"/>
                </a:solidFill>
              </a:rPr>
              <a:t>the most highly effective instructional </a:t>
            </a:r>
            <a:r>
              <a:rPr lang="en-US" sz="1550" dirty="0" smtClean="0">
                <a:solidFill>
                  <a:srgbClr val="002060"/>
                </a:solidFill>
              </a:rPr>
              <a:t>practices;</a:t>
            </a:r>
          </a:p>
          <a:p>
            <a:pPr marL="285750" indent="-285750">
              <a:spcBef>
                <a:spcPts val="300"/>
              </a:spcBef>
              <a:buFont typeface="Arial" panose="020B0604020202020204" pitchFamily="34" charset="0"/>
              <a:buChar char="•"/>
            </a:pPr>
            <a:r>
              <a:rPr lang="en-US" sz="1550" dirty="0" smtClean="0">
                <a:solidFill>
                  <a:srgbClr val="002060"/>
                </a:solidFill>
              </a:rPr>
              <a:t>communicates </a:t>
            </a:r>
            <a:r>
              <a:rPr lang="en-US" sz="1550" dirty="0">
                <a:solidFill>
                  <a:srgbClr val="002060"/>
                </a:solidFill>
              </a:rPr>
              <a:t>and collaborates effectively with all </a:t>
            </a:r>
            <a:r>
              <a:rPr lang="en-US" sz="1550" dirty="0" smtClean="0">
                <a:solidFill>
                  <a:srgbClr val="002060"/>
                </a:solidFill>
              </a:rPr>
              <a:t>stakeholders; </a:t>
            </a:r>
            <a:r>
              <a:rPr lang="en-US" sz="1550" dirty="0">
                <a:solidFill>
                  <a:srgbClr val="002060"/>
                </a:solidFill>
              </a:rPr>
              <a:t>and </a:t>
            </a:r>
            <a:endParaRPr lang="en-US" sz="1550" dirty="0" smtClean="0">
              <a:solidFill>
                <a:srgbClr val="002060"/>
              </a:solidFill>
            </a:endParaRPr>
          </a:p>
          <a:p>
            <a:pPr marL="285750" indent="-285750">
              <a:spcBef>
                <a:spcPts val="300"/>
              </a:spcBef>
              <a:buFont typeface="Arial" panose="020B0604020202020204" pitchFamily="34" charset="0"/>
              <a:buChar char="•"/>
            </a:pPr>
            <a:r>
              <a:rPr lang="en-US" sz="1550" dirty="0" smtClean="0">
                <a:solidFill>
                  <a:srgbClr val="002060"/>
                </a:solidFill>
              </a:rPr>
              <a:t>seeks </a:t>
            </a:r>
            <a:r>
              <a:rPr lang="en-US" sz="1550" dirty="0">
                <a:solidFill>
                  <a:srgbClr val="002060"/>
                </a:solidFill>
              </a:rPr>
              <a:t>continual professional growth and ethical professional practice.</a:t>
            </a:r>
          </a:p>
        </p:txBody>
      </p:sp>
    </p:spTree>
    <p:extLst>
      <p:ext uri="{BB962C8B-B14F-4D97-AF65-F5344CB8AC3E}">
        <p14:creationId xmlns:p14="http://schemas.microsoft.com/office/powerpoint/2010/main" val="2594549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92506" y="1351659"/>
          <a:ext cx="3601019" cy="4740222"/>
        </p:xfrm>
        <a:graphic>
          <a:graphicData uri="http://schemas.openxmlformats.org/drawingml/2006/table">
            <a:tbl>
              <a:tblPr firstRow="1" firstCol="1" bandRow="1">
                <a:tableStyleId>{5C22544A-7EE6-4342-B048-85BDC9FD1C3A}</a:tableStyleId>
              </a:tblPr>
              <a:tblGrid>
                <a:gridCol w="3601019"/>
              </a:tblGrid>
              <a:tr h="4740222">
                <a:tc>
                  <a:txBody>
                    <a:bodyPr/>
                    <a:lstStyle/>
                    <a:p>
                      <a:pPr marL="0" marR="0" algn="l">
                        <a:spcBef>
                          <a:spcPts val="300"/>
                        </a:spcBef>
                        <a:spcAft>
                          <a:spcPts val="300"/>
                        </a:spcAft>
                      </a:pPr>
                      <a:r>
                        <a:rPr lang="en-US" sz="1500" b="0" dirty="0" smtClean="0">
                          <a:solidFill>
                            <a:srgbClr val="002060"/>
                          </a:solidFill>
                          <a:effectLst/>
                        </a:rPr>
                        <a:t>AS</a:t>
                      </a:r>
                      <a:r>
                        <a:rPr lang="en-US" sz="1500" b="0" baseline="0" dirty="0" smtClean="0">
                          <a:solidFill>
                            <a:srgbClr val="002060"/>
                          </a:solidFill>
                          <a:effectLst/>
                        </a:rPr>
                        <a:t> PROPOSED TO FOCUS GROUPS:</a:t>
                      </a:r>
                    </a:p>
                    <a:p>
                      <a:pPr marL="0" marR="0" algn="l">
                        <a:spcBef>
                          <a:spcPts val="300"/>
                        </a:spcBef>
                        <a:spcAft>
                          <a:spcPts val="300"/>
                        </a:spcAft>
                      </a:pPr>
                      <a:r>
                        <a:rPr lang="en-US" sz="1500" b="0" dirty="0" smtClean="0">
                          <a:solidFill>
                            <a:srgbClr val="002060"/>
                          </a:solidFill>
                          <a:effectLst/>
                        </a:rPr>
                        <a:t>An experienced educator (one who has completed at least three (3) years of teaching), who:</a:t>
                      </a:r>
                    </a:p>
                    <a:p>
                      <a:pPr marL="342900" marR="0" lvl="0" indent="-342900" algn="l">
                        <a:spcBef>
                          <a:spcPts val="300"/>
                        </a:spcBef>
                        <a:spcAft>
                          <a:spcPts val="300"/>
                        </a:spcAft>
                        <a:buFont typeface="+mj-lt"/>
                        <a:buAutoNum type="arabicPeriod"/>
                      </a:pPr>
                      <a:r>
                        <a:rPr lang="en-US" sz="1500" b="0" dirty="0" smtClean="0">
                          <a:solidFill>
                            <a:srgbClr val="002060"/>
                          </a:solidFill>
                          <a:effectLst/>
                        </a:rPr>
                        <a:t>is not continuously improving professional practice;</a:t>
                      </a:r>
                    </a:p>
                    <a:p>
                      <a:pPr marL="342900" marR="0" lvl="0" indent="-342900" algn="l">
                        <a:spcBef>
                          <a:spcPts val="300"/>
                        </a:spcBef>
                        <a:spcAft>
                          <a:spcPts val="300"/>
                        </a:spcAft>
                        <a:buFont typeface="+mj-lt"/>
                        <a:buAutoNum type="arabicPeriod"/>
                      </a:pPr>
                      <a:r>
                        <a:rPr lang="en-US" sz="1500" b="0" dirty="0" smtClean="0">
                          <a:solidFill>
                            <a:srgbClr val="002060"/>
                          </a:solidFill>
                          <a:effectLst/>
                        </a:rPr>
                        <a:t>has not demonstrated commitment to students, the school, and the profession as evidenced by low professional practice ratings on local evaluations;</a:t>
                      </a:r>
                    </a:p>
                    <a:p>
                      <a:pPr marL="342900" marR="0" lvl="0" indent="-342900" algn="l">
                        <a:spcBef>
                          <a:spcPts val="300"/>
                        </a:spcBef>
                        <a:spcAft>
                          <a:spcPts val="300"/>
                        </a:spcAft>
                        <a:buFont typeface="+mj-lt"/>
                        <a:buAutoNum type="arabicPeriod"/>
                      </a:pPr>
                      <a:r>
                        <a:rPr lang="en-US" sz="1500" b="0" dirty="0" smtClean="0">
                          <a:solidFill>
                            <a:srgbClr val="002060"/>
                          </a:solidFill>
                          <a:effectLst/>
                        </a:rPr>
                        <a:t>fails to demonstrate growth or progress in professional practice after receiving targeted feedback and support; and </a:t>
                      </a:r>
                    </a:p>
                    <a:p>
                      <a:pPr marL="342900" marR="0" lvl="0" indent="-342900" algn="l">
                        <a:spcBef>
                          <a:spcPts val="300"/>
                        </a:spcBef>
                        <a:spcAft>
                          <a:spcPts val="300"/>
                        </a:spcAft>
                        <a:buFont typeface="+mj-lt"/>
                        <a:buAutoNum type="arabicPeriod"/>
                      </a:pPr>
                      <a:r>
                        <a:rPr lang="en-US" sz="1500" b="0" dirty="0" smtClean="0">
                          <a:solidFill>
                            <a:srgbClr val="002060"/>
                          </a:solidFill>
                          <a:effectLst/>
                        </a:rPr>
                        <a:t>does not advance student growth or progress as demonstrated on local and state measures</a:t>
                      </a:r>
                      <a:endParaRPr lang="en-US" sz="15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r>
            </a:tbl>
          </a:graphicData>
        </a:graphic>
      </p:graphicFrame>
      <p:sp>
        <p:nvSpPr>
          <p:cNvPr id="6" name="Title 10"/>
          <p:cNvSpPr txBox="1">
            <a:spLocks noChangeArrowheads="1"/>
          </p:cNvSpPr>
          <p:nvPr/>
        </p:nvSpPr>
        <p:spPr bwMode="auto">
          <a:xfrm>
            <a:off x="1" y="-1"/>
            <a:ext cx="7819292" cy="1184031"/>
          </a:xfrm>
          <a:prstGeom prst="rect">
            <a:avLst/>
          </a:prstGeom>
          <a:solidFill>
            <a:srgbClr val="17375E"/>
          </a:solidFill>
          <a:ln>
            <a:noFill/>
          </a:ln>
          <a:effectLst>
            <a:outerShdw blurRad="50800" dist="38100" dir="5400000" algn="t" rotWithShape="0">
              <a:srgbClr val="000000">
                <a:alpha val="39998"/>
              </a:srgbClr>
            </a:outerShdw>
          </a:effectLst>
          <a:extLst>
            <a:ext uri="{91240B29-F687-4f45-9708-019B960494DF}">
              <a14:hiddenLine xmlns:a14="http://schemas.microsoft.com/office/drawing/2010/main" w="254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ＭＳ Ｐゴシック" charset="0"/>
                <a:cs typeface="+mj-cs"/>
              </a:defRPr>
            </a:lvl1pPr>
            <a:lvl2pPr algn="ctr" rtl="0" eaLnBrk="1" fontAlgn="base" hangingPunct="1">
              <a:spcBef>
                <a:spcPct val="0"/>
              </a:spcBef>
              <a:spcAft>
                <a:spcPct val="0"/>
              </a:spcAft>
              <a:defRPr sz="4400">
                <a:solidFill>
                  <a:schemeClr val="tx1"/>
                </a:solidFill>
                <a:latin typeface="Calibri" charset="0"/>
                <a:ea typeface="ＭＳ Ｐゴシック" charset="0"/>
              </a:defRPr>
            </a:lvl2pPr>
            <a:lvl3pPr algn="ctr" rtl="0" eaLnBrk="1" fontAlgn="base" hangingPunct="1">
              <a:spcBef>
                <a:spcPct val="0"/>
              </a:spcBef>
              <a:spcAft>
                <a:spcPct val="0"/>
              </a:spcAft>
              <a:defRPr sz="4400">
                <a:solidFill>
                  <a:schemeClr val="tx1"/>
                </a:solidFill>
                <a:latin typeface="Calibri" charset="0"/>
                <a:ea typeface="ＭＳ Ｐゴシック" charset="0"/>
              </a:defRPr>
            </a:lvl3pPr>
            <a:lvl4pPr algn="ctr" rtl="0" eaLnBrk="1" fontAlgn="base" hangingPunct="1">
              <a:spcBef>
                <a:spcPct val="0"/>
              </a:spcBef>
              <a:spcAft>
                <a:spcPct val="0"/>
              </a:spcAft>
              <a:defRPr sz="4400">
                <a:solidFill>
                  <a:schemeClr val="tx1"/>
                </a:solidFill>
                <a:latin typeface="Calibri" charset="0"/>
                <a:ea typeface="ＭＳ Ｐゴシック" charset="0"/>
              </a:defRPr>
            </a:lvl4pPr>
            <a:lvl5pPr algn="ctr" rtl="0" eaLnBrk="1" fontAlgn="base" hangingPunct="1">
              <a:spcBef>
                <a:spcPct val="0"/>
              </a:spcBef>
              <a:spcAft>
                <a:spcPct val="0"/>
              </a:spcAft>
              <a:defRPr sz="4400">
                <a:solidFill>
                  <a:schemeClr val="tx1"/>
                </a:solidFill>
                <a:latin typeface="Calibri" charset="0"/>
                <a:ea typeface="ＭＳ Ｐゴシック"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a:lstStyle>
          <a:p>
            <a:r>
              <a:rPr lang="en-US" sz="3600" i="1" dirty="0" smtClean="0">
                <a:solidFill>
                  <a:srgbClr val="FEFC9E"/>
                </a:solidFill>
              </a:rPr>
              <a:t>Proposed Definition</a:t>
            </a:r>
            <a:r>
              <a:rPr lang="en-US" sz="3600" dirty="0" smtClean="0">
                <a:solidFill>
                  <a:srgbClr val="FEFC9E"/>
                </a:solidFill>
              </a:rPr>
              <a:t> </a:t>
            </a:r>
          </a:p>
          <a:p>
            <a:r>
              <a:rPr lang="en-US" sz="3600" b="1" u="sng" dirty="0" smtClean="0">
                <a:solidFill>
                  <a:srgbClr val="FEFC9E"/>
                </a:solidFill>
              </a:rPr>
              <a:t>Ineffective Teacher</a:t>
            </a:r>
            <a:endParaRPr lang="en-US" sz="3600" b="1" u="sng" dirty="0">
              <a:solidFill>
                <a:srgbClr val="FEFC9E"/>
              </a:solidFill>
              <a:ea typeface="Calibri" panose="020F0502020204030204" pitchFamily="34" charset="0"/>
              <a:cs typeface="Times New Roman" panose="02020603050405020304" pitchFamily="18" charset="0"/>
            </a:endParaRPr>
          </a:p>
        </p:txBody>
      </p:sp>
      <p:sp>
        <p:nvSpPr>
          <p:cNvPr id="4" name="Rectangle 3"/>
          <p:cNvSpPr/>
          <p:nvPr/>
        </p:nvSpPr>
        <p:spPr>
          <a:xfrm>
            <a:off x="4633785" y="1233429"/>
            <a:ext cx="4065372" cy="4785926"/>
          </a:xfrm>
          <a:prstGeom prst="rect">
            <a:avLst/>
          </a:prstGeom>
          <a:ln w="22225">
            <a:solidFill>
              <a:schemeClr val="accent1">
                <a:lumMod val="75000"/>
              </a:schemeClr>
            </a:solidFill>
          </a:ln>
        </p:spPr>
        <p:txBody>
          <a:bodyPr wrap="square">
            <a:spAutoFit/>
          </a:bodyPr>
          <a:lstStyle/>
          <a:p>
            <a:pPr>
              <a:spcBef>
                <a:spcPts val="300"/>
              </a:spcBef>
              <a:spcAft>
                <a:spcPts val="300"/>
              </a:spcAft>
            </a:pPr>
            <a:r>
              <a:rPr lang="en-US" sz="1500" dirty="0">
                <a:solidFill>
                  <a:srgbClr val="002060"/>
                </a:solidFill>
              </a:rPr>
              <a:t>AS REVISED:</a:t>
            </a:r>
          </a:p>
          <a:p>
            <a:pPr>
              <a:spcBef>
                <a:spcPts val="300"/>
              </a:spcBef>
              <a:spcAft>
                <a:spcPts val="300"/>
              </a:spcAft>
            </a:pPr>
            <a:r>
              <a:rPr lang="en-US" sz="1500" dirty="0">
                <a:solidFill>
                  <a:srgbClr val="002060"/>
                </a:solidFill>
              </a:rPr>
              <a:t>An INEFFECTIVE TEACHER is an experienced teacher (completed at least 3 years of teaching) who has shown a pattern of ineffective teaching practices as demonstrated by the lowest performance rating within a state-approved evaluation and support system that includes multiple measures of student growth. For example, the </a:t>
            </a:r>
            <a:r>
              <a:rPr lang="en-US" sz="1500" dirty="0" smtClean="0">
                <a:solidFill>
                  <a:srgbClr val="002060"/>
                </a:solidFill>
              </a:rPr>
              <a:t>educator:</a:t>
            </a:r>
          </a:p>
          <a:p>
            <a:pPr marL="285750" indent="-285750">
              <a:spcBef>
                <a:spcPts val="300"/>
              </a:spcBef>
              <a:buFont typeface="Arial" panose="020B0604020202020204" pitchFamily="34" charset="0"/>
              <a:buChar char="•"/>
            </a:pPr>
            <a:r>
              <a:rPr lang="en-US" sz="1500" dirty="0" smtClean="0">
                <a:solidFill>
                  <a:srgbClr val="002060"/>
                </a:solidFill>
              </a:rPr>
              <a:t>consistently </a:t>
            </a:r>
            <a:r>
              <a:rPr lang="en-US" sz="1500" dirty="0">
                <a:solidFill>
                  <a:srgbClr val="002060"/>
                </a:solidFill>
              </a:rPr>
              <a:t>fails to plan and prepare to meet the needs of all </a:t>
            </a:r>
            <a:r>
              <a:rPr lang="en-US" sz="1500" dirty="0" smtClean="0">
                <a:solidFill>
                  <a:srgbClr val="002060"/>
                </a:solidFill>
              </a:rPr>
              <a:t>students;</a:t>
            </a:r>
          </a:p>
          <a:p>
            <a:pPr marL="285750" indent="-285750">
              <a:spcBef>
                <a:spcPts val="300"/>
              </a:spcBef>
              <a:buFont typeface="Arial" panose="020B0604020202020204" pitchFamily="34" charset="0"/>
              <a:buChar char="•"/>
            </a:pPr>
            <a:r>
              <a:rPr lang="en-US" sz="1500" dirty="0" smtClean="0">
                <a:solidFill>
                  <a:srgbClr val="002060"/>
                </a:solidFill>
              </a:rPr>
              <a:t>does </a:t>
            </a:r>
            <a:r>
              <a:rPr lang="en-US" sz="1500" dirty="0">
                <a:solidFill>
                  <a:srgbClr val="002060"/>
                </a:solidFill>
              </a:rPr>
              <a:t>not establish an environment most conducive for </a:t>
            </a:r>
            <a:r>
              <a:rPr lang="en-US" sz="1500" dirty="0" smtClean="0">
                <a:solidFill>
                  <a:srgbClr val="002060"/>
                </a:solidFill>
              </a:rPr>
              <a:t>learning;</a:t>
            </a:r>
          </a:p>
          <a:p>
            <a:pPr marL="285750" indent="-285750">
              <a:spcBef>
                <a:spcPts val="300"/>
              </a:spcBef>
              <a:buFont typeface="Arial" panose="020B0604020202020204" pitchFamily="34" charset="0"/>
              <a:buChar char="•"/>
            </a:pPr>
            <a:r>
              <a:rPr lang="en-US" sz="1500" dirty="0" smtClean="0">
                <a:solidFill>
                  <a:srgbClr val="002060"/>
                </a:solidFill>
              </a:rPr>
              <a:t>does </a:t>
            </a:r>
            <a:r>
              <a:rPr lang="en-US" sz="1500" dirty="0">
                <a:solidFill>
                  <a:srgbClr val="002060"/>
                </a:solidFill>
              </a:rPr>
              <a:t>not use the most highly effective instructional </a:t>
            </a:r>
            <a:r>
              <a:rPr lang="en-US" sz="1500" dirty="0" smtClean="0">
                <a:solidFill>
                  <a:srgbClr val="002060"/>
                </a:solidFill>
              </a:rPr>
              <a:t>practices;</a:t>
            </a:r>
          </a:p>
          <a:p>
            <a:pPr marL="285750" indent="-285750">
              <a:spcBef>
                <a:spcPts val="300"/>
              </a:spcBef>
              <a:buFont typeface="Arial" panose="020B0604020202020204" pitchFamily="34" charset="0"/>
              <a:buChar char="•"/>
            </a:pPr>
            <a:r>
              <a:rPr lang="en-US" sz="1500" dirty="0" smtClean="0">
                <a:solidFill>
                  <a:srgbClr val="002060"/>
                </a:solidFill>
              </a:rPr>
              <a:t>does </a:t>
            </a:r>
            <a:r>
              <a:rPr lang="en-US" sz="1500" dirty="0">
                <a:solidFill>
                  <a:srgbClr val="002060"/>
                </a:solidFill>
              </a:rPr>
              <a:t>not communicate and collaborate effectively with all </a:t>
            </a:r>
            <a:r>
              <a:rPr lang="en-US" sz="1500" dirty="0" smtClean="0">
                <a:solidFill>
                  <a:srgbClr val="002060"/>
                </a:solidFill>
              </a:rPr>
              <a:t>stakeholders; </a:t>
            </a:r>
            <a:r>
              <a:rPr lang="en-US" sz="1500" dirty="0">
                <a:solidFill>
                  <a:srgbClr val="002060"/>
                </a:solidFill>
              </a:rPr>
              <a:t>and </a:t>
            </a:r>
            <a:endParaRPr lang="en-US" sz="1500" dirty="0" smtClean="0">
              <a:solidFill>
                <a:srgbClr val="002060"/>
              </a:solidFill>
            </a:endParaRPr>
          </a:p>
          <a:p>
            <a:pPr marL="285750" indent="-285750">
              <a:spcBef>
                <a:spcPts val="300"/>
              </a:spcBef>
              <a:buFont typeface="Arial" panose="020B0604020202020204" pitchFamily="34" charset="0"/>
              <a:buChar char="•"/>
            </a:pPr>
            <a:r>
              <a:rPr lang="en-US" sz="1500" dirty="0" smtClean="0">
                <a:solidFill>
                  <a:srgbClr val="002060"/>
                </a:solidFill>
              </a:rPr>
              <a:t>does </a:t>
            </a:r>
            <a:r>
              <a:rPr lang="en-US" sz="1500" dirty="0">
                <a:solidFill>
                  <a:srgbClr val="002060"/>
                </a:solidFill>
              </a:rPr>
              <a:t>not seek continual professional growth or engage in ethical professional practice.</a:t>
            </a:r>
          </a:p>
        </p:txBody>
      </p:sp>
    </p:spTree>
    <p:extLst>
      <p:ext uri="{BB962C8B-B14F-4D97-AF65-F5344CB8AC3E}">
        <p14:creationId xmlns:p14="http://schemas.microsoft.com/office/powerpoint/2010/main" val="3448909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92506" y="1307455"/>
          <a:ext cx="3934651" cy="4376655"/>
        </p:xfrm>
        <a:graphic>
          <a:graphicData uri="http://schemas.openxmlformats.org/drawingml/2006/table">
            <a:tbl>
              <a:tblPr firstRow="1" firstCol="1" bandRow="1">
                <a:tableStyleId>{5C22544A-7EE6-4342-B048-85BDC9FD1C3A}</a:tableStyleId>
              </a:tblPr>
              <a:tblGrid>
                <a:gridCol w="3934651"/>
              </a:tblGrid>
              <a:tr h="4376655">
                <a:tc>
                  <a:txBody>
                    <a:bodyPr/>
                    <a:lstStyle/>
                    <a:p>
                      <a:pPr marL="0" marR="0" algn="l">
                        <a:spcBef>
                          <a:spcPts val="300"/>
                        </a:spcBef>
                        <a:spcAft>
                          <a:spcPts val="300"/>
                        </a:spcAft>
                      </a:pPr>
                      <a:r>
                        <a:rPr lang="en-US" sz="1400" b="0" dirty="0" smtClean="0">
                          <a:solidFill>
                            <a:srgbClr val="002060"/>
                          </a:solidFill>
                          <a:effectLst/>
                        </a:rPr>
                        <a:t>AS</a:t>
                      </a:r>
                      <a:r>
                        <a:rPr lang="en-US" sz="1400" b="0" baseline="0" dirty="0" smtClean="0">
                          <a:solidFill>
                            <a:srgbClr val="002060"/>
                          </a:solidFill>
                          <a:effectLst/>
                        </a:rPr>
                        <a:t> PROPOSED TO FOCUS GROUPS:</a:t>
                      </a:r>
                    </a:p>
                    <a:p>
                      <a:pPr marL="0" marR="0" algn="l">
                        <a:spcBef>
                          <a:spcPts val="300"/>
                        </a:spcBef>
                        <a:spcAft>
                          <a:spcPts val="300"/>
                        </a:spcAft>
                      </a:pPr>
                      <a:r>
                        <a:rPr lang="en-US" sz="1400" b="0" i="1" dirty="0" smtClean="0">
                          <a:solidFill>
                            <a:srgbClr val="002060"/>
                          </a:solidFill>
                          <a:effectLst/>
                        </a:rPr>
                        <a:t>[Although no definition of Ineffective School Leader was proposed,</a:t>
                      </a:r>
                      <a:r>
                        <a:rPr lang="en-US" sz="1400" b="0" i="1" baseline="0" dirty="0" smtClean="0">
                          <a:solidFill>
                            <a:srgbClr val="002060"/>
                          </a:solidFill>
                          <a:effectLst/>
                        </a:rPr>
                        <a:t> a</a:t>
                      </a:r>
                      <a:r>
                        <a:rPr lang="en-US" sz="1400" b="0" i="1" dirty="0" smtClean="0">
                          <a:solidFill>
                            <a:srgbClr val="002060"/>
                          </a:solidFill>
                          <a:effectLst/>
                        </a:rPr>
                        <a:t>ll</a:t>
                      </a:r>
                      <a:r>
                        <a:rPr lang="en-US" sz="1400" b="0" i="1" baseline="0" dirty="0" smtClean="0">
                          <a:solidFill>
                            <a:srgbClr val="002060"/>
                          </a:solidFill>
                          <a:effectLst/>
                        </a:rPr>
                        <a:t> focus groups indicated the need for a definition of Ineffective School Leader.]</a:t>
                      </a:r>
                      <a:endParaRPr lang="en-US" sz="1400" b="0" i="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r>
            </a:tbl>
          </a:graphicData>
        </a:graphic>
      </p:graphicFrame>
      <p:sp>
        <p:nvSpPr>
          <p:cNvPr id="6" name="Title 10"/>
          <p:cNvSpPr txBox="1">
            <a:spLocks noChangeArrowheads="1"/>
          </p:cNvSpPr>
          <p:nvPr/>
        </p:nvSpPr>
        <p:spPr bwMode="auto">
          <a:xfrm>
            <a:off x="1" y="2"/>
            <a:ext cx="7901354" cy="1057303"/>
          </a:xfrm>
          <a:prstGeom prst="rect">
            <a:avLst/>
          </a:prstGeom>
          <a:solidFill>
            <a:srgbClr val="17375E"/>
          </a:solidFill>
          <a:ln>
            <a:noFill/>
          </a:ln>
          <a:effectLst>
            <a:outerShdw blurRad="50800" dist="38100" dir="5400000" algn="t" rotWithShape="0">
              <a:srgbClr val="000000">
                <a:alpha val="39998"/>
              </a:srgbClr>
            </a:outerShdw>
          </a:effectLst>
          <a:extLst>
            <a:ext uri="{91240B29-F687-4f45-9708-019B960494DF}">
              <a14:hiddenLine xmlns:a14="http://schemas.microsoft.com/office/drawing/2010/main" w="254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ＭＳ Ｐゴシック" charset="0"/>
                <a:cs typeface="+mj-cs"/>
              </a:defRPr>
            </a:lvl1pPr>
            <a:lvl2pPr algn="ctr" rtl="0" eaLnBrk="1" fontAlgn="base" hangingPunct="1">
              <a:spcBef>
                <a:spcPct val="0"/>
              </a:spcBef>
              <a:spcAft>
                <a:spcPct val="0"/>
              </a:spcAft>
              <a:defRPr sz="4400">
                <a:solidFill>
                  <a:schemeClr val="tx1"/>
                </a:solidFill>
                <a:latin typeface="Calibri" charset="0"/>
                <a:ea typeface="ＭＳ Ｐゴシック" charset="0"/>
              </a:defRPr>
            </a:lvl2pPr>
            <a:lvl3pPr algn="ctr" rtl="0" eaLnBrk="1" fontAlgn="base" hangingPunct="1">
              <a:spcBef>
                <a:spcPct val="0"/>
              </a:spcBef>
              <a:spcAft>
                <a:spcPct val="0"/>
              </a:spcAft>
              <a:defRPr sz="4400">
                <a:solidFill>
                  <a:schemeClr val="tx1"/>
                </a:solidFill>
                <a:latin typeface="Calibri" charset="0"/>
                <a:ea typeface="ＭＳ Ｐゴシック" charset="0"/>
              </a:defRPr>
            </a:lvl3pPr>
            <a:lvl4pPr algn="ctr" rtl="0" eaLnBrk="1" fontAlgn="base" hangingPunct="1">
              <a:spcBef>
                <a:spcPct val="0"/>
              </a:spcBef>
              <a:spcAft>
                <a:spcPct val="0"/>
              </a:spcAft>
              <a:defRPr sz="4400">
                <a:solidFill>
                  <a:schemeClr val="tx1"/>
                </a:solidFill>
                <a:latin typeface="Calibri" charset="0"/>
                <a:ea typeface="ＭＳ Ｐゴシック" charset="0"/>
              </a:defRPr>
            </a:lvl4pPr>
            <a:lvl5pPr algn="ctr" rtl="0" eaLnBrk="1" fontAlgn="base" hangingPunct="1">
              <a:spcBef>
                <a:spcPct val="0"/>
              </a:spcBef>
              <a:spcAft>
                <a:spcPct val="0"/>
              </a:spcAft>
              <a:defRPr sz="4400">
                <a:solidFill>
                  <a:schemeClr val="tx1"/>
                </a:solidFill>
                <a:latin typeface="Calibri" charset="0"/>
                <a:ea typeface="ＭＳ Ｐゴシック"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a:lstStyle>
          <a:p>
            <a:pPr>
              <a:defRPr/>
            </a:pPr>
            <a:r>
              <a:rPr lang="en-US" sz="3600" i="1" dirty="0" smtClean="0">
                <a:solidFill>
                  <a:srgbClr val="FEFC9E"/>
                </a:solidFill>
              </a:rPr>
              <a:t>Definition </a:t>
            </a:r>
          </a:p>
          <a:p>
            <a:pPr>
              <a:defRPr/>
            </a:pPr>
            <a:r>
              <a:rPr lang="en-US" sz="3600" b="1" u="sng" dirty="0" smtClean="0">
                <a:solidFill>
                  <a:srgbClr val="FEFC9E"/>
                </a:solidFill>
              </a:rPr>
              <a:t>Ineffective </a:t>
            </a:r>
            <a:r>
              <a:rPr lang="en-US" sz="3600" b="1" u="sng" dirty="0">
                <a:solidFill>
                  <a:srgbClr val="FEFC9E"/>
                </a:solidFill>
              </a:rPr>
              <a:t>School Leader</a:t>
            </a:r>
          </a:p>
        </p:txBody>
      </p:sp>
      <p:sp>
        <p:nvSpPr>
          <p:cNvPr id="3" name="Rectangle 2"/>
          <p:cNvSpPr/>
          <p:nvPr/>
        </p:nvSpPr>
        <p:spPr>
          <a:xfrm>
            <a:off x="4279557" y="1307453"/>
            <a:ext cx="4572000" cy="338554"/>
          </a:xfrm>
          <a:prstGeom prst="rect">
            <a:avLst/>
          </a:prstGeom>
        </p:spPr>
        <p:txBody>
          <a:bodyPr>
            <a:spAutoFit/>
          </a:bodyPr>
          <a:lstStyle/>
          <a:p>
            <a:pPr>
              <a:spcBef>
                <a:spcPts val="300"/>
              </a:spcBef>
              <a:spcAft>
                <a:spcPts val="300"/>
              </a:spcAft>
            </a:pPr>
            <a:endParaRPr lang="en-US" sz="16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4633785" y="1233430"/>
            <a:ext cx="4065372" cy="4939813"/>
          </a:xfrm>
          <a:prstGeom prst="rect">
            <a:avLst/>
          </a:prstGeom>
          <a:ln w="22225">
            <a:solidFill>
              <a:schemeClr val="accent1">
                <a:lumMod val="75000"/>
              </a:schemeClr>
            </a:solidFill>
          </a:ln>
        </p:spPr>
        <p:txBody>
          <a:bodyPr wrap="square">
            <a:spAutoFit/>
          </a:bodyPr>
          <a:lstStyle/>
          <a:p>
            <a:pPr>
              <a:spcBef>
                <a:spcPts val="300"/>
              </a:spcBef>
              <a:spcAft>
                <a:spcPts val="300"/>
              </a:spcAft>
            </a:pPr>
            <a:r>
              <a:rPr lang="en-US" sz="1400" dirty="0" smtClean="0">
                <a:solidFill>
                  <a:srgbClr val="002060"/>
                </a:solidFill>
              </a:rPr>
              <a:t>NEW DEFINITION:</a:t>
            </a:r>
            <a:endParaRPr lang="en-US" sz="1400" dirty="0">
              <a:solidFill>
                <a:srgbClr val="002060"/>
              </a:solidFill>
            </a:endParaRPr>
          </a:p>
          <a:p>
            <a:pPr>
              <a:spcBef>
                <a:spcPts val="300"/>
              </a:spcBef>
              <a:spcAft>
                <a:spcPts val="300"/>
              </a:spcAft>
            </a:pPr>
            <a:r>
              <a:rPr lang="en-US" sz="1400" dirty="0">
                <a:solidFill>
                  <a:srgbClr val="002060"/>
                </a:solidFill>
              </a:rPr>
              <a:t>An INEFFECTIVE SCHOOL LEADER is an experienced leader (more than 3 years as a school leader) who has shown a pattern of ineffective leadership practices as demonstrated by the lowest performance rating within a state-approved evaluation and support system that includes multiple measures of student growth. For example, the ineffective leader fails to promote the success and well-being of every student by: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smtClean="0">
                <a:solidFill>
                  <a:srgbClr val="002060"/>
                </a:solidFill>
              </a:rPr>
              <a:t>not engaging </a:t>
            </a:r>
            <a:r>
              <a:rPr lang="en-US" sz="1400" dirty="0">
                <a:solidFill>
                  <a:srgbClr val="002060"/>
                </a:solidFill>
              </a:rPr>
              <a:t>all stakeholders in shared leadership to accomplish the vision;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a:solidFill>
                  <a:srgbClr val="002060"/>
                </a:solidFill>
              </a:rPr>
              <a:t>n</a:t>
            </a:r>
            <a:r>
              <a:rPr lang="en-US" sz="1400" dirty="0" smtClean="0">
                <a:solidFill>
                  <a:srgbClr val="002060"/>
                </a:solidFill>
              </a:rPr>
              <a:t>ot providing </a:t>
            </a:r>
            <a:r>
              <a:rPr lang="en-US" sz="1400" dirty="0">
                <a:solidFill>
                  <a:srgbClr val="002060"/>
                </a:solidFill>
              </a:rPr>
              <a:t>an example of ethical professional behavior;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a:solidFill>
                  <a:srgbClr val="002060"/>
                </a:solidFill>
              </a:rPr>
              <a:t>n</a:t>
            </a:r>
            <a:r>
              <a:rPr lang="en-US" sz="1400" dirty="0" smtClean="0">
                <a:solidFill>
                  <a:srgbClr val="002060"/>
                </a:solidFill>
              </a:rPr>
              <a:t>ot maintaining </a:t>
            </a:r>
            <a:r>
              <a:rPr lang="en-US" sz="1400" dirty="0">
                <a:solidFill>
                  <a:srgbClr val="002060"/>
                </a:solidFill>
              </a:rPr>
              <a:t>an equitable and culturally responsible environment</a:t>
            </a:r>
            <a:r>
              <a:rPr lang="en-US" sz="1400" dirty="0" smtClean="0">
                <a:solidFill>
                  <a:srgbClr val="002060"/>
                </a:solidFill>
              </a:rPr>
              <a:t>;</a:t>
            </a:r>
          </a:p>
          <a:p>
            <a:pPr marL="285750" indent="-285750">
              <a:spcBef>
                <a:spcPts val="300"/>
              </a:spcBef>
              <a:spcAft>
                <a:spcPts val="300"/>
              </a:spcAft>
              <a:buFont typeface="Arial" panose="020B0604020202020204" pitchFamily="34" charset="0"/>
              <a:buChar char="•"/>
            </a:pPr>
            <a:r>
              <a:rPr lang="en-US" sz="1400" dirty="0">
                <a:solidFill>
                  <a:srgbClr val="002060"/>
                </a:solidFill>
              </a:rPr>
              <a:t>n</a:t>
            </a:r>
            <a:r>
              <a:rPr lang="en-US" sz="1400" dirty="0" smtClean="0">
                <a:solidFill>
                  <a:srgbClr val="002060"/>
                </a:solidFill>
              </a:rPr>
              <a:t>ot supporting </a:t>
            </a:r>
            <a:r>
              <a:rPr lang="en-US" sz="1400" dirty="0">
                <a:solidFill>
                  <a:srgbClr val="002060"/>
                </a:solidFill>
              </a:rPr>
              <a:t>a rigorous curricular system;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a:solidFill>
                  <a:srgbClr val="002060"/>
                </a:solidFill>
              </a:rPr>
              <a:t>n</a:t>
            </a:r>
            <a:r>
              <a:rPr lang="en-US" sz="1400" dirty="0" smtClean="0">
                <a:solidFill>
                  <a:srgbClr val="002060"/>
                </a:solidFill>
              </a:rPr>
              <a:t>ot effectively </a:t>
            </a:r>
            <a:r>
              <a:rPr lang="en-US" sz="1400" dirty="0">
                <a:solidFill>
                  <a:srgbClr val="002060"/>
                </a:solidFill>
              </a:rPr>
              <a:t>communicating and collaborating with the community and external partners; and </a:t>
            </a:r>
            <a:endParaRPr lang="en-US" sz="1400" dirty="0" smtClean="0">
              <a:solidFill>
                <a:srgbClr val="002060"/>
              </a:solidFill>
            </a:endParaRPr>
          </a:p>
          <a:p>
            <a:pPr marL="285750" indent="-285750">
              <a:spcBef>
                <a:spcPts val="300"/>
              </a:spcBef>
              <a:spcAft>
                <a:spcPts val="300"/>
              </a:spcAft>
              <a:buFont typeface="Arial" panose="020B0604020202020204" pitchFamily="34" charset="0"/>
              <a:buChar char="•"/>
            </a:pPr>
            <a:r>
              <a:rPr lang="en-US" sz="1400" dirty="0">
                <a:solidFill>
                  <a:srgbClr val="002060"/>
                </a:solidFill>
              </a:rPr>
              <a:t>n</a:t>
            </a:r>
            <a:r>
              <a:rPr lang="en-US" sz="1400" dirty="0" smtClean="0">
                <a:solidFill>
                  <a:srgbClr val="002060"/>
                </a:solidFill>
              </a:rPr>
              <a:t>ot seeking </a:t>
            </a:r>
            <a:r>
              <a:rPr lang="en-US" sz="1400" dirty="0">
                <a:solidFill>
                  <a:srgbClr val="002060"/>
                </a:solidFill>
              </a:rPr>
              <a:t>continual professional growth.</a:t>
            </a:r>
          </a:p>
        </p:txBody>
      </p:sp>
    </p:spTree>
    <p:extLst>
      <p:ext uri="{BB962C8B-B14F-4D97-AF65-F5344CB8AC3E}">
        <p14:creationId xmlns:p14="http://schemas.microsoft.com/office/powerpoint/2010/main" val="2730636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Support and Improvement</a:t>
            </a:r>
            <a:endParaRPr lang="en-US" dirty="0"/>
          </a:p>
        </p:txBody>
      </p:sp>
    </p:spTree>
    <p:extLst>
      <p:ext uri="{BB962C8B-B14F-4D97-AF65-F5344CB8AC3E}">
        <p14:creationId xmlns:p14="http://schemas.microsoft.com/office/powerpoint/2010/main" val="425256671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b="78211"/>
          <a:stretch/>
        </p:blipFill>
        <p:spPr>
          <a:xfrm>
            <a:off x="1744548" y="-18360"/>
            <a:ext cx="5747658" cy="1208531"/>
          </a:xfrm>
          <a:prstGeom prst="rect">
            <a:avLst/>
          </a:prstGeom>
        </p:spPr>
      </p:pic>
      <p:sp>
        <p:nvSpPr>
          <p:cNvPr id="7" name="TextBox 6"/>
          <p:cNvSpPr txBox="1"/>
          <p:nvPr/>
        </p:nvSpPr>
        <p:spPr>
          <a:xfrm>
            <a:off x="4471626" y="1502375"/>
            <a:ext cx="3759202" cy="3600986"/>
          </a:xfrm>
          <a:prstGeom prst="rect">
            <a:avLst/>
          </a:prstGeom>
          <a:noFill/>
        </p:spPr>
        <p:txBody>
          <a:bodyPr wrap="square" rtlCol="0">
            <a:spAutoFit/>
          </a:bodyPr>
          <a:lstStyle/>
          <a:p>
            <a:r>
              <a:rPr lang="en-US" b="1" dirty="0" smtClean="0"/>
              <a:t>The state will personalize levels of </a:t>
            </a:r>
            <a:r>
              <a:rPr lang="en-US" b="1" dirty="0"/>
              <a:t>support based on </a:t>
            </a:r>
            <a:r>
              <a:rPr lang="en-US" b="1" dirty="0" smtClean="0"/>
              <a:t>need:</a:t>
            </a:r>
          </a:p>
          <a:p>
            <a:pPr marL="285750" indent="-285750">
              <a:buFont typeface="Arial" panose="020B0604020202020204" pitchFamily="34" charset="0"/>
              <a:buChar char="•"/>
            </a:pPr>
            <a:r>
              <a:rPr lang="en-US" sz="1600" dirty="0" smtClean="0"/>
              <a:t>Schools </a:t>
            </a:r>
            <a:r>
              <a:rPr lang="en-US" sz="1600" dirty="0"/>
              <a:t>that are at the </a:t>
            </a:r>
            <a:r>
              <a:rPr lang="en-US" sz="1600" b="1" dirty="0"/>
              <a:t>highest levels of the performance index </a:t>
            </a:r>
            <a:r>
              <a:rPr lang="en-US" sz="1600" dirty="0"/>
              <a:t>may be highlighted as </a:t>
            </a:r>
            <a:r>
              <a:rPr lang="en-US" sz="1600" dirty="0" smtClean="0"/>
              <a:t>models.</a:t>
            </a:r>
          </a:p>
          <a:p>
            <a:pPr marL="285750" indent="-285750">
              <a:buFont typeface="Arial" panose="020B0604020202020204" pitchFamily="34" charset="0"/>
              <a:buChar char="•"/>
            </a:pPr>
            <a:r>
              <a:rPr lang="en-US" sz="1600" dirty="0" smtClean="0"/>
              <a:t>Schools </a:t>
            </a:r>
            <a:r>
              <a:rPr lang="en-US" sz="1600" dirty="0"/>
              <a:t>that are </a:t>
            </a:r>
            <a:r>
              <a:rPr lang="en-US" sz="1600" b="1" dirty="0"/>
              <a:t>in the middle </a:t>
            </a:r>
            <a:r>
              <a:rPr lang="en-US" sz="1600" dirty="0"/>
              <a:t>might be informed by guidance </a:t>
            </a:r>
            <a:r>
              <a:rPr lang="en-US" sz="1600" dirty="0" smtClean="0"/>
              <a:t>documents, </a:t>
            </a:r>
            <a:r>
              <a:rPr lang="en-US" sz="1600" dirty="0"/>
              <a:t>participating in specific networked improvement communities, or state-supported tools, etc. </a:t>
            </a:r>
            <a:endParaRPr lang="en-US" sz="1600" dirty="0" smtClean="0"/>
          </a:p>
          <a:p>
            <a:pPr marL="285750" indent="-285750">
              <a:buFont typeface="Arial" panose="020B0604020202020204" pitchFamily="34" charset="0"/>
              <a:buChar char="•"/>
            </a:pPr>
            <a:r>
              <a:rPr lang="en-US" sz="1600" dirty="0" smtClean="0"/>
              <a:t>At </a:t>
            </a:r>
            <a:r>
              <a:rPr lang="en-US" sz="1600" dirty="0"/>
              <a:t>the </a:t>
            </a:r>
            <a:r>
              <a:rPr lang="en-US" sz="1600" b="1" dirty="0"/>
              <a:t>most intensive </a:t>
            </a:r>
            <a:r>
              <a:rPr lang="en-US" sz="1600" b="1" dirty="0" smtClean="0"/>
              <a:t>level</a:t>
            </a:r>
            <a:r>
              <a:rPr lang="en-US" sz="1600" dirty="0" smtClean="0"/>
              <a:t>, support will </a:t>
            </a:r>
            <a:r>
              <a:rPr lang="en-US" sz="1600" dirty="0"/>
              <a:t>be some form of intervention, with technical assistance somewhere in between</a:t>
            </a:r>
            <a:r>
              <a:rPr lang="en-US" sz="1600" dirty="0" smtClean="0"/>
              <a:t>.</a:t>
            </a:r>
            <a:endParaRPr lang="en-US" sz="1600" dirty="0"/>
          </a:p>
        </p:txBody>
      </p:sp>
      <p:sp>
        <p:nvSpPr>
          <p:cNvPr id="9" name="TextBox 8"/>
          <p:cNvSpPr txBox="1"/>
          <p:nvPr/>
        </p:nvSpPr>
        <p:spPr>
          <a:xfrm>
            <a:off x="1548608" y="746149"/>
            <a:ext cx="6139543" cy="461665"/>
          </a:xfrm>
          <a:prstGeom prst="rect">
            <a:avLst/>
          </a:prstGeom>
          <a:solidFill>
            <a:schemeClr val="bg1"/>
          </a:solidFill>
        </p:spPr>
        <p:txBody>
          <a:bodyPr wrap="square" rtlCol="0">
            <a:spAutoFit/>
          </a:bodyPr>
          <a:lstStyle/>
          <a:p>
            <a:pPr algn="ctr">
              <a:spcBef>
                <a:spcPts val="2400"/>
              </a:spcBef>
            </a:pPr>
            <a:r>
              <a:rPr lang="en-US" sz="2400" b="1" dirty="0" smtClean="0">
                <a:solidFill>
                  <a:srgbClr val="035190"/>
                </a:solidFill>
              </a:rPr>
              <a:t>A Continuum of Support</a:t>
            </a:r>
            <a:endParaRPr lang="en-US" sz="2400" b="1" dirty="0">
              <a:solidFill>
                <a:srgbClr val="035190"/>
              </a:solidFill>
            </a:endParaRPr>
          </a:p>
        </p:txBody>
      </p:sp>
      <p:sp>
        <p:nvSpPr>
          <p:cNvPr id="12" name="TextBox 11"/>
          <p:cNvSpPr txBox="1"/>
          <p:nvPr/>
        </p:nvSpPr>
        <p:spPr>
          <a:xfrm>
            <a:off x="268460" y="5418862"/>
            <a:ext cx="8699835" cy="646331"/>
          </a:xfrm>
          <a:prstGeom prst="rect">
            <a:avLst/>
          </a:prstGeom>
          <a:noFill/>
        </p:spPr>
        <p:txBody>
          <a:bodyPr wrap="square" rtlCol="0">
            <a:spAutoFit/>
          </a:bodyPr>
          <a:lstStyle/>
          <a:p>
            <a:pPr algn="ctr"/>
            <a:r>
              <a:rPr lang="en-US" dirty="0" smtClean="0"/>
              <a:t>Shifting </a:t>
            </a:r>
            <a:r>
              <a:rPr lang="en-US" dirty="0"/>
              <a:t>from </a:t>
            </a:r>
            <a:r>
              <a:rPr lang="en-US" dirty="0" smtClean="0"/>
              <a:t>“sanctions </a:t>
            </a:r>
            <a:r>
              <a:rPr lang="en-US" dirty="0"/>
              <a:t>and </a:t>
            </a:r>
            <a:r>
              <a:rPr lang="en-US" dirty="0" smtClean="0"/>
              <a:t>intervention” </a:t>
            </a:r>
            <a:r>
              <a:rPr lang="en-US" dirty="0"/>
              <a:t>to </a:t>
            </a:r>
            <a:endParaRPr lang="en-US" dirty="0" smtClean="0"/>
          </a:p>
          <a:p>
            <a:pPr algn="ctr"/>
            <a:r>
              <a:rPr lang="en-US" b="1" dirty="0" smtClean="0">
                <a:solidFill>
                  <a:srgbClr val="035190"/>
                </a:solidFill>
              </a:rPr>
              <a:t>“support </a:t>
            </a:r>
            <a:r>
              <a:rPr lang="en-US" b="1" dirty="0">
                <a:solidFill>
                  <a:srgbClr val="035190"/>
                </a:solidFill>
              </a:rPr>
              <a:t>that empowers districts to improve their struggling </a:t>
            </a:r>
            <a:r>
              <a:rPr lang="en-US" b="1" dirty="0" smtClean="0">
                <a:solidFill>
                  <a:srgbClr val="035190"/>
                </a:solidFill>
              </a:rPr>
              <a:t>schools.” </a:t>
            </a:r>
          </a:p>
        </p:txBody>
      </p:sp>
      <p:pic>
        <p:nvPicPr>
          <p:cNvPr id="3" name="Picture 2"/>
          <p:cNvPicPr>
            <a:picLocks noChangeAspect="1"/>
          </p:cNvPicPr>
          <p:nvPr/>
        </p:nvPicPr>
        <p:blipFill rotWithShape="1">
          <a:blip r:embed="rId3"/>
          <a:srcRect l="17092" t="14931" r="16238" b="11551"/>
          <a:stretch/>
        </p:blipFill>
        <p:spPr>
          <a:xfrm>
            <a:off x="545085" y="1282477"/>
            <a:ext cx="3926542" cy="4026434"/>
          </a:xfrm>
          <a:prstGeom prst="rect">
            <a:avLst/>
          </a:prstGeom>
        </p:spPr>
      </p:pic>
    </p:spTree>
    <p:extLst>
      <p:ext uri="{BB962C8B-B14F-4D97-AF65-F5344CB8AC3E}">
        <p14:creationId xmlns:p14="http://schemas.microsoft.com/office/powerpoint/2010/main" val="2648753535"/>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a:t>
            </a:r>
            <a:endParaRPr lang="en-US" dirty="0"/>
          </a:p>
        </p:txBody>
      </p:sp>
      <p:sp>
        <p:nvSpPr>
          <p:cNvPr id="3" name="Content Placeholder 2"/>
          <p:cNvSpPr>
            <a:spLocks noGrp="1"/>
          </p:cNvSpPr>
          <p:nvPr>
            <p:ph idx="1"/>
          </p:nvPr>
        </p:nvSpPr>
        <p:spPr>
          <a:xfrm>
            <a:off x="628651" y="1491796"/>
            <a:ext cx="8021864" cy="3196318"/>
          </a:xfrm>
        </p:spPr>
        <p:txBody>
          <a:bodyPr>
            <a:noAutofit/>
          </a:bodyPr>
          <a:lstStyle/>
          <a:p>
            <a:pPr marL="514350" indent="-514350">
              <a:buFont typeface="+mj-lt"/>
              <a:buAutoNum type="arabicPeriod"/>
            </a:pPr>
            <a:r>
              <a:rPr lang="en-US" sz="2000" dirty="0" smtClean="0"/>
              <a:t>Should the state withhold an additional 3% </a:t>
            </a:r>
            <a:r>
              <a:rPr lang="en-US" sz="2000" dirty="0"/>
              <a:t>for specified </a:t>
            </a:r>
            <a:r>
              <a:rPr lang="en-US" sz="2000" dirty="0" smtClean="0"/>
              <a:t>interventions beyond the 7% mandatory withholding of its Title I allocation?</a:t>
            </a:r>
          </a:p>
          <a:p>
            <a:pPr marL="514350" indent="-514350">
              <a:buFont typeface="+mj-lt"/>
              <a:buAutoNum type="arabicPeriod"/>
            </a:pPr>
            <a:r>
              <a:rPr lang="en-US" sz="2000" dirty="0" smtClean="0"/>
              <a:t>The state must determine the minimum number of students to be included in each subgroup for accountability purposes. What should the minimum number be?</a:t>
            </a:r>
          </a:p>
          <a:p>
            <a:pPr marL="514350" indent="-514350">
              <a:buFont typeface="+mj-lt"/>
              <a:buAutoNum type="arabicPeriod"/>
            </a:pPr>
            <a:r>
              <a:rPr lang="en-US" sz="2000" dirty="0" smtClean="0"/>
              <a:t>How should the state identify schools to receive comprehensive support and improvement strategies and targeted support?</a:t>
            </a:r>
          </a:p>
          <a:p>
            <a:pPr marL="514350" indent="-514350">
              <a:buFont typeface="+mj-lt"/>
              <a:buAutoNum type="arabicPeriod"/>
            </a:pPr>
            <a:r>
              <a:rPr lang="en-US" sz="2000" dirty="0" smtClean="0"/>
              <a:t>What should be the exit criteria for schools receiving comprehensive support and improvement, as well as targeted support?</a:t>
            </a:r>
          </a:p>
          <a:p>
            <a:pPr marL="514350" indent="-514350">
              <a:buFont typeface="+mj-lt"/>
              <a:buAutoNum type="arabicPeriod"/>
            </a:pPr>
            <a:r>
              <a:rPr lang="en-US" sz="2000" dirty="0" smtClean="0"/>
              <a:t>How should the state determine more rigorous interventions for schools receiving comprehensive support and improvement that fail to meet exit criteria, and how should it select the number of years a school can underperform before more rigorous intervention begins?</a:t>
            </a:r>
            <a:endParaRPr lang="en-US" sz="2000" dirty="0"/>
          </a:p>
        </p:txBody>
      </p:sp>
    </p:spTree>
    <p:extLst>
      <p:ext uri="{BB962C8B-B14F-4D97-AF65-F5344CB8AC3E}">
        <p14:creationId xmlns:p14="http://schemas.microsoft.com/office/powerpoint/2010/main" val="1924654135"/>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Key Questions (cont’d)</a:t>
            </a:r>
            <a:endParaRPr lang="en-US" dirty="0"/>
          </a:p>
        </p:txBody>
      </p:sp>
      <p:sp>
        <p:nvSpPr>
          <p:cNvPr id="3" name="Content Placeholder 2"/>
          <p:cNvSpPr>
            <a:spLocks noGrp="1"/>
          </p:cNvSpPr>
          <p:nvPr>
            <p:ph idx="1"/>
          </p:nvPr>
        </p:nvSpPr>
        <p:spPr>
          <a:xfrm>
            <a:off x="628651" y="1825624"/>
            <a:ext cx="8021864" cy="3196318"/>
          </a:xfrm>
        </p:spPr>
        <p:txBody>
          <a:bodyPr>
            <a:noAutofit/>
          </a:bodyPr>
          <a:lstStyle/>
          <a:p>
            <a:pPr marL="342900" indent="-342900">
              <a:buFont typeface="+mj-lt"/>
              <a:buAutoNum type="arabicPeriod" startAt="6"/>
            </a:pPr>
            <a:r>
              <a:rPr lang="en-US" sz="2400" dirty="0" smtClean="0"/>
              <a:t>How should states determine plan development, approval, and monitoring process for district plans of support for each school identified by the state for comprehensive support and improvement?</a:t>
            </a:r>
          </a:p>
          <a:p>
            <a:pPr marL="342900" indent="-342900">
              <a:buFont typeface="+mj-lt"/>
              <a:buAutoNum type="arabicPeriod" startAt="6"/>
            </a:pPr>
            <a:r>
              <a:rPr lang="en-US" sz="2400" dirty="0" smtClean="0"/>
              <a:t>How will the state provide technical assistance to each district to ensure that school-level improvement plans include evidence-based interventions?</a:t>
            </a:r>
          </a:p>
          <a:p>
            <a:pPr marL="342900" indent="-342900">
              <a:buFont typeface="+mj-lt"/>
              <a:buAutoNum type="arabicPeriod" startAt="6"/>
            </a:pPr>
            <a:r>
              <a:rPr lang="en-US" sz="2400" dirty="0" smtClean="0"/>
              <a:t>How will the state ensure that districts have conducted a school-level needs assessment for comprehensive support and improvement schools?</a:t>
            </a:r>
          </a:p>
          <a:p>
            <a:pPr marL="342900" indent="-342900">
              <a:buFont typeface="+mj-lt"/>
              <a:buAutoNum type="arabicPeriod" startAt="6"/>
            </a:pPr>
            <a:r>
              <a:rPr lang="en-US" sz="2400" dirty="0" smtClean="0"/>
              <a:t>Should the 1003a funding be distributed by competitive grand or formula?</a:t>
            </a:r>
            <a:endParaRPr lang="en-US" sz="2400" dirty="0"/>
          </a:p>
        </p:txBody>
      </p:sp>
    </p:spTree>
    <p:extLst>
      <p:ext uri="{BB962C8B-B14F-4D97-AF65-F5344CB8AC3E}">
        <p14:creationId xmlns:p14="http://schemas.microsoft.com/office/powerpoint/2010/main" val="2686365478"/>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Input Methods</a:t>
            </a:r>
            <a:endParaRPr lang="en-US" dirty="0"/>
          </a:p>
        </p:txBody>
      </p:sp>
      <p:sp>
        <p:nvSpPr>
          <p:cNvPr id="3" name="Content Placeholder 2"/>
          <p:cNvSpPr>
            <a:spLocks noGrp="1"/>
          </p:cNvSpPr>
          <p:nvPr>
            <p:ph idx="1"/>
          </p:nvPr>
        </p:nvSpPr>
        <p:spPr>
          <a:xfrm>
            <a:off x="628650" y="1690689"/>
            <a:ext cx="7886700" cy="4351338"/>
          </a:xfrm>
          <a:solidFill>
            <a:schemeClr val="bg1"/>
          </a:solidFill>
        </p:spPr>
        <p:txBody>
          <a:bodyPr/>
          <a:lstStyle/>
          <a:p>
            <a:r>
              <a:rPr lang="en-US" dirty="0"/>
              <a:t>Two focus </a:t>
            </a:r>
            <a:r>
              <a:rPr lang="en-US" dirty="0" smtClean="0"/>
              <a:t>groups, with the </a:t>
            </a:r>
            <a:r>
              <a:rPr lang="en-US" dirty="0"/>
              <a:t>Statewide ACSIP Practitioners’ Advisory and t</a:t>
            </a:r>
            <a:r>
              <a:rPr lang="en-US" dirty="0" smtClean="0"/>
              <a:t>he Federal </a:t>
            </a:r>
            <a:r>
              <a:rPr lang="en-US" dirty="0"/>
              <a:t>Programs Directors Leadership Advisory Group.   </a:t>
            </a:r>
            <a:endParaRPr lang="en-US" dirty="0" smtClean="0"/>
          </a:p>
          <a:p>
            <a:r>
              <a:rPr lang="en-US" dirty="0" smtClean="0"/>
              <a:t>Two </a:t>
            </a:r>
            <a:r>
              <a:rPr lang="en-US" dirty="0"/>
              <a:t>meetings with each group.  </a:t>
            </a:r>
            <a:endParaRPr lang="en-US" dirty="0" smtClean="0"/>
          </a:p>
          <a:p>
            <a:r>
              <a:rPr lang="en-US" dirty="0" smtClean="0"/>
              <a:t>Approximately </a:t>
            </a:r>
            <a:r>
              <a:rPr lang="en-US" dirty="0"/>
              <a:t>50 total stakeholders</a:t>
            </a:r>
            <a:endParaRPr lang="en-US" dirty="0" smtClean="0"/>
          </a:p>
        </p:txBody>
      </p:sp>
    </p:spTree>
    <p:extLst>
      <p:ext uri="{BB962C8B-B14F-4D97-AF65-F5344CB8AC3E}">
        <p14:creationId xmlns:p14="http://schemas.microsoft.com/office/powerpoint/2010/main" val="301040451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3% Withholding</a:t>
            </a:r>
            <a:endParaRPr lang="en-US" dirty="0"/>
          </a:p>
        </p:txBody>
      </p:sp>
      <p:sp>
        <p:nvSpPr>
          <p:cNvPr id="3" name="Content Placeholder 2"/>
          <p:cNvSpPr>
            <a:spLocks noGrp="1"/>
          </p:cNvSpPr>
          <p:nvPr>
            <p:ph idx="1"/>
          </p:nvPr>
        </p:nvSpPr>
        <p:spPr/>
        <p:txBody>
          <a:bodyPr/>
          <a:lstStyle/>
          <a:p>
            <a:r>
              <a:rPr lang="en-US" i="1" dirty="0" smtClean="0"/>
              <a:t>Consensus to not withhold .</a:t>
            </a:r>
          </a:p>
          <a:p>
            <a:r>
              <a:rPr lang="en-US" i="1" dirty="0" smtClean="0"/>
              <a:t>Some believed there should be local set-asides if state indicators did not improve after 2−3 years.</a:t>
            </a:r>
          </a:p>
          <a:p>
            <a:r>
              <a:rPr lang="en-US" i="1" dirty="0" smtClean="0"/>
              <a:t>Many unknowns regarding number of schools, dollar amount available, and priority for fund distribution.</a:t>
            </a:r>
          </a:p>
          <a:p>
            <a:r>
              <a:rPr lang="en-US" i="1" dirty="0" smtClean="0"/>
              <a:t>Desire for further discussion after process for determining school in need of support is finalized.</a:t>
            </a:r>
            <a:endParaRPr lang="en-US" i="1" dirty="0"/>
          </a:p>
        </p:txBody>
      </p:sp>
    </p:spTree>
    <p:extLst>
      <p:ext uri="{BB962C8B-B14F-4D97-AF65-F5344CB8AC3E}">
        <p14:creationId xmlns:p14="http://schemas.microsoft.com/office/powerpoint/2010/main" val="20336486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685" t="2286" r="564" b="4852"/>
          <a:stretch/>
        </p:blipFill>
        <p:spPr>
          <a:xfrm>
            <a:off x="139454" y="1527269"/>
            <a:ext cx="7471581" cy="4625789"/>
          </a:xfrm>
          <a:prstGeom prst="rect">
            <a:avLst/>
          </a:prstGeom>
        </p:spPr>
      </p:pic>
      <p:sp>
        <p:nvSpPr>
          <p:cNvPr id="7" name="Title 1"/>
          <p:cNvSpPr txBox="1">
            <a:spLocks/>
          </p:cNvSpPr>
          <p:nvPr/>
        </p:nvSpPr>
        <p:spPr>
          <a:xfrm>
            <a:off x="628650" y="201706"/>
            <a:ext cx="78867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Stakeholder Additions to </a:t>
            </a:r>
          </a:p>
          <a:p>
            <a:r>
              <a:rPr lang="en-US" dirty="0" smtClean="0"/>
              <a:t>Theory of Action</a:t>
            </a:r>
            <a:endParaRPr lang="en-US" dirty="0"/>
          </a:p>
        </p:txBody>
      </p:sp>
    </p:spTree>
    <p:extLst>
      <p:ext uri="{BB962C8B-B14F-4D97-AF65-F5344CB8AC3E}">
        <p14:creationId xmlns:p14="http://schemas.microsoft.com/office/powerpoint/2010/main" val="2999153211"/>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N-Size</a:t>
            </a:r>
            <a:endParaRPr lang="en-US" dirty="0"/>
          </a:p>
        </p:txBody>
      </p:sp>
      <p:sp>
        <p:nvSpPr>
          <p:cNvPr id="3" name="Content Placeholder 2"/>
          <p:cNvSpPr>
            <a:spLocks noGrp="1"/>
          </p:cNvSpPr>
          <p:nvPr>
            <p:ph idx="1"/>
          </p:nvPr>
        </p:nvSpPr>
        <p:spPr/>
        <p:txBody>
          <a:bodyPr/>
          <a:lstStyle/>
          <a:p>
            <a:r>
              <a:rPr lang="en-US" dirty="0" smtClean="0"/>
              <a:t>There was no consensus.</a:t>
            </a:r>
          </a:p>
          <a:p>
            <a:r>
              <a:rPr lang="en-US" dirty="0" smtClean="0"/>
              <a:t>Input varied by district size based on options for 10, 20, and 30.</a:t>
            </a:r>
          </a:p>
          <a:p>
            <a:r>
              <a:rPr lang="en-US" dirty="0" smtClean="0"/>
              <a:t>Difficulty determining how N size would affect schools needing targeted support; those needing comprehensive support follow a simpler process.</a:t>
            </a:r>
            <a:endParaRPr lang="en-US" dirty="0"/>
          </a:p>
        </p:txBody>
      </p:sp>
    </p:spTree>
    <p:extLst>
      <p:ext uri="{BB962C8B-B14F-4D97-AF65-F5344CB8AC3E}">
        <p14:creationId xmlns:p14="http://schemas.microsoft.com/office/powerpoint/2010/main" val="106586672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Identification of Comprehensive School Improvement and Additional Targeted Support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was no clear consensus.</a:t>
            </a:r>
          </a:p>
          <a:p>
            <a:pPr>
              <a:lnSpc>
                <a:spcPct val="120000"/>
              </a:lnSpc>
            </a:pPr>
            <a:r>
              <a:rPr lang="en-US" dirty="0" smtClean="0"/>
              <a:t>The group discussed identifying by grade-span levels (5% each at elementary, middle, and high schools; or the lowest 5% of all schools).</a:t>
            </a:r>
          </a:p>
          <a:p>
            <a:r>
              <a:rPr lang="en-US" dirty="0"/>
              <a:t>Comprehensive schools will be identified every three years by statute </a:t>
            </a:r>
            <a:endParaRPr lang="en-US" dirty="0" smtClean="0"/>
          </a:p>
          <a:p>
            <a:r>
              <a:rPr lang="en-US" dirty="0" smtClean="0"/>
              <a:t>Schools </a:t>
            </a:r>
            <a:r>
              <a:rPr lang="en-US" dirty="0"/>
              <a:t>with consistently underperforming subgroups are identified annually for targeted support and improvement.</a:t>
            </a:r>
          </a:p>
          <a:p>
            <a:r>
              <a:rPr lang="en-US" dirty="0" smtClean="0"/>
              <a:t>Targeted </a:t>
            </a:r>
            <a:r>
              <a:rPr lang="en-US" dirty="0"/>
              <a:t>support and Improvement schools with one or more subgroups whose performance on its own would place it in the lowest 5% of </a:t>
            </a:r>
            <a:r>
              <a:rPr lang="en-US" dirty="0" smtClean="0"/>
              <a:t>Title </a:t>
            </a:r>
            <a:r>
              <a:rPr lang="en-US" dirty="0"/>
              <a:t>I schools are identified for additional targeted support. Frequency to be determined by the state.</a:t>
            </a:r>
          </a:p>
        </p:txBody>
      </p:sp>
    </p:spTree>
    <p:extLst>
      <p:ext uri="{BB962C8B-B14F-4D97-AF65-F5344CB8AC3E}">
        <p14:creationId xmlns:p14="http://schemas.microsoft.com/office/powerpoint/2010/main" val="7502876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Criteria for Comprehensive and Targeted Support Schools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the exit criteria are not AMO or target-based, then the simplest way would be to cycle calculations every 3 years.</a:t>
            </a:r>
          </a:p>
          <a:p>
            <a:pPr lvl="1"/>
            <a:r>
              <a:rPr lang="en-US" dirty="0" smtClean="0"/>
              <a:t>Use the lowest 5% for both schools needed comprehensive and targeted support</a:t>
            </a:r>
          </a:p>
          <a:p>
            <a:r>
              <a:rPr lang="en-US" b="1" dirty="0" smtClean="0"/>
              <a:t>Rationale for annual ranking:</a:t>
            </a:r>
            <a:r>
              <a:rPr lang="en-US" dirty="0" smtClean="0"/>
              <a:t> Identify those making progress and those needing more intervention.</a:t>
            </a:r>
          </a:p>
          <a:p>
            <a:r>
              <a:rPr lang="en-US" b="1" dirty="0" smtClean="0"/>
              <a:t>Rationale for 3-year ranking: </a:t>
            </a:r>
            <a:r>
              <a:rPr lang="en-US" dirty="0" smtClean="0"/>
              <a:t>Turnaround efforts take time to show sustained improvement.</a:t>
            </a:r>
          </a:p>
          <a:p>
            <a:r>
              <a:rPr lang="en-US" dirty="0" smtClean="0"/>
              <a:t>Schools showing improvement on growth indicators should not be identified for more rigorous interventions.</a:t>
            </a:r>
            <a:endParaRPr lang="en-US" dirty="0"/>
          </a:p>
        </p:txBody>
      </p:sp>
    </p:spTree>
    <p:extLst>
      <p:ext uri="{BB962C8B-B14F-4D97-AF65-F5344CB8AC3E}">
        <p14:creationId xmlns:p14="http://schemas.microsoft.com/office/powerpoint/2010/main" val="1776719657"/>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Rigorous Interventions</a:t>
            </a:r>
            <a:endParaRPr lang="en-US" dirty="0"/>
          </a:p>
        </p:txBody>
      </p:sp>
      <p:sp>
        <p:nvSpPr>
          <p:cNvPr id="3" name="Content Placeholder 2"/>
          <p:cNvSpPr>
            <a:spLocks noGrp="1"/>
          </p:cNvSpPr>
          <p:nvPr>
            <p:ph idx="1"/>
          </p:nvPr>
        </p:nvSpPr>
        <p:spPr/>
        <p:txBody>
          <a:bodyPr/>
          <a:lstStyle/>
          <a:p>
            <a:r>
              <a:rPr lang="en-US" dirty="0" smtClean="0"/>
              <a:t>Discussion about multiple measures to show school success.</a:t>
            </a:r>
          </a:p>
          <a:p>
            <a:r>
              <a:rPr lang="en-US" dirty="0" smtClean="0"/>
              <a:t>Agreement that ADE should be more directive based on need to increase rigor.</a:t>
            </a:r>
          </a:p>
          <a:p>
            <a:r>
              <a:rPr lang="en-US" dirty="0" smtClean="0"/>
              <a:t>More rigorous intervention not identified for those showing improvement on growth indicators.</a:t>
            </a:r>
            <a:endParaRPr lang="en-US" dirty="0"/>
          </a:p>
          <a:p>
            <a:r>
              <a:rPr lang="en-US" dirty="0" smtClean="0"/>
              <a:t>There was no consensus on the amount of time a school could remain underperforming, but 3−4 years was commonly mentioned.</a:t>
            </a:r>
            <a:endParaRPr lang="en-US" dirty="0"/>
          </a:p>
        </p:txBody>
      </p:sp>
    </p:spTree>
    <p:extLst>
      <p:ext uri="{BB962C8B-B14F-4D97-AF65-F5344CB8AC3E}">
        <p14:creationId xmlns:p14="http://schemas.microsoft.com/office/powerpoint/2010/main" val="639336586"/>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Plans of Support</a:t>
            </a:r>
            <a:endParaRPr lang="en-US" dirty="0"/>
          </a:p>
        </p:txBody>
      </p:sp>
      <p:sp>
        <p:nvSpPr>
          <p:cNvPr id="3" name="Content Placeholder 2"/>
          <p:cNvSpPr>
            <a:spLocks noGrp="1"/>
          </p:cNvSpPr>
          <p:nvPr>
            <p:ph idx="1"/>
          </p:nvPr>
        </p:nvSpPr>
        <p:spPr/>
        <p:txBody>
          <a:bodyPr/>
          <a:lstStyle/>
          <a:p>
            <a:r>
              <a:rPr lang="en-US" dirty="0" smtClean="0"/>
              <a:t>One year to develop plans, but ADE should encourage development as soon as possible with support from the state.</a:t>
            </a:r>
          </a:p>
          <a:p>
            <a:r>
              <a:rPr lang="en-US" dirty="0" smtClean="0"/>
              <a:t>Each district should conduct a needs assessment and align resources to areas of greatest need, supported by ADE.</a:t>
            </a:r>
          </a:p>
          <a:p>
            <a:r>
              <a:rPr lang="en-US" dirty="0" smtClean="0"/>
              <a:t>Question: “Is this monitoring for the purpose of technical assistance or monitoring with the intent to take some sort of action?”</a:t>
            </a:r>
          </a:p>
        </p:txBody>
      </p:sp>
    </p:spTree>
    <p:extLst>
      <p:ext uri="{BB962C8B-B14F-4D97-AF65-F5344CB8AC3E}">
        <p14:creationId xmlns:p14="http://schemas.microsoft.com/office/powerpoint/2010/main" val="3856347317"/>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Evidence-Based Interventions</a:t>
            </a:r>
            <a:endParaRPr lang="en-US" dirty="0"/>
          </a:p>
        </p:txBody>
      </p:sp>
      <p:sp>
        <p:nvSpPr>
          <p:cNvPr id="3" name="Content Placeholder 2"/>
          <p:cNvSpPr>
            <a:spLocks noGrp="1"/>
          </p:cNvSpPr>
          <p:nvPr>
            <p:ph idx="1"/>
          </p:nvPr>
        </p:nvSpPr>
        <p:spPr/>
        <p:txBody>
          <a:bodyPr/>
          <a:lstStyle/>
          <a:p>
            <a:r>
              <a:rPr lang="en-US" dirty="0" smtClean="0"/>
              <a:t>State-approved list of interventions</a:t>
            </a:r>
          </a:p>
          <a:p>
            <a:pPr lvl="1"/>
            <a:r>
              <a:rPr lang="en-US" dirty="0" smtClean="0"/>
              <a:t>Pros: Starting point and frame of reference</a:t>
            </a:r>
          </a:p>
          <a:p>
            <a:pPr lvl="1"/>
            <a:r>
              <a:rPr lang="en-US" dirty="0" smtClean="0"/>
              <a:t>Cons: Perceived as “the list” vs. a resource to guide efforts</a:t>
            </a:r>
          </a:p>
          <a:p>
            <a:r>
              <a:rPr lang="en-US" dirty="0" smtClean="0"/>
              <a:t>Use collaborating partners (e.g., co-ops) for school and district training in evidence-based interventions.</a:t>
            </a:r>
            <a:endParaRPr lang="en-US" dirty="0"/>
          </a:p>
        </p:txBody>
      </p:sp>
    </p:spTree>
    <p:extLst>
      <p:ext uri="{BB962C8B-B14F-4D97-AF65-F5344CB8AC3E}">
        <p14:creationId xmlns:p14="http://schemas.microsoft.com/office/powerpoint/2010/main" val="2991243692"/>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ADE Ensures District Completion of Needs Assessment</a:t>
            </a:r>
            <a:endParaRPr lang="en-US" dirty="0"/>
          </a:p>
        </p:txBody>
      </p:sp>
      <p:sp>
        <p:nvSpPr>
          <p:cNvPr id="3" name="Content Placeholder 2"/>
          <p:cNvSpPr>
            <a:spLocks noGrp="1"/>
          </p:cNvSpPr>
          <p:nvPr>
            <p:ph idx="1"/>
          </p:nvPr>
        </p:nvSpPr>
        <p:spPr/>
        <p:txBody>
          <a:bodyPr/>
          <a:lstStyle/>
          <a:p>
            <a:r>
              <a:rPr lang="en-US" dirty="0" smtClean="0"/>
              <a:t>Need template or outline to collect data, set goals, and plan for support.</a:t>
            </a:r>
          </a:p>
          <a:p>
            <a:r>
              <a:rPr lang="en-US" dirty="0" smtClean="0"/>
              <a:t>Some felt the state could assist in planning, drafting, approving, and monitoring the district support plan aligned to the school-level needs assessment.</a:t>
            </a:r>
            <a:endParaRPr lang="en-US" dirty="0"/>
          </a:p>
        </p:txBody>
      </p:sp>
    </p:spTree>
    <p:extLst>
      <p:ext uri="{BB962C8B-B14F-4D97-AF65-F5344CB8AC3E}">
        <p14:creationId xmlns:p14="http://schemas.microsoft.com/office/powerpoint/2010/main" val="3907076071"/>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1003a Funding: Competitive Grant vs. Formula</a:t>
            </a:r>
            <a:endParaRPr lang="en-US" dirty="0"/>
          </a:p>
        </p:txBody>
      </p:sp>
      <p:sp>
        <p:nvSpPr>
          <p:cNvPr id="3" name="Content Placeholder 2"/>
          <p:cNvSpPr>
            <a:spLocks noGrp="1"/>
          </p:cNvSpPr>
          <p:nvPr>
            <p:ph idx="1"/>
          </p:nvPr>
        </p:nvSpPr>
        <p:spPr/>
        <p:txBody>
          <a:bodyPr/>
          <a:lstStyle/>
          <a:p>
            <a:r>
              <a:rPr lang="en-US" dirty="0" smtClean="0"/>
              <a:t>There was consensus to distribute by formula based on number of schools and students, along with the level of improvement needed by a district.</a:t>
            </a:r>
            <a:endParaRPr lang="en-US" dirty="0"/>
          </a:p>
        </p:txBody>
      </p:sp>
    </p:spTree>
    <p:extLst>
      <p:ext uri="{BB962C8B-B14F-4D97-AF65-F5344CB8AC3E}">
        <p14:creationId xmlns:p14="http://schemas.microsoft.com/office/powerpoint/2010/main" val="306958215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WW_Illustrations_cr_GC.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9015" y="171518"/>
            <a:ext cx="6103598" cy="6049823"/>
          </a:xfrm>
          <a:prstGeom prst="rect">
            <a:avLst/>
          </a:prstGeom>
        </p:spPr>
      </p:pic>
      <p:pic>
        <p:nvPicPr>
          <p:cNvPr id="8" name="Picture 7"/>
          <p:cNvPicPr>
            <a:picLocks noChangeAspect="1"/>
          </p:cNvPicPr>
          <p:nvPr/>
        </p:nvPicPr>
        <p:blipFill rotWithShape="1">
          <a:blip r:embed="rId3"/>
          <a:srcRect l="5299" t="6839" r="9291" b="4248"/>
          <a:stretch/>
        </p:blipFill>
        <p:spPr>
          <a:xfrm>
            <a:off x="2948299" y="1845893"/>
            <a:ext cx="1555334" cy="1555335"/>
          </a:xfrm>
          <a:prstGeom prst="ellipse">
            <a:avLst/>
          </a:prstGeom>
        </p:spPr>
      </p:pic>
      <p:sp>
        <p:nvSpPr>
          <p:cNvPr id="2" name="Title 1"/>
          <p:cNvSpPr>
            <a:spLocks noGrp="1"/>
          </p:cNvSpPr>
          <p:nvPr>
            <p:ph type="title"/>
          </p:nvPr>
        </p:nvSpPr>
        <p:spPr>
          <a:xfrm>
            <a:off x="5687760" y="4962766"/>
            <a:ext cx="3302416" cy="1325563"/>
          </a:xfrm>
        </p:spPr>
        <p:txBody>
          <a:bodyPr>
            <a:normAutofit/>
          </a:bodyPr>
          <a:lstStyle/>
          <a:p>
            <a:r>
              <a:rPr lang="en-US" dirty="0" smtClean="0"/>
              <a:t>End with Why</a:t>
            </a:r>
            <a:endParaRPr lang="en-US" dirty="0"/>
          </a:p>
        </p:txBody>
      </p:sp>
    </p:spTree>
    <p:extLst>
      <p:ext uri="{BB962C8B-B14F-4D97-AF65-F5344CB8AC3E}">
        <p14:creationId xmlns:p14="http://schemas.microsoft.com/office/powerpoint/2010/main" val="1124989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8316912" cy="2852737"/>
          </a:xfrm>
        </p:spPr>
        <p:txBody>
          <a:bodyPr/>
          <a:lstStyle/>
          <a:p>
            <a:r>
              <a:rPr lang="en-US" b="1" dirty="0" smtClean="0"/>
              <a:t>Stakeholder Input Analysis</a:t>
            </a:r>
            <a:endParaRPr lang="en-US" b="1" dirty="0"/>
          </a:p>
        </p:txBody>
      </p:sp>
    </p:spTree>
    <p:extLst>
      <p:ext uri="{BB962C8B-B14F-4D97-AF65-F5344CB8AC3E}">
        <p14:creationId xmlns:p14="http://schemas.microsoft.com/office/powerpoint/2010/main" val="33775647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Stakeholder Input Process</a:t>
            </a:r>
            <a:endParaRPr lang="en-US" dirty="0"/>
          </a:p>
        </p:txBody>
      </p:sp>
      <p:sp>
        <p:nvSpPr>
          <p:cNvPr id="3" name="Content Placeholder 2"/>
          <p:cNvSpPr>
            <a:spLocks noGrp="1"/>
          </p:cNvSpPr>
          <p:nvPr>
            <p:ph idx="1"/>
          </p:nvPr>
        </p:nvSpPr>
        <p:spPr>
          <a:xfrm>
            <a:off x="628651" y="2226469"/>
            <a:ext cx="5191547" cy="3263504"/>
          </a:xfrm>
        </p:spPr>
        <p:txBody>
          <a:bodyPr/>
          <a:lstStyle/>
          <a:p>
            <a:pPr marL="0" indent="0">
              <a:buNone/>
            </a:pPr>
            <a:r>
              <a:rPr lang="en-US" dirty="0" smtClean="0">
                <a:effectLst/>
                <a:latin typeface="Calibri" panose="020F0502020204030204" pitchFamily="34" charset="0"/>
                <a:ea typeface="Calibri" panose="020F0502020204030204" pitchFamily="34" charset="0"/>
                <a:cs typeface="Times New Roman" panose="02020603050405020304" pitchFamily="18" charset="0"/>
              </a:rPr>
              <a:t>To gather concrete, actionable input and guidance from stakeholders to help inform ESSA planning specific to the Arkansas Department of Education’s response to state and federal requirements.</a:t>
            </a:r>
            <a:endParaRPr lang="en-US" dirty="0"/>
          </a:p>
        </p:txBody>
      </p:sp>
      <p:pic>
        <p:nvPicPr>
          <p:cNvPr id="4" name="Picture 3" descr="ppt-icons-46.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63451" y="2226469"/>
            <a:ext cx="2032740" cy="2032740"/>
          </a:xfrm>
          <a:prstGeom prst="rect">
            <a:avLst/>
          </a:prstGeom>
        </p:spPr>
      </p:pic>
    </p:spTree>
    <p:extLst>
      <p:ext uri="{BB962C8B-B14F-4D97-AF65-F5344CB8AC3E}">
        <p14:creationId xmlns:p14="http://schemas.microsoft.com/office/powerpoint/2010/main" val="33151822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1853</TotalTime>
  <Words>4374</Words>
  <Application>Microsoft Macintosh PowerPoint</Application>
  <PresentationFormat>On-screen Show (4:3)</PresentationFormat>
  <Paragraphs>545</Paragraphs>
  <Slides>78</Slides>
  <Notes>0</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Office Theme</vt:lpstr>
      <vt:lpstr>Messaging, Visuals, and  Stakeholder Input Analysis</vt:lpstr>
      <vt:lpstr>Messaging and Visuals</vt:lpstr>
      <vt:lpstr>PowerPoint Presentation</vt:lpstr>
      <vt:lpstr>Start with Why</vt:lpstr>
      <vt:lpstr>PowerPoint Presentation</vt:lpstr>
      <vt:lpstr>PowerPoint Presentation</vt:lpstr>
      <vt:lpstr>PowerPoint Presentation</vt:lpstr>
      <vt:lpstr>Stakeholder Input Analysis</vt:lpstr>
      <vt:lpstr>Purpose of Stakeholder Input Process</vt:lpstr>
      <vt:lpstr>Stakeholder Engagement Opportunity</vt:lpstr>
      <vt:lpstr>Accountability</vt:lpstr>
      <vt:lpstr>PowerPoint Presentation</vt:lpstr>
      <vt:lpstr>PowerPoint Presentation</vt:lpstr>
      <vt:lpstr>Framing the Indicators: 4 Lenses</vt:lpstr>
      <vt:lpstr>Stakeholder Key Questions</vt:lpstr>
      <vt:lpstr>Stakeholder Input Methods</vt:lpstr>
      <vt:lpstr>Achievement Indicator</vt:lpstr>
      <vt:lpstr>Growth Indicator</vt:lpstr>
      <vt:lpstr>Graduation Rate Indicator</vt:lpstr>
      <vt:lpstr>Combining Indicators</vt:lpstr>
      <vt:lpstr>Combination Systems</vt:lpstr>
      <vt:lpstr>School Quality/Student Success Indicator: Preferred Options</vt:lpstr>
      <vt:lpstr>School Quality/Student Success Indicator: Preferred Options</vt:lpstr>
      <vt:lpstr>School Quality/Student Success Indicator: Preferred Options</vt:lpstr>
      <vt:lpstr>School Quality/Student Success Indicator: Preferred Options</vt:lpstr>
      <vt:lpstr>N-Size Suppression in Subgroups</vt:lpstr>
      <vt:lpstr>PowerPoint Presentation</vt:lpstr>
      <vt:lpstr>Combining Data Across Years</vt:lpstr>
      <vt:lpstr>Participation Rate</vt:lpstr>
      <vt:lpstr>Preferred Option for Student Partial Attendance</vt:lpstr>
      <vt:lpstr>Preferred Option for Grade Span Configurations</vt:lpstr>
      <vt:lpstr>Other Details</vt:lpstr>
      <vt:lpstr>What the Multiple Measures Dashboard Could Look Like</vt:lpstr>
      <vt:lpstr>Assessment</vt:lpstr>
      <vt:lpstr>Stakeholder Key Questions</vt:lpstr>
      <vt:lpstr>Stakeholder Key Questions (cont’d)</vt:lpstr>
      <vt:lpstr>Stakeholder Input Methods</vt:lpstr>
      <vt:lpstr>ACT for Grade 11 Accountability</vt:lpstr>
      <vt:lpstr>Equity Concerns with ACT</vt:lpstr>
      <vt:lpstr>Career Readiness Measure</vt:lpstr>
      <vt:lpstr>Career Assessments in State Plan</vt:lpstr>
      <vt:lpstr>Perfect Assessment System</vt:lpstr>
      <vt:lpstr>English Learners</vt:lpstr>
      <vt:lpstr>Stakeholder Key Questions</vt:lpstr>
      <vt:lpstr>Stakeholder Input Methods</vt:lpstr>
      <vt:lpstr>N-Size Discussion</vt:lpstr>
      <vt:lpstr>PowerPoint Presentation</vt:lpstr>
      <vt:lpstr>English Learner Entrance and Exit Criteria</vt:lpstr>
      <vt:lpstr>Assessment and Accountability for RAELs Year by Year</vt:lpstr>
      <vt:lpstr>Former ELs in EL Subgroup</vt:lpstr>
      <vt:lpstr>Still to Be Determined</vt:lpstr>
      <vt:lpstr>Educator Equity &amp; Effectiveness</vt:lpstr>
      <vt:lpstr>PowerPoint Presentation</vt:lpstr>
      <vt:lpstr>Stakeholder Key Questions</vt:lpstr>
      <vt:lpstr>Stakeholder Input Methods</vt:lpstr>
      <vt:lpstr>Stakeholder Input Methods (cont’d)</vt:lpstr>
      <vt:lpstr>Effective School Leader</vt:lpstr>
      <vt:lpstr>Effective Teacher</vt:lpstr>
      <vt:lpstr>Ineffective Teacher</vt:lpstr>
      <vt:lpstr>PowerPoint Presentation</vt:lpstr>
      <vt:lpstr>PowerPoint Presentation</vt:lpstr>
      <vt:lpstr>PowerPoint Presentation</vt:lpstr>
      <vt:lpstr>PowerPoint Presentation</vt:lpstr>
      <vt:lpstr>School Support and Improvement</vt:lpstr>
      <vt:lpstr>PowerPoint Presentation</vt:lpstr>
      <vt:lpstr>Stakeholder Key Questions</vt:lpstr>
      <vt:lpstr>Stakeholder Key Questions (cont’d)</vt:lpstr>
      <vt:lpstr>Stakeholder Input Methods</vt:lpstr>
      <vt:lpstr>Additional 3% Withholding</vt:lpstr>
      <vt:lpstr>Minimum N-Size</vt:lpstr>
      <vt:lpstr>Identification of Comprehensive School Improvement and Additional Targeted Support</vt:lpstr>
      <vt:lpstr>Exit Criteria for Comprehensive and Targeted Support Schools</vt:lpstr>
      <vt:lpstr>More Rigorous Interventions</vt:lpstr>
      <vt:lpstr>District Plans of Support</vt:lpstr>
      <vt:lpstr>Evidence-Based Interventions</vt:lpstr>
      <vt:lpstr>How ADE Ensures District Completion of Needs Assessment</vt:lpstr>
      <vt:lpstr>1003a Funding: Competitive Grant vs. Formula</vt:lpstr>
      <vt:lpstr>End with Why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Stakeholder Input</dc:title>
  <dc:creator>Kimberly Ratcliff</dc:creator>
  <cp:lastModifiedBy>Tina Smith</cp:lastModifiedBy>
  <cp:revision>100</cp:revision>
  <dcterms:created xsi:type="dcterms:W3CDTF">2017-03-24T20:17:03Z</dcterms:created>
  <dcterms:modified xsi:type="dcterms:W3CDTF">2017-03-29T19:03:49Z</dcterms:modified>
</cp:coreProperties>
</file>