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77" r:id="rId2"/>
  </p:sldMasterIdLst>
  <p:notesMasterIdLst>
    <p:notesMasterId r:id="rId75"/>
  </p:notesMasterIdLst>
  <p:sldIdLst>
    <p:sldId id="308" r:id="rId3"/>
    <p:sldId id="309" r:id="rId4"/>
    <p:sldId id="310" r:id="rId5"/>
    <p:sldId id="311" r:id="rId6"/>
    <p:sldId id="312" r:id="rId7"/>
    <p:sldId id="313" r:id="rId8"/>
    <p:sldId id="314" r:id="rId9"/>
    <p:sldId id="315" r:id="rId10"/>
    <p:sldId id="316" r:id="rId11"/>
    <p:sldId id="317" r:id="rId12"/>
    <p:sldId id="318" r:id="rId13"/>
    <p:sldId id="319" r:id="rId14"/>
    <p:sldId id="320" r:id="rId15"/>
    <p:sldId id="321" r:id="rId16"/>
    <p:sldId id="322" r:id="rId17"/>
    <p:sldId id="323" r:id="rId18"/>
    <p:sldId id="324" r:id="rId19"/>
    <p:sldId id="325" r:id="rId20"/>
    <p:sldId id="326" r:id="rId21"/>
    <p:sldId id="327" r:id="rId22"/>
    <p:sldId id="256" r:id="rId23"/>
    <p:sldId id="257" r:id="rId24"/>
    <p:sldId id="258" r:id="rId25"/>
    <p:sldId id="259" r:id="rId26"/>
    <p:sldId id="260" r:id="rId27"/>
    <p:sldId id="261" r:id="rId28"/>
    <p:sldId id="262" r:id="rId29"/>
    <p:sldId id="263" r:id="rId30"/>
    <p:sldId id="264" r:id="rId31"/>
    <p:sldId id="265" r:id="rId32"/>
    <p:sldId id="266" r:id="rId33"/>
    <p:sldId id="267" r:id="rId34"/>
    <p:sldId id="268" r:id="rId35"/>
    <p:sldId id="269" r:id="rId36"/>
    <p:sldId id="270" r:id="rId37"/>
    <p:sldId id="271" r:id="rId38"/>
    <p:sldId id="272" r:id="rId39"/>
    <p:sldId id="277" r:id="rId40"/>
    <p:sldId id="278" r:id="rId41"/>
    <p:sldId id="279" r:id="rId42"/>
    <p:sldId id="280" r:id="rId43"/>
    <p:sldId id="281" r:id="rId44"/>
    <p:sldId id="282" r:id="rId45"/>
    <p:sldId id="283" r:id="rId46"/>
    <p:sldId id="284" r:id="rId47"/>
    <p:sldId id="285" r:id="rId48"/>
    <p:sldId id="286" r:id="rId49"/>
    <p:sldId id="287" r:id="rId50"/>
    <p:sldId id="288" r:id="rId51"/>
    <p:sldId id="289" r:id="rId52"/>
    <p:sldId id="290" r:id="rId53"/>
    <p:sldId id="291" r:id="rId54"/>
    <p:sldId id="292" r:id="rId55"/>
    <p:sldId id="293" r:id="rId56"/>
    <p:sldId id="294" r:id="rId57"/>
    <p:sldId id="295" r:id="rId58"/>
    <p:sldId id="296" r:id="rId59"/>
    <p:sldId id="297" r:id="rId60"/>
    <p:sldId id="298" r:id="rId61"/>
    <p:sldId id="299" r:id="rId62"/>
    <p:sldId id="300" r:id="rId63"/>
    <p:sldId id="301" r:id="rId64"/>
    <p:sldId id="302" r:id="rId65"/>
    <p:sldId id="303" r:id="rId66"/>
    <p:sldId id="304" r:id="rId67"/>
    <p:sldId id="305" r:id="rId68"/>
    <p:sldId id="306" r:id="rId69"/>
    <p:sldId id="307" r:id="rId70"/>
    <p:sldId id="328" r:id="rId71"/>
    <p:sldId id="329" r:id="rId72"/>
    <p:sldId id="330" r:id="rId73"/>
    <p:sldId id="331" r:id="rId74"/>
  </p:sldIdLst>
  <p:sldSz cx="12192000" cy="6858000"/>
  <p:notesSz cx="6858000" cy="9144000"/>
  <p:embeddedFontLst>
    <p:embeddedFont>
      <p:font typeface="Calibri" panose="020F0502020204030204" pitchFamily="34" charset="0"/>
      <p:regular r:id="rId76"/>
      <p:bold r:id="rId77"/>
      <p:italic r:id="rId78"/>
      <p:boldItalic r:id="rId79"/>
    </p:embeddedFont>
    <p:embeddedFont>
      <p:font typeface="Century Gothic" panose="020B0502020202020204" pitchFamily="34" charset="0"/>
      <p:regular r:id="rId80"/>
      <p:bold r:id="rId81"/>
      <p:italic r:id="rId82"/>
      <p:boldItalic r:id="rId8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5A526D4-FA58-4385-B696-FB2430E8F5DC}">
  <a:tblStyle styleId="{25A526D4-FA58-4385-B696-FB2430E8F5DC}" styleName="Table_0"/>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714" y="7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presProps" Target="pres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font" Target="fonts/font4.fntdata"/><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font" Target="fonts/font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font" Target="fonts/font5.fntdata"/><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83"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fntdata"/><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font" Target="fonts/font7.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794266-6CA9-2C4B-A9F3-81BC8C22AC86}"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8319703F-C5A6-CB40-8A42-507CDE3C8959}">
      <dgm:prSet/>
      <dgm:spPr/>
      <dgm:t>
        <a:bodyPr/>
        <a:lstStyle/>
        <a:p>
          <a:pPr rtl="0"/>
          <a:r>
            <a:rPr lang="en-US" smtClean="0"/>
            <a:t>Equity</a:t>
          </a:r>
          <a:endParaRPr lang="en-US"/>
        </a:p>
      </dgm:t>
    </dgm:pt>
    <dgm:pt modelId="{8A12341D-4720-114A-A378-26EDC756D28B}" type="parTrans" cxnId="{0FA20951-7B2C-854A-B23E-317B6E3D5E58}">
      <dgm:prSet/>
      <dgm:spPr/>
      <dgm:t>
        <a:bodyPr/>
        <a:lstStyle/>
        <a:p>
          <a:endParaRPr lang="en-US"/>
        </a:p>
      </dgm:t>
    </dgm:pt>
    <dgm:pt modelId="{92E9564F-F739-6842-AA2D-E32ECB9CA55E}" type="sibTrans" cxnId="{0FA20951-7B2C-854A-B23E-317B6E3D5E58}">
      <dgm:prSet/>
      <dgm:spPr/>
      <dgm:t>
        <a:bodyPr/>
        <a:lstStyle/>
        <a:p>
          <a:endParaRPr lang="en-US"/>
        </a:p>
      </dgm:t>
    </dgm:pt>
    <dgm:pt modelId="{8CDCF6D5-B9CF-144D-8ADC-A00FA82B59D1}">
      <dgm:prSet/>
      <dgm:spPr/>
      <dgm:t>
        <a:bodyPr/>
        <a:lstStyle/>
        <a:p>
          <a:pPr rtl="0"/>
          <a:r>
            <a:rPr lang="en-US" dirty="0" smtClean="0"/>
            <a:t>Efficiency</a:t>
          </a:r>
          <a:endParaRPr lang="en-US" dirty="0"/>
        </a:p>
      </dgm:t>
    </dgm:pt>
    <dgm:pt modelId="{5E1A722E-09FC-1D41-B405-C8360762FCC8}" type="parTrans" cxnId="{985BB1ED-B873-DD4C-9DF6-DE4D6CE703B4}">
      <dgm:prSet/>
      <dgm:spPr/>
      <dgm:t>
        <a:bodyPr/>
        <a:lstStyle/>
        <a:p>
          <a:endParaRPr lang="en-US"/>
        </a:p>
      </dgm:t>
    </dgm:pt>
    <dgm:pt modelId="{D5338761-E207-524B-93FD-E620072B044F}" type="sibTrans" cxnId="{985BB1ED-B873-DD4C-9DF6-DE4D6CE703B4}">
      <dgm:prSet/>
      <dgm:spPr/>
      <dgm:t>
        <a:bodyPr/>
        <a:lstStyle/>
        <a:p>
          <a:endParaRPr lang="en-US"/>
        </a:p>
      </dgm:t>
    </dgm:pt>
    <dgm:pt modelId="{A842EFAF-D303-0B44-B979-61430C70C14A}">
      <dgm:prSet/>
      <dgm:spPr/>
      <dgm:t>
        <a:bodyPr/>
        <a:lstStyle/>
        <a:p>
          <a:pPr rtl="0"/>
          <a:r>
            <a:rPr lang="en-US" smtClean="0"/>
            <a:t>Alignment</a:t>
          </a:r>
          <a:endParaRPr lang="en-US"/>
        </a:p>
      </dgm:t>
    </dgm:pt>
    <dgm:pt modelId="{AD42AC57-7692-E340-A6DE-5F285D1C6A68}" type="parTrans" cxnId="{D4B90097-9A91-AB42-B33F-F3B0E4EE171B}">
      <dgm:prSet/>
      <dgm:spPr/>
      <dgm:t>
        <a:bodyPr/>
        <a:lstStyle/>
        <a:p>
          <a:endParaRPr lang="en-US"/>
        </a:p>
      </dgm:t>
    </dgm:pt>
    <dgm:pt modelId="{808D6CC3-D58C-DC41-9111-249AE7EC66E6}" type="sibTrans" cxnId="{D4B90097-9A91-AB42-B33F-F3B0E4EE171B}">
      <dgm:prSet/>
      <dgm:spPr/>
      <dgm:t>
        <a:bodyPr/>
        <a:lstStyle/>
        <a:p>
          <a:endParaRPr lang="en-US"/>
        </a:p>
      </dgm:t>
    </dgm:pt>
    <dgm:pt modelId="{F760DC5E-940F-A348-BD8C-0620CB5E1619}">
      <dgm:prSet/>
      <dgm:spPr/>
      <dgm:t>
        <a:bodyPr/>
        <a:lstStyle/>
        <a:p>
          <a:pPr rtl="0"/>
          <a:r>
            <a:rPr lang="en-US" smtClean="0"/>
            <a:t>Practicality</a:t>
          </a:r>
          <a:endParaRPr lang="en-US"/>
        </a:p>
      </dgm:t>
    </dgm:pt>
    <dgm:pt modelId="{B40E5965-6BF5-FD4D-8840-DF9C0E9D3396}" type="parTrans" cxnId="{BD639A9D-9C3D-CD46-A173-C85DE86C77D9}">
      <dgm:prSet/>
      <dgm:spPr/>
      <dgm:t>
        <a:bodyPr/>
        <a:lstStyle/>
        <a:p>
          <a:endParaRPr lang="en-US"/>
        </a:p>
      </dgm:t>
    </dgm:pt>
    <dgm:pt modelId="{DF38ECF0-74A5-0849-80AD-4FE57DEFCEDE}" type="sibTrans" cxnId="{BD639A9D-9C3D-CD46-A173-C85DE86C77D9}">
      <dgm:prSet/>
      <dgm:spPr/>
      <dgm:t>
        <a:bodyPr/>
        <a:lstStyle/>
        <a:p>
          <a:endParaRPr lang="en-US"/>
        </a:p>
      </dgm:t>
    </dgm:pt>
    <dgm:pt modelId="{66B8F6B3-CB4F-0545-82B9-7F551A6AE733}">
      <dgm:prSet/>
      <dgm:spPr/>
      <dgm:t>
        <a:bodyPr/>
        <a:lstStyle/>
        <a:p>
          <a:r>
            <a:rPr lang="en-US" dirty="0" smtClean="0"/>
            <a:t>Keep </a:t>
          </a:r>
          <a:r>
            <a:rPr lang="en-US" b="1" u="sng" dirty="0" smtClean="0"/>
            <a:t>equity</a:t>
          </a:r>
          <a:r>
            <a:rPr lang="en-US" dirty="0" smtClean="0"/>
            <a:t> in mind: when faced with competing interests, consider which will best serve the interests of Arkansas’ most vulnerable students.</a:t>
          </a:r>
          <a:endParaRPr lang="en-US" dirty="0"/>
        </a:p>
      </dgm:t>
    </dgm:pt>
    <dgm:pt modelId="{AC958820-8F2D-AC40-A80C-7FD800B2BA9E}" type="parTrans" cxnId="{6E029DCB-41A0-A84C-A365-49799EC7AD8A}">
      <dgm:prSet/>
      <dgm:spPr/>
      <dgm:t>
        <a:bodyPr/>
        <a:lstStyle/>
        <a:p>
          <a:endParaRPr lang="en-US"/>
        </a:p>
      </dgm:t>
    </dgm:pt>
    <dgm:pt modelId="{F06D7913-871A-7A47-99FF-49784470311E}" type="sibTrans" cxnId="{6E029DCB-41A0-A84C-A365-49799EC7AD8A}">
      <dgm:prSet/>
      <dgm:spPr/>
      <dgm:t>
        <a:bodyPr/>
        <a:lstStyle/>
        <a:p>
          <a:endParaRPr lang="en-US"/>
        </a:p>
      </dgm:t>
    </dgm:pt>
    <dgm:pt modelId="{43F58DEB-E229-DC48-800D-5B724AE0DA02}">
      <dgm:prSet/>
      <dgm:spPr/>
      <dgm:t>
        <a:bodyPr/>
        <a:lstStyle/>
        <a:p>
          <a:r>
            <a:rPr lang="en-US" b="0" u="none" dirty="0" smtClean="0"/>
            <a:t>Keep </a:t>
          </a:r>
          <a:r>
            <a:rPr lang="en-US" b="1" u="sng" dirty="0" smtClean="0"/>
            <a:t>efficiency</a:t>
          </a:r>
          <a:r>
            <a:rPr lang="en-US" b="1" dirty="0" smtClean="0"/>
            <a:t> </a:t>
          </a:r>
          <a:r>
            <a:rPr lang="en-US" dirty="0" smtClean="0"/>
            <a:t> in mind:  when faced with competing interests, consider the impact so as not to create undue burdens (fiscal or human resources).</a:t>
          </a:r>
          <a:endParaRPr lang="en-US" dirty="0"/>
        </a:p>
      </dgm:t>
    </dgm:pt>
    <dgm:pt modelId="{FF886A0E-ED25-5541-BA02-6522A72F3390}" type="parTrans" cxnId="{1F76B237-FBD1-8848-BD4A-36B81D505205}">
      <dgm:prSet/>
      <dgm:spPr/>
      <dgm:t>
        <a:bodyPr/>
        <a:lstStyle/>
        <a:p>
          <a:endParaRPr lang="en-US"/>
        </a:p>
      </dgm:t>
    </dgm:pt>
    <dgm:pt modelId="{E7D7D4F0-C063-B44F-AF3E-E7B8E3D9E8C8}" type="sibTrans" cxnId="{1F76B237-FBD1-8848-BD4A-36B81D505205}">
      <dgm:prSet/>
      <dgm:spPr/>
      <dgm:t>
        <a:bodyPr/>
        <a:lstStyle/>
        <a:p>
          <a:endParaRPr lang="en-US"/>
        </a:p>
      </dgm:t>
    </dgm:pt>
    <dgm:pt modelId="{E097143A-A47B-1747-BDA5-15F220675F96}">
      <dgm:prSet/>
      <dgm:spPr/>
      <dgm:t>
        <a:bodyPr/>
        <a:lstStyle/>
        <a:p>
          <a:r>
            <a:rPr lang="en-US" b="0" u="none" smtClean="0"/>
            <a:t>Keep </a:t>
          </a:r>
          <a:r>
            <a:rPr lang="en-US" b="1" u="sng" smtClean="0"/>
            <a:t>alignment</a:t>
          </a:r>
          <a:r>
            <a:rPr lang="en-US" b="1" smtClean="0"/>
            <a:t> </a:t>
          </a:r>
          <a:r>
            <a:rPr lang="en-US" smtClean="0"/>
            <a:t> in mind:  when faced with competing interests, consider how each will align with state, as well as federal  requirements</a:t>
          </a:r>
          <a:endParaRPr lang="en-US"/>
        </a:p>
      </dgm:t>
    </dgm:pt>
    <dgm:pt modelId="{8D3D8B4E-17BE-7F4B-ABF1-FD3BF0A3CDB7}" type="parTrans" cxnId="{0EC2889B-492F-E148-9E61-37CB0F31EDA4}">
      <dgm:prSet/>
      <dgm:spPr/>
      <dgm:t>
        <a:bodyPr/>
        <a:lstStyle/>
        <a:p>
          <a:endParaRPr lang="en-US"/>
        </a:p>
      </dgm:t>
    </dgm:pt>
    <dgm:pt modelId="{B9A8F752-3CE7-424C-BEBA-F5771FAA26A3}" type="sibTrans" cxnId="{0EC2889B-492F-E148-9E61-37CB0F31EDA4}">
      <dgm:prSet/>
      <dgm:spPr/>
      <dgm:t>
        <a:bodyPr/>
        <a:lstStyle/>
        <a:p>
          <a:endParaRPr lang="en-US"/>
        </a:p>
      </dgm:t>
    </dgm:pt>
    <dgm:pt modelId="{CBFEBAA5-A616-324E-B206-30A1B7687547}">
      <dgm:prSet/>
      <dgm:spPr/>
      <dgm:t>
        <a:bodyPr/>
        <a:lstStyle/>
        <a:p>
          <a:r>
            <a:rPr lang="en-US" dirty="0" smtClean="0"/>
            <a:t>Keep </a:t>
          </a:r>
          <a:r>
            <a:rPr lang="en-US" b="1" u="sng" dirty="0" smtClean="0"/>
            <a:t>possibility</a:t>
          </a:r>
          <a:r>
            <a:rPr lang="en-US" dirty="0" smtClean="0"/>
            <a:t> in mind:  when faced with competing interests, consider what is achievable in light of limited resources and that meet Arkansas priorities and ESSA requirements</a:t>
          </a:r>
          <a:endParaRPr lang="en-US" dirty="0"/>
        </a:p>
      </dgm:t>
    </dgm:pt>
    <dgm:pt modelId="{B8E7E018-7005-D040-903F-96386C1F2149}" type="parTrans" cxnId="{C71D29F9-8156-ED4B-847B-6CBEED49B2CF}">
      <dgm:prSet/>
      <dgm:spPr/>
      <dgm:t>
        <a:bodyPr/>
        <a:lstStyle/>
        <a:p>
          <a:endParaRPr lang="en-US"/>
        </a:p>
      </dgm:t>
    </dgm:pt>
    <dgm:pt modelId="{75BA6498-735E-9844-86E8-6CA6F8266DA0}" type="sibTrans" cxnId="{C71D29F9-8156-ED4B-847B-6CBEED49B2CF}">
      <dgm:prSet/>
      <dgm:spPr/>
      <dgm:t>
        <a:bodyPr/>
        <a:lstStyle/>
        <a:p>
          <a:endParaRPr lang="en-US"/>
        </a:p>
      </dgm:t>
    </dgm:pt>
    <dgm:pt modelId="{7B250D99-1CF8-2F4C-B538-8A7B29A8EAEF}" type="pres">
      <dgm:prSet presAssocID="{8C794266-6CA9-2C4B-A9F3-81BC8C22AC86}" presName="Name0" presStyleCnt="0">
        <dgm:presLayoutVars>
          <dgm:dir/>
          <dgm:animLvl val="lvl"/>
          <dgm:resizeHandles val="exact"/>
        </dgm:presLayoutVars>
      </dgm:prSet>
      <dgm:spPr/>
      <dgm:t>
        <a:bodyPr/>
        <a:lstStyle/>
        <a:p>
          <a:endParaRPr lang="en-US"/>
        </a:p>
      </dgm:t>
    </dgm:pt>
    <dgm:pt modelId="{3ED3B2A7-9C9C-6744-AFAE-7D7589AA9FBB}" type="pres">
      <dgm:prSet presAssocID="{8319703F-C5A6-CB40-8A42-507CDE3C8959}" presName="composite" presStyleCnt="0"/>
      <dgm:spPr/>
    </dgm:pt>
    <dgm:pt modelId="{C7CF1AE5-C90F-B64A-BD36-4721668C725B}" type="pres">
      <dgm:prSet presAssocID="{8319703F-C5A6-CB40-8A42-507CDE3C8959}" presName="parTx" presStyleLbl="alignNode1" presStyleIdx="0" presStyleCnt="4">
        <dgm:presLayoutVars>
          <dgm:chMax val="0"/>
          <dgm:chPref val="0"/>
          <dgm:bulletEnabled val="1"/>
        </dgm:presLayoutVars>
      </dgm:prSet>
      <dgm:spPr/>
      <dgm:t>
        <a:bodyPr/>
        <a:lstStyle/>
        <a:p>
          <a:endParaRPr lang="en-US"/>
        </a:p>
      </dgm:t>
    </dgm:pt>
    <dgm:pt modelId="{28BF5E62-F81E-6447-832D-E45D566AA975}" type="pres">
      <dgm:prSet presAssocID="{8319703F-C5A6-CB40-8A42-507CDE3C8959}" presName="desTx" presStyleLbl="alignAccFollowNode1" presStyleIdx="0" presStyleCnt="4">
        <dgm:presLayoutVars>
          <dgm:bulletEnabled val="1"/>
        </dgm:presLayoutVars>
      </dgm:prSet>
      <dgm:spPr/>
      <dgm:t>
        <a:bodyPr/>
        <a:lstStyle/>
        <a:p>
          <a:endParaRPr lang="en-US"/>
        </a:p>
      </dgm:t>
    </dgm:pt>
    <dgm:pt modelId="{267540E5-2F17-5A48-A396-8CCC1B1485A6}" type="pres">
      <dgm:prSet presAssocID="{92E9564F-F739-6842-AA2D-E32ECB9CA55E}" presName="space" presStyleCnt="0"/>
      <dgm:spPr/>
    </dgm:pt>
    <dgm:pt modelId="{B8896870-138A-BF49-9D27-E2F1CD224CED}" type="pres">
      <dgm:prSet presAssocID="{A842EFAF-D303-0B44-B979-61430C70C14A}" presName="composite" presStyleCnt="0"/>
      <dgm:spPr/>
    </dgm:pt>
    <dgm:pt modelId="{4D4FA366-1077-4241-9150-B60F60DF8940}" type="pres">
      <dgm:prSet presAssocID="{A842EFAF-D303-0B44-B979-61430C70C14A}" presName="parTx" presStyleLbl="alignNode1" presStyleIdx="1" presStyleCnt="4">
        <dgm:presLayoutVars>
          <dgm:chMax val="0"/>
          <dgm:chPref val="0"/>
          <dgm:bulletEnabled val="1"/>
        </dgm:presLayoutVars>
      </dgm:prSet>
      <dgm:spPr/>
      <dgm:t>
        <a:bodyPr/>
        <a:lstStyle/>
        <a:p>
          <a:endParaRPr lang="en-US"/>
        </a:p>
      </dgm:t>
    </dgm:pt>
    <dgm:pt modelId="{559A9F87-0397-5947-AE61-7F7A0F8DD647}" type="pres">
      <dgm:prSet presAssocID="{A842EFAF-D303-0B44-B979-61430C70C14A}" presName="desTx" presStyleLbl="alignAccFollowNode1" presStyleIdx="1" presStyleCnt="4">
        <dgm:presLayoutVars>
          <dgm:bulletEnabled val="1"/>
        </dgm:presLayoutVars>
      </dgm:prSet>
      <dgm:spPr/>
      <dgm:t>
        <a:bodyPr/>
        <a:lstStyle/>
        <a:p>
          <a:endParaRPr lang="en-US"/>
        </a:p>
      </dgm:t>
    </dgm:pt>
    <dgm:pt modelId="{B15BBFE0-883D-3D41-98B9-9861F1F8B538}" type="pres">
      <dgm:prSet presAssocID="{808D6CC3-D58C-DC41-9111-249AE7EC66E6}" presName="space" presStyleCnt="0"/>
      <dgm:spPr/>
    </dgm:pt>
    <dgm:pt modelId="{BD633057-D22C-3540-83E0-6607E67C6449}" type="pres">
      <dgm:prSet presAssocID="{F760DC5E-940F-A348-BD8C-0620CB5E1619}" presName="composite" presStyleCnt="0"/>
      <dgm:spPr/>
    </dgm:pt>
    <dgm:pt modelId="{D33CFA08-2918-4A46-80B9-1F3B5F0025CB}" type="pres">
      <dgm:prSet presAssocID="{F760DC5E-940F-A348-BD8C-0620CB5E1619}" presName="parTx" presStyleLbl="alignNode1" presStyleIdx="2" presStyleCnt="4">
        <dgm:presLayoutVars>
          <dgm:chMax val="0"/>
          <dgm:chPref val="0"/>
          <dgm:bulletEnabled val="1"/>
        </dgm:presLayoutVars>
      </dgm:prSet>
      <dgm:spPr/>
      <dgm:t>
        <a:bodyPr/>
        <a:lstStyle/>
        <a:p>
          <a:endParaRPr lang="en-US"/>
        </a:p>
      </dgm:t>
    </dgm:pt>
    <dgm:pt modelId="{0C66A8C9-5495-3E4E-9017-568E8DA073F9}" type="pres">
      <dgm:prSet presAssocID="{F760DC5E-940F-A348-BD8C-0620CB5E1619}" presName="desTx" presStyleLbl="alignAccFollowNode1" presStyleIdx="2" presStyleCnt="4">
        <dgm:presLayoutVars>
          <dgm:bulletEnabled val="1"/>
        </dgm:presLayoutVars>
      </dgm:prSet>
      <dgm:spPr/>
      <dgm:t>
        <a:bodyPr/>
        <a:lstStyle/>
        <a:p>
          <a:endParaRPr lang="en-US"/>
        </a:p>
      </dgm:t>
    </dgm:pt>
    <dgm:pt modelId="{7E7E8451-37FA-7A4D-B6D9-A9128F9225A9}" type="pres">
      <dgm:prSet presAssocID="{DF38ECF0-74A5-0849-80AD-4FE57DEFCEDE}" presName="space" presStyleCnt="0"/>
      <dgm:spPr/>
    </dgm:pt>
    <dgm:pt modelId="{B82204D9-642E-704A-A587-6DD6BF4D7701}" type="pres">
      <dgm:prSet presAssocID="{8CDCF6D5-B9CF-144D-8ADC-A00FA82B59D1}" presName="composite" presStyleCnt="0"/>
      <dgm:spPr/>
    </dgm:pt>
    <dgm:pt modelId="{4AD850AB-9416-0542-9741-D30E79059521}" type="pres">
      <dgm:prSet presAssocID="{8CDCF6D5-B9CF-144D-8ADC-A00FA82B59D1}" presName="parTx" presStyleLbl="alignNode1" presStyleIdx="3" presStyleCnt="4">
        <dgm:presLayoutVars>
          <dgm:chMax val="0"/>
          <dgm:chPref val="0"/>
          <dgm:bulletEnabled val="1"/>
        </dgm:presLayoutVars>
      </dgm:prSet>
      <dgm:spPr/>
      <dgm:t>
        <a:bodyPr/>
        <a:lstStyle/>
        <a:p>
          <a:endParaRPr lang="en-US"/>
        </a:p>
      </dgm:t>
    </dgm:pt>
    <dgm:pt modelId="{5287810D-391E-B54F-B8B1-5FDEE4E7D54C}" type="pres">
      <dgm:prSet presAssocID="{8CDCF6D5-B9CF-144D-8ADC-A00FA82B59D1}" presName="desTx" presStyleLbl="alignAccFollowNode1" presStyleIdx="3" presStyleCnt="4">
        <dgm:presLayoutVars>
          <dgm:bulletEnabled val="1"/>
        </dgm:presLayoutVars>
      </dgm:prSet>
      <dgm:spPr/>
      <dgm:t>
        <a:bodyPr/>
        <a:lstStyle/>
        <a:p>
          <a:endParaRPr lang="en-US"/>
        </a:p>
      </dgm:t>
    </dgm:pt>
  </dgm:ptLst>
  <dgm:cxnLst>
    <dgm:cxn modelId="{F3934577-6979-4DBF-8CF1-66D932B6CC22}" type="presOf" srcId="{A842EFAF-D303-0B44-B979-61430C70C14A}" destId="{4D4FA366-1077-4241-9150-B60F60DF8940}" srcOrd="0" destOrd="0" presId="urn:microsoft.com/office/officeart/2005/8/layout/hList1"/>
    <dgm:cxn modelId="{CCE27A1E-A8D6-4A6E-A40F-55290AAE75E8}" type="presOf" srcId="{E097143A-A47B-1747-BDA5-15F220675F96}" destId="{559A9F87-0397-5947-AE61-7F7A0F8DD647}" srcOrd="0" destOrd="0" presId="urn:microsoft.com/office/officeart/2005/8/layout/hList1"/>
    <dgm:cxn modelId="{6E029DCB-41A0-A84C-A365-49799EC7AD8A}" srcId="{8319703F-C5A6-CB40-8A42-507CDE3C8959}" destId="{66B8F6B3-CB4F-0545-82B9-7F551A6AE733}" srcOrd="0" destOrd="0" parTransId="{AC958820-8F2D-AC40-A80C-7FD800B2BA9E}" sibTransId="{F06D7913-871A-7A47-99FF-49784470311E}"/>
    <dgm:cxn modelId="{1F76B237-FBD1-8848-BD4A-36B81D505205}" srcId="{8CDCF6D5-B9CF-144D-8ADC-A00FA82B59D1}" destId="{43F58DEB-E229-DC48-800D-5B724AE0DA02}" srcOrd="0" destOrd="0" parTransId="{FF886A0E-ED25-5541-BA02-6522A72F3390}" sibTransId="{E7D7D4F0-C063-B44F-AF3E-E7B8E3D9E8C8}"/>
    <dgm:cxn modelId="{905D7A02-CA7B-4B44-BF44-D25EAC2D555A}" type="presOf" srcId="{F760DC5E-940F-A348-BD8C-0620CB5E1619}" destId="{D33CFA08-2918-4A46-80B9-1F3B5F0025CB}" srcOrd="0" destOrd="0" presId="urn:microsoft.com/office/officeart/2005/8/layout/hList1"/>
    <dgm:cxn modelId="{D4B90097-9A91-AB42-B33F-F3B0E4EE171B}" srcId="{8C794266-6CA9-2C4B-A9F3-81BC8C22AC86}" destId="{A842EFAF-D303-0B44-B979-61430C70C14A}" srcOrd="1" destOrd="0" parTransId="{AD42AC57-7692-E340-A6DE-5F285D1C6A68}" sibTransId="{808D6CC3-D58C-DC41-9111-249AE7EC66E6}"/>
    <dgm:cxn modelId="{985BB1ED-B873-DD4C-9DF6-DE4D6CE703B4}" srcId="{8C794266-6CA9-2C4B-A9F3-81BC8C22AC86}" destId="{8CDCF6D5-B9CF-144D-8ADC-A00FA82B59D1}" srcOrd="3" destOrd="0" parTransId="{5E1A722E-09FC-1D41-B405-C8360762FCC8}" sibTransId="{D5338761-E207-524B-93FD-E620072B044F}"/>
    <dgm:cxn modelId="{C5138AA3-4E0A-4528-9EFD-4E580C489DFB}" type="presOf" srcId="{43F58DEB-E229-DC48-800D-5B724AE0DA02}" destId="{5287810D-391E-B54F-B8B1-5FDEE4E7D54C}" srcOrd="0" destOrd="0" presId="urn:microsoft.com/office/officeart/2005/8/layout/hList1"/>
    <dgm:cxn modelId="{BD639A9D-9C3D-CD46-A173-C85DE86C77D9}" srcId="{8C794266-6CA9-2C4B-A9F3-81BC8C22AC86}" destId="{F760DC5E-940F-A348-BD8C-0620CB5E1619}" srcOrd="2" destOrd="0" parTransId="{B40E5965-6BF5-FD4D-8840-DF9C0E9D3396}" sibTransId="{DF38ECF0-74A5-0849-80AD-4FE57DEFCEDE}"/>
    <dgm:cxn modelId="{C71D29F9-8156-ED4B-847B-6CBEED49B2CF}" srcId="{F760DC5E-940F-A348-BD8C-0620CB5E1619}" destId="{CBFEBAA5-A616-324E-B206-30A1B7687547}" srcOrd="0" destOrd="0" parTransId="{B8E7E018-7005-D040-903F-96386C1F2149}" sibTransId="{75BA6498-735E-9844-86E8-6CA6F8266DA0}"/>
    <dgm:cxn modelId="{903878A3-6A01-4BED-BFB7-5A720C60606B}" type="presOf" srcId="{CBFEBAA5-A616-324E-B206-30A1B7687547}" destId="{0C66A8C9-5495-3E4E-9017-568E8DA073F9}" srcOrd="0" destOrd="0" presId="urn:microsoft.com/office/officeart/2005/8/layout/hList1"/>
    <dgm:cxn modelId="{E1F3F7E8-B2F6-4F72-B787-EAB73ED710C3}" type="presOf" srcId="{8319703F-C5A6-CB40-8A42-507CDE3C8959}" destId="{C7CF1AE5-C90F-B64A-BD36-4721668C725B}" srcOrd="0" destOrd="0" presId="urn:microsoft.com/office/officeart/2005/8/layout/hList1"/>
    <dgm:cxn modelId="{97A9CC17-A88E-4035-82A0-36F1F597CF4A}" type="presOf" srcId="{8CDCF6D5-B9CF-144D-8ADC-A00FA82B59D1}" destId="{4AD850AB-9416-0542-9741-D30E79059521}" srcOrd="0" destOrd="0" presId="urn:microsoft.com/office/officeart/2005/8/layout/hList1"/>
    <dgm:cxn modelId="{836267A2-0663-4A8B-BF22-9F9CB05D0E8C}" type="presOf" srcId="{66B8F6B3-CB4F-0545-82B9-7F551A6AE733}" destId="{28BF5E62-F81E-6447-832D-E45D566AA975}" srcOrd="0" destOrd="0" presId="urn:microsoft.com/office/officeart/2005/8/layout/hList1"/>
    <dgm:cxn modelId="{0EC2889B-492F-E148-9E61-37CB0F31EDA4}" srcId="{A842EFAF-D303-0B44-B979-61430C70C14A}" destId="{E097143A-A47B-1747-BDA5-15F220675F96}" srcOrd="0" destOrd="0" parTransId="{8D3D8B4E-17BE-7F4B-ABF1-FD3BF0A3CDB7}" sibTransId="{B9A8F752-3CE7-424C-BEBA-F5771FAA26A3}"/>
    <dgm:cxn modelId="{0FA20951-7B2C-854A-B23E-317B6E3D5E58}" srcId="{8C794266-6CA9-2C4B-A9F3-81BC8C22AC86}" destId="{8319703F-C5A6-CB40-8A42-507CDE3C8959}" srcOrd="0" destOrd="0" parTransId="{8A12341D-4720-114A-A378-26EDC756D28B}" sibTransId="{92E9564F-F739-6842-AA2D-E32ECB9CA55E}"/>
    <dgm:cxn modelId="{4E4BA453-8FD6-443D-A7AA-82360EA8AFEA}" type="presOf" srcId="{8C794266-6CA9-2C4B-A9F3-81BC8C22AC86}" destId="{7B250D99-1CF8-2F4C-B538-8A7B29A8EAEF}" srcOrd="0" destOrd="0" presId="urn:microsoft.com/office/officeart/2005/8/layout/hList1"/>
    <dgm:cxn modelId="{EF72BE15-CBFC-4168-9283-83FE99029C99}" type="presParOf" srcId="{7B250D99-1CF8-2F4C-B538-8A7B29A8EAEF}" destId="{3ED3B2A7-9C9C-6744-AFAE-7D7589AA9FBB}" srcOrd="0" destOrd="0" presId="urn:microsoft.com/office/officeart/2005/8/layout/hList1"/>
    <dgm:cxn modelId="{6F8C3B82-76EE-45E4-A285-9CD5E165FC90}" type="presParOf" srcId="{3ED3B2A7-9C9C-6744-AFAE-7D7589AA9FBB}" destId="{C7CF1AE5-C90F-B64A-BD36-4721668C725B}" srcOrd="0" destOrd="0" presId="urn:microsoft.com/office/officeart/2005/8/layout/hList1"/>
    <dgm:cxn modelId="{5E22AD5D-43AF-4BEA-AE2B-9069E5C09304}" type="presParOf" srcId="{3ED3B2A7-9C9C-6744-AFAE-7D7589AA9FBB}" destId="{28BF5E62-F81E-6447-832D-E45D566AA975}" srcOrd="1" destOrd="0" presId="urn:microsoft.com/office/officeart/2005/8/layout/hList1"/>
    <dgm:cxn modelId="{7D42276C-794E-4877-8E6B-32A1F0BAB460}" type="presParOf" srcId="{7B250D99-1CF8-2F4C-B538-8A7B29A8EAEF}" destId="{267540E5-2F17-5A48-A396-8CCC1B1485A6}" srcOrd="1" destOrd="0" presId="urn:microsoft.com/office/officeart/2005/8/layout/hList1"/>
    <dgm:cxn modelId="{BB8EB627-FB02-4BD5-BB5B-86FF430D40B0}" type="presParOf" srcId="{7B250D99-1CF8-2F4C-B538-8A7B29A8EAEF}" destId="{B8896870-138A-BF49-9D27-E2F1CD224CED}" srcOrd="2" destOrd="0" presId="urn:microsoft.com/office/officeart/2005/8/layout/hList1"/>
    <dgm:cxn modelId="{D335436D-80F4-47A4-8FE7-4A6B14E6F084}" type="presParOf" srcId="{B8896870-138A-BF49-9D27-E2F1CD224CED}" destId="{4D4FA366-1077-4241-9150-B60F60DF8940}" srcOrd="0" destOrd="0" presId="urn:microsoft.com/office/officeart/2005/8/layout/hList1"/>
    <dgm:cxn modelId="{F0F40035-2FF3-452A-BFE2-E374F3C2CAE2}" type="presParOf" srcId="{B8896870-138A-BF49-9D27-E2F1CD224CED}" destId="{559A9F87-0397-5947-AE61-7F7A0F8DD647}" srcOrd="1" destOrd="0" presId="urn:microsoft.com/office/officeart/2005/8/layout/hList1"/>
    <dgm:cxn modelId="{73AFDA84-9C79-4EF4-A6DB-DBB3204DFCE1}" type="presParOf" srcId="{7B250D99-1CF8-2F4C-B538-8A7B29A8EAEF}" destId="{B15BBFE0-883D-3D41-98B9-9861F1F8B538}" srcOrd="3" destOrd="0" presId="urn:microsoft.com/office/officeart/2005/8/layout/hList1"/>
    <dgm:cxn modelId="{204AF3DA-CB96-406E-A849-F0FD5B09F556}" type="presParOf" srcId="{7B250D99-1CF8-2F4C-B538-8A7B29A8EAEF}" destId="{BD633057-D22C-3540-83E0-6607E67C6449}" srcOrd="4" destOrd="0" presId="urn:microsoft.com/office/officeart/2005/8/layout/hList1"/>
    <dgm:cxn modelId="{4BD4589D-F51B-4CBB-B617-ECF3D6183A0B}" type="presParOf" srcId="{BD633057-D22C-3540-83E0-6607E67C6449}" destId="{D33CFA08-2918-4A46-80B9-1F3B5F0025CB}" srcOrd="0" destOrd="0" presId="urn:microsoft.com/office/officeart/2005/8/layout/hList1"/>
    <dgm:cxn modelId="{A070A387-6B2D-4652-AA5B-0848A09D1F20}" type="presParOf" srcId="{BD633057-D22C-3540-83E0-6607E67C6449}" destId="{0C66A8C9-5495-3E4E-9017-568E8DA073F9}" srcOrd="1" destOrd="0" presId="urn:microsoft.com/office/officeart/2005/8/layout/hList1"/>
    <dgm:cxn modelId="{6B718C41-30A2-49A7-95EB-3AD195ADC392}" type="presParOf" srcId="{7B250D99-1CF8-2F4C-B538-8A7B29A8EAEF}" destId="{7E7E8451-37FA-7A4D-B6D9-A9128F9225A9}" srcOrd="5" destOrd="0" presId="urn:microsoft.com/office/officeart/2005/8/layout/hList1"/>
    <dgm:cxn modelId="{E8B37400-3692-4E2E-A59A-4E8D285EB24C}" type="presParOf" srcId="{7B250D99-1CF8-2F4C-B538-8A7B29A8EAEF}" destId="{B82204D9-642E-704A-A587-6DD6BF4D7701}" srcOrd="6" destOrd="0" presId="urn:microsoft.com/office/officeart/2005/8/layout/hList1"/>
    <dgm:cxn modelId="{6AD20D5C-1DB8-4FCD-B2FF-6968FFC7D977}" type="presParOf" srcId="{B82204D9-642E-704A-A587-6DD6BF4D7701}" destId="{4AD850AB-9416-0542-9741-D30E79059521}" srcOrd="0" destOrd="0" presId="urn:microsoft.com/office/officeart/2005/8/layout/hList1"/>
    <dgm:cxn modelId="{D9C2FB8A-947E-49AD-8BEA-86E4C822B5DC}" type="presParOf" srcId="{B82204D9-642E-704A-A587-6DD6BF4D7701}" destId="{5287810D-391E-B54F-B8B1-5FDEE4E7D54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AFFB52-12F0-1046-98FD-E21F8F221D09}" type="doc">
      <dgm:prSet loTypeId="urn:microsoft.com/office/officeart/2005/8/layout/venn2" loCatId="relationship" qsTypeId="urn:microsoft.com/office/officeart/2005/8/quickstyle/3D3" qsCatId="3D" csTypeId="urn:microsoft.com/office/officeart/2005/8/colors/colorful1" csCatId="colorful" phldr="1"/>
      <dgm:spPr/>
      <dgm:t>
        <a:bodyPr/>
        <a:lstStyle/>
        <a:p>
          <a:endParaRPr lang="en-US"/>
        </a:p>
      </dgm:t>
    </dgm:pt>
    <dgm:pt modelId="{041394CF-7C57-0544-9345-7A7AC4AE06B8}">
      <dgm:prSet phldrT="[Text]" custT="1"/>
      <dgm:spPr/>
      <dgm:t>
        <a:bodyPr/>
        <a:lstStyle/>
        <a:p>
          <a:r>
            <a:rPr lang="en-US" sz="1800" b="1" dirty="0" smtClean="0">
              <a:solidFill>
                <a:schemeClr val="bg1"/>
              </a:solidFill>
            </a:rPr>
            <a:t>State system</a:t>
          </a:r>
          <a:endParaRPr lang="en-US" sz="1800" b="1" dirty="0">
            <a:solidFill>
              <a:schemeClr val="bg1"/>
            </a:solidFill>
          </a:endParaRPr>
        </a:p>
      </dgm:t>
    </dgm:pt>
    <dgm:pt modelId="{ECBF1F71-591A-3A40-92C1-C3807718CF60}" type="parTrans" cxnId="{31549977-FFCF-7D41-AAE5-45F1964461D9}">
      <dgm:prSet/>
      <dgm:spPr/>
      <dgm:t>
        <a:bodyPr/>
        <a:lstStyle/>
        <a:p>
          <a:endParaRPr lang="en-US"/>
        </a:p>
      </dgm:t>
    </dgm:pt>
    <dgm:pt modelId="{B2AA1E07-68B4-A648-9598-B869C35C78C0}" type="sibTrans" cxnId="{31549977-FFCF-7D41-AAE5-45F1964461D9}">
      <dgm:prSet/>
      <dgm:spPr/>
      <dgm:t>
        <a:bodyPr/>
        <a:lstStyle/>
        <a:p>
          <a:endParaRPr lang="en-US"/>
        </a:p>
      </dgm:t>
    </dgm:pt>
    <dgm:pt modelId="{4329F2E0-E427-BE4E-9595-A3335FFF467E}">
      <dgm:prSet phldrT="[Text]" custT="1"/>
      <dgm:spPr/>
      <dgm:t>
        <a:bodyPr/>
        <a:lstStyle/>
        <a:p>
          <a:r>
            <a:rPr lang="en-US" sz="1200" dirty="0" smtClean="0"/>
            <a:t>State Supported Locally Reported Indicators</a:t>
          </a:r>
          <a:endParaRPr lang="en-US" sz="1200" dirty="0"/>
        </a:p>
      </dgm:t>
    </dgm:pt>
    <dgm:pt modelId="{E90515FD-A8D6-FC4C-85C9-6D34BD8984BF}" type="parTrans" cxnId="{89BEA954-92E8-E64C-84A4-5CF76D6B4B88}">
      <dgm:prSet/>
      <dgm:spPr/>
      <dgm:t>
        <a:bodyPr/>
        <a:lstStyle/>
        <a:p>
          <a:endParaRPr lang="en-US"/>
        </a:p>
      </dgm:t>
    </dgm:pt>
    <dgm:pt modelId="{52DD2350-3914-9F4E-92C9-FB0898A744BF}" type="sibTrans" cxnId="{89BEA954-92E8-E64C-84A4-5CF76D6B4B88}">
      <dgm:prSet/>
      <dgm:spPr/>
      <dgm:t>
        <a:bodyPr/>
        <a:lstStyle/>
        <a:p>
          <a:endParaRPr lang="en-US"/>
        </a:p>
      </dgm:t>
    </dgm:pt>
    <dgm:pt modelId="{A4564453-3F3A-984E-9FD9-072445D82A35}">
      <dgm:prSet phldrT="[Text]" custT="1"/>
      <dgm:spPr/>
      <dgm:t>
        <a:bodyPr/>
        <a:lstStyle/>
        <a:p>
          <a:r>
            <a:rPr lang="en-US" sz="1400" dirty="0" smtClean="0"/>
            <a:t>Local Cycle of Inquiry for Driving Continuous Improvement</a:t>
          </a:r>
          <a:endParaRPr lang="en-US" sz="1400" dirty="0"/>
        </a:p>
      </dgm:t>
    </dgm:pt>
    <dgm:pt modelId="{5F793555-19D4-6641-90EA-53B8E5521626}" type="parTrans" cxnId="{206D047B-89C8-8D42-8876-6958AA486555}">
      <dgm:prSet/>
      <dgm:spPr/>
      <dgm:t>
        <a:bodyPr/>
        <a:lstStyle/>
        <a:p>
          <a:endParaRPr lang="en-US"/>
        </a:p>
      </dgm:t>
    </dgm:pt>
    <dgm:pt modelId="{7A15CB06-5B43-3545-B0A8-9DE361F0F656}" type="sibTrans" cxnId="{206D047B-89C8-8D42-8876-6958AA486555}">
      <dgm:prSet/>
      <dgm:spPr/>
      <dgm:t>
        <a:bodyPr/>
        <a:lstStyle/>
        <a:p>
          <a:endParaRPr lang="en-US"/>
        </a:p>
      </dgm:t>
    </dgm:pt>
    <dgm:pt modelId="{1D55B7E3-EA14-BB4C-A34A-C2C8AF66DA8E}">
      <dgm:prSet custT="1"/>
      <dgm:spPr/>
      <dgm:t>
        <a:bodyPr/>
        <a:lstStyle/>
        <a:p>
          <a:r>
            <a:rPr lang="en-US" sz="1800" dirty="0" smtClean="0"/>
            <a:t>State Reported</a:t>
          </a:r>
          <a:endParaRPr lang="en-US" sz="1800" dirty="0"/>
        </a:p>
      </dgm:t>
    </dgm:pt>
    <dgm:pt modelId="{BF0C7CD1-CF20-E244-9ADC-781F9C9E5CC9}" type="parTrans" cxnId="{235F971C-3E86-2243-B97C-2D67B60BB11D}">
      <dgm:prSet/>
      <dgm:spPr/>
      <dgm:t>
        <a:bodyPr/>
        <a:lstStyle/>
        <a:p>
          <a:endParaRPr lang="en-US"/>
        </a:p>
      </dgm:t>
    </dgm:pt>
    <dgm:pt modelId="{938B2D40-F077-5248-A318-D6D79C01EBB8}" type="sibTrans" cxnId="{235F971C-3E86-2243-B97C-2D67B60BB11D}">
      <dgm:prSet/>
      <dgm:spPr/>
      <dgm:t>
        <a:bodyPr/>
        <a:lstStyle/>
        <a:p>
          <a:endParaRPr lang="en-US"/>
        </a:p>
      </dgm:t>
    </dgm:pt>
    <dgm:pt modelId="{59960303-6D1E-0F4D-8FF2-397D1CB80DC4}">
      <dgm:prSet custT="1"/>
      <dgm:spPr/>
      <dgm:t>
        <a:bodyPr/>
        <a:lstStyle/>
        <a:p>
          <a:r>
            <a:rPr lang="en-US" sz="1800" b="1" dirty="0" smtClean="0"/>
            <a:t>State Required</a:t>
          </a:r>
          <a:endParaRPr lang="en-US" sz="1800" b="1" dirty="0"/>
        </a:p>
      </dgm:t>
    </dgm:pt>
    <dgm:pt modelId="{E48DA6CE-E89F-054A-BB5B-B24EBA964389}" type="parTrans" cxnId="{EC70E4A4-90C1-014C-89F8-A8C7A45B39DA}">
      <dgm:prSet/>
      <dgm:spPr/>
      <dgm:t>
        <a:bodyPr/>
        <a:lstStyle/>
        <a:p>
          <a:endParaRPr lang="en-US"/>
        </a:p>
      </dgm:t>
    </dgm:pt>
    <dgm:pt modelId="{4692BFDC-75B4-2A40-BA05-B8567D66E46E}" type="sibTrans" cxnId="{EC70E4A4-90C1-014C-89F8-A8C7A45B39DA}">
      <dgm:prSet/>
      <dgm:spPr/>
      <dgm:t>
        <a:bodyPr/>
        <a:lstStyle/>
        <a:p>
          <a:endParaRPr lang="en-US"/>
        </a:p>
      </dgm:t>
    </dgm:pt>
    <dgm:pt modelId="{216C24D1-C509-9449-8CE2-9CD92908CD15}" type="pres">
      <dgm:prSet presAssocID="{61AFFB52-12F0-1046-98FD-E21F8F221D09}" presName="Name0" presStyleCnt="0">
        <dgm:presLayoutVars>
          <dgm:chMax val="7"/>
          <dgm:resizeHandles val="exact"/>
        </dgm:presLayoutVars>
      </dgm:prSet>
      <dgm:spPr/>
      <dgm:t>
        <a:bodyPr/>
        <a:lstStyle/>
        <a:p>
          <a:endParaRPr lang="en-US"/>
        </a:p>
      </dgm:t>
    </dgm:pt>
    <dgm:pt modelId="{A59726A1-9317-904A-9C36-A1B383EC9471}" type="pres">
      <dgm:prSet presAssocID="{61AFFB52-12F0-1046-98FD-E21F8F221D09}" presName="comp1" presStyleCnt="0"/>
      <dgm:spPr/>
    </dgm:pt>
    <dgm:pt modelId="{0D3A2DEF-81AD-5F43-A231-9FAEF93ABE60}" type="pres">
      <dgm:prSet presAssocID="{61AFFB52-12F0-1046-98FD-E21F8F221D09}" presName="circle1" presStyleLbl="node1" presStyleIdx="0" presStyleCnt="5"/>
      <dgm:spPr/>
      <dgm:t>
        <a:bodyPr/>
        <a:lstStyle/>
        <a:p>
          <a:endParaRPr lang="en-US"/>
        </a:p>
      </dgm:t>
    </dgm:pt>
    <dgm:pt modelId="{C063CF80-A139-4242-9A2F-2DD2D05AB904}" type="pres">
      <dgm:prSet presAssocID="{61AFFB52-12F0-1046-98FD-E21F8F221D09}" presName="c1text" presStyleLbl="node1" presStyleIdx="0" presStyleCnt="5">
        <dgm:presLayoutVars>
          <dgm:bulletEnabled val="1"/>
        </dgm:presLayoutVars>
      </dgm:prSet>
      <dgm:spPr/>
      <dgm:t>
        <a:bodyPr/>
        <a:lstStyle/>
        <a:p>
          <a:endParaRPr lang="en-US"/>
        </a:p>
      </dgm:t>
    </dgm:pt>
    <dgm:pt modelId="{A20E2EC9-8C8B-B84D-8888-1798295DB6D7}" type="pres">
      <dgm:prSet presAssocID="{61AFFB52-12F0-1046-98FD-E21F8F221D09}" presName="comp2" presStyleCnt="0"/>
      <dgm:spPr/>
    </dgm:pt>
    <dgm:pt modelId="{259317C8-FE1E-9749-B896-3183BE73290F}" type="pres">
      <dgm:prSet presAssocID="{61AFFB52-12F0-1046-98FD-E21F8F221D09}" presName="circle2" presStyleLbl="node1" presStyleIdx="1" presStyleCnt="5"/>
      <dgm:spPr/>
      <dgm:t>
        <a:bodyPr/>
        <a:lstStyle/>
        <a:p>
          <a:endParaRPr lang="en-US"/>
        </a:p>
      </dgm:t>
    </dgm:pt>
    <dgm:pt modelId="{D12A0220-887D-0D44-96AE-EB42C0067682}" type="pres">
      <dgm:prSet presAssocID="{61AFFB52-12F0-1046-98FD-E21F8F221D09}" presName="c2text" presStyleLbl="node1" presStyleIdx="1" presStyleCnt="5">
        <dgm:presLayoutVars>
          <dgm:bulletEnabled val="1"/>
        </dgm:presLayoutVars>
      </dgm:prSet>
      <dgm:spPr/>
      <dgm:t>
        <a:bodyPr/>
        <a:lstStyle/>
        <a:p>
          <a:endParaRPr lang="en-US"/>
        </a:p>
      </dgm:t>
    </dgm:pt>
    <dgm:pt modelId="{DAABF163-3CC0-C049-9E18-0800A2CF846E}" type="pres">
      <dgm:prSet presAssocID="{61AFFB52-12F0-1046-98FD-E21F8F221D09}" presName="comp3" presStyleCnt="0"/>
      <dgm:spPr/>
    </dgm:pt>
    <dgm:pt modelId="{8BBA70A2-04B9-B846-A3EB-413843F3F47D}" type="pres">
      <dgm:prSet presAssocID="{61AFFB52-12F0-1046-98FD-E21F8F221D09}" presName="circle3" presStyleLbl="node1" presStyleIdx="2" presStyleCnt="5"/>
      <dgm:spPr/>
      <dgm:t>
        <a:bodyPr/>
        <a:lstStyle/>
        <a:p>
          <a:endParaRPr lang="en-US"/>
        </a:p>
      </dgm:t>
    </dgm:pt>
    <dgm:pt modelId="{55BEB505-4A3F-7346-816B-8CF371DE508B}" type="pres">
      <dgm:prSet presAssocID="{61AFFB52-12F0-1046-98FD-E21F8F221D09}" presName="c3text" presStyleLbl="node1" presStyleIdx="2" presStyleCnt="5">
        <dgm:presLayoutVars>
          <dgm:bulletEnabled val="1"/>
        </dgm:presLayoutVars>
      </dgm:prSet>
      <dgm:spPr/>
      <dgm:t>
        <a:bodyPr/>
        <a:lstStyle/>
        <a:p>
          <a:endParaRPr lang="en-US"/>
        </a:p>
      </dgm:t>
    </dgm:pt>
    <dgm:pt modelId="{3ED6E922-DC8F-2F45-8EC2-9EC86B686C96}" type="pres">
      <dgm:prSet presAssocID="{61AFFB52-12F0-1046-98FD-E21F8F221D09}" presName="comp4" presStyleCnt="0"/>
      <dgm:spPr/>
    </dgm:pt>
    <dgm:pt modelId="{707A99E4-BB82-7D4A-B194-C194AA30BA53}" type="pres">
      <dgm:prSet presAssocID="{61AFFB52-12F0-1046-98FD-E21F8F221D09}" presName="circle4" presStyleLbl="node1" presStyleIdx="3" presStyleCnt="5"/>
      <dgm:spPr/>
      <dgm:t>
        <a:bodyPr/>
        <a:lstStyle/>
        <a:p>
          <a:endParaRPr lang="en-US"/>
        </a:p>
      </dgm:t>
    </dgm:pt>
    <dgm:pt modelId="{359B7BF3-22B6-3343-870E-45FB53C8D91A}" type="pres">
      <dgm:prSet presAssocID="{61AFFB52-12F0-1046-98FD-E21F8F221D09}" presName="c4text" presStyleLbl="node1" presStyleIdx="3" presStyleCnt="5">
        <dgm:presLayoutVars>
          <dgm:bulletEnabled val="1"/>
        </dgm:presLayoutVars>
      </dgm:prSet>
      <dgm:spPr/>
      <dgm:t>
        <a:bodyPr/>
        <a:lstStyle/>
        <a:p>
          <a:endParaRPr lang="en-US"/>
        </a:p>
      </dgm:t>
    </dgm:pt>
    <dgm:pt modelId="{C1BCA916-E45E-6443-9871-22471491B574}" type="pres">
      <dgm:prSet presAssocID="{61AFFB52-12F0-1046-98FD-E21F8F221D09}" presName="comp5" presStyleCnt="0"/>
      <dgm:spPr/>
    </dgm:pt>
    <dgm:pt modelId="{826F987F-0ABE-CB46-B2F0-AD5DD9851C74}" type="pres">
      <dgm:prSet presAssocID="{61AFFB52-12F0-1046-98FD-E21F8F221D09}" presName="circle5" presStyleLbl="node1" presStyleIdx="4" presStyleCnt="5" custScaleX="99127" custScaleY="87178"/>
      <dgm:spPr/>
      <dgm:t>
        <a:bodyPr/>
        <a:lstStyle/>
        <a:p>
          <a:endParaRPr lang="en-US"/>
        </a:p>
      </dgm:t>
    </dgm:pt>
    <dgm:pt modelId="{0963E3F0-240A-D643-B376-FF7188525B5D}" type="pres">
      <dgm:prSet presAssocID="{61AFFB52-12F0-1046-98FD-E21F8F221D09}" presName="c5text" presStyleLbl="node1" presStyleIdx="4" presStyleCnt="5">
        <dgm:presLayoutVars>
          <dgm:bulletEnabled val="1"/>
        </dgm:presLayoutVars>
      </dgm:prSet>
      <dgm:spPr/>
      <dgm:t>
        <a:bodyPr/>
        <a:lstStyle/>
        <a:p>
          <a:endParaRPr lang="en-US"/>
        </a:p>
      </dgm:t>
    </dgm:pt>
  </dgm:ptLst>
  <dgm:cxnLst>
    <dgm:cxn modelId="{7F12E672-4EE3-4D25-B574-2AD936525F12}" type="presOf" srcId="{1D55B7E3-EA14-BB4C-A34A-C2C8AF66DA8E}" destId="{55BEB505-4A3F-7346-816B-8CF371DE508B}" srcOrd="1" destOrd="0" presId="urn:microsoft.com/office/officeart/2005/8/layout/venn2"/>
    <dgm:cxn modelId="{89BEA954-92E8-E64C-84A4-5CF76D6B4B88}" srcId="{61AFFB52-12F0-1046-98FD-E21F8F221D09}" destId="{4329F2E0-E427-BE4E-9595-A3335FFF467E}" srcOrd="3" destOrd="0" parTransId="{E90515FD-A8D6-FC4C-85C9-6D34BD8984BF}" sibTransId="{52DD2350-3914-9F4E-92C9-FB0898A744BF}"/>
    <dgm:cxn modelId="{525F141B-2353-4BCF-9F84-5791C424AB2C}" type="presOf" srcId="{A4564453-3F3A-984E-9FD9-072445D82A35}" destId="{0963E3F0-240A-D643-B376-FF7188525B5D}" srcOrd="1" destOrd="0" presId="urn:microsoft.com/office/officeart/2005/8/layout/venn2"/>
    <dgm:cxn modelId="{9B7CFF6A-AA6B-44F0-98A1-DD2AD815BBE9}" type="presOf" srcId="{1D55B7E3-EA14-BB4C-A34A-C2C8AF66DA8E}" destId="{8BBA70A2-04B9-B846-A3EB-413843F3F47D}" srcOrd="0" destOrd="0" presId="urn:microsoft.com/office/officeart/2005/8/layout/venn2"/>
    <dgm:cxn modelId="{31549977-FFCF-7D41-AAE5-45F1964461D9}" srcId="{61AFFB52-12F0-1046-98FD-E21F8F221D09}" destId="{041394CF-7C57-0544-9345-7A7AC4AE06B8}" srcOrd="0" destOrd="0" parTransId="{ECBF1F71-591A-3A40-92C1-C3807718CF60}" sibTransId="{B2AA1E07-68B4-A648-9598-B869C35C78C0}"/>
    <dgm:cxn modelId="{CEA3B7DC-ED25-4AD4-922B-33C4C49AE1EC}" type="presOf" srcId="{59960303-6D1E-0F4D-8FF2-397D1CB80DC4}" destId="{259317C8-FE1E-9749-B896-3183BE73290F}" srcOrd="0" destOrd="0" presId="urn:microsoft.com/office/officeart/2005/8/layout/venn2"/>
    <dgm:cxn modelId="{CBB29399-2BD7-45F4-A88D-571C963A31BD}" type="presOf" srcId="{59960303-6D1E-0F4D-8FF2-397D1CB80DC4}" destId="{D12A0220-887D-0D44-96AE-EB42C0067682}" srcOrd="1" destOrd="0" presId="urn:microsoft.com/office/officeart/2005/8/layout/venn2"/>
    <dgm:cxn modelId="{2B5D1276-4683-4DDF-98E7-4E117507C1D2}" type="presOf" srcId="{041394CF-7C57-0544-9345-7A7AC4AE06B8}" destId="{0D3A2DEF-81AD-5F43-A231-9FAEF93ABE60}" srcOrd="0" destOrd="0" presId="urn:microsoft.com/office/officeart/2005/8/layout/venn2"/>
    <dgm:cxn modelId="{948C38CA-3EC5-4E8A-B7E6-59789BBFD183}" type="presOf" srcId="{4329F2E0-E427-BE4E-9595-A3335FFF467E}" destId="{359B7BF3-22B6-3343-870E-45FB53C8D91A}" srcOrd="1" destOrd="0" presId="urn:microsoft.com/office/officeart/2005/8/layout/venn2"/>
    <dgm:cxn modelId="{757625B2-8A3A-47D2-B4C0-077AE2B62991}" type="presOf" srcId="{041394CF-7C57-0544-9345-7A7AC4AE06B8}" destId="{C063CF80-A139-4242-9A2F-2DD2D05AB904}" srcOrd="1" destOrd="0" presId="urn:microsoft.com/office/officeart/2005/8/layout/venn2"/>
    <dgm:cxn modelId="{EC70E4A4-90C1-014C-89F8-A8C7A45B39DA}" srcId="{61AFFB52-12F0-1046-98FD-E21F8F221D09}" destId="{59960303-6D1E-0F4D-8FF2-397D1CB80DC4}" srcOrd="1" destOrd="0" parTransId="{E48DA6CE-E89F-054A-BB5B-B24EBA964389}" sibTransId="{4692BFDC-75B4-2A40-BA05-B8567D66E46E}"/>
    <dgm:cxn modelId="{1162AA1E-2E03-4A80-A72F-5E091014DA02}" type="presOf" srcId="{A4564453-3F3A-984E-9FD9-072445D82A35}" destId="{826F987F-0ABE-CB46-B2F0-AD5DD9851C74}" srcOrd="0" destOrd="0" presId="urn:microsoft.com/office/officeart/2005/8/layout/venn2"/>
    <dgm:cxn modelId="{73767B28-DA64-4FC3-84AD-8CAE89BEDC95}" type="presOf" srcId="{61AFFB52-12F0-1046-98FD-E21F8F221D09}" destId="{216C24D1-C509-9449-8CE2-9CD92908CD15}" srcOrd="0" destOrd="0" presId="urn:microsoft.com/office/officeart/2005/8/layout/venn2"/>
    <dgm:cxn modelId="{65633AB1-52D0-47F2-AB5F-2C7584918096}" type="presOf" srcId="{4329F2E0-E427-BE4E-9595-A3335FFF467E}" destId="{707A99E4-BB82-7D4A-B194-C194AA30BA53}" srcOrd="0" destOrd="0" presId="urn:microsoft.com/office/officeart/2005/8/layout/venn2"/>
    <dgm:cxn modelId="{206D047B-89C8-8D42-8876-6958AA486555}" srcId="{61AFFB52-12F0-1046-98FD-E21F8F221D09}" destId="{A4564453-3F3A-984E-9FD9-072445D82A35}" srcOrd="4" destOrd="0" parTransId="{5F793555-19D4-6641-90EA-53B8E5521626}" sibTransId="{7A15CB06-5B43-3545-B0A8-9DE361F0F656}"/>
    <dgm:cxn modelId="{235F971C-3E86-2243-B97C-2D67B60BB11D}" srcId="{61AFFB52-12F0-1046-98FD-E21F8F221D09}" destId="{1D55B7E3-EA14-BB4C-A34A-C2C8AF66DA8E}" srcOrd="2" destOrd="0" parTransId="{BF0C7CD1-CF20-E244-9ADC-781F9C9E5CC9}" sibTransId="{938B2D40-F077-5248-A318-D6D79C01EBB8}"/>
    <dgm:cxn modelId="{263F662A-67F2-4852-909E-0F4274E8B984}" type="presParOf" srcId="{216C24D1-C509-9449-8CE2-9CD92908CD15}" destId="{A59726A1-9317-904A-9C36-A1B383EC9471}" srcOrd="0" destOrd="0" presId="urn:microsoft.com/office/officeart/2005/8/layout/venn2"/>
    <dgm:cxn modelId="{4283DCE5-A20D-48C6-9C0A-8AD3E0371F34}" type="presParOf" srcId="{A59726A1-9317-904A-9C36-A1B383EC9471}" destId="{0D3A2DEF-81AD-5F43-A231-9FAEF93ABE60}" srcOrd="0" destOrd="0" presId="urn:microsoft.com/office/officeart/2005/8/layout/venn2"/>
    <dgm:cxn modelId="{B0D44B58-CA88-435B-AEB0-E1946548D0A8}" type="presParOf" srcId="{A59726A1-9317-904A-9C36-A1B383EC9471}" destId="{C063CF80-A139-4242-9A2F-2DD2D05AB904}" srcOrd="1" destOrd="0" presId="urn:microsoft.com/office/officeart/2005/8/layout/venn2"/>
    <dgm:cxn modelId="{9AAFF03F-17BE-459B-814D-A7196290314C}" type="presParOf" srcId="{216C24D1-C509-9449-8CE2-9CD92908CD15}" destId="{A20E2EC9-8C8B-B84D-8888-1798295DB6D7}" srcOrd="1" destOrd="0" presId="urn:microsoft.com/office/officeart/2005/8/layout/venn2"/>
    <dgm:cxn modelId="{8F66016C-0BD6-47C0-B0D1-B2C85869A271}" type="presParOf" srcId="{A20E2EC9-8C8B-B84D-8888-1798295DB6D7}" destId="{259317C8-FE1E-9749-B896-3183BE73290F}" srcOrd="0" destOrd="0" presId="urn:microsoft.com/office/officeart/2005/8/layout/venn2"/>
    <dgm:cxn modelId="{2A3BAC8A-0BEB-40FB-8514-274376AA2E54}" type="presParOf" srcId="{A20E2EC9-8C8B-B84D-8888-1798295DB6D7}" destId="{D12A0220-887D-0D44-96AE-EB42C0067682}" srcOrd="1" destOrd="0" presId="urn:microsoft.com/office/officeart/2005/8/layout/venn2"/>
    <dgm:cxn modelId="{2EF6D008-9CC5-45FB-AE39-7494842A5E17}" type="presParOf" srcId="{216C24D1-C509-9449-8CE2-9CD92908CD15}" destId="{DAABF163-3CC0-C049-9E18-0800A2CF846E}" srcOrd="2" destOrd="0" presId="urn:microsoft.com/office/officeart/2005/8/layout/venn2"/>
    <dgm:cxn modelId="{28AC64EE-A994-47B5-9FB2-F8522792E300}" type="presParOf" srcId="{DAABF163-3CC0-C049-9E18-0800A2CF846E}" destId="{8BBA70A2-04B9-B846-A3EB-413843F3F47D}" srcOrd="0" destOrd="0" presId="urn:microsoft.com/office/officeart/2005/8/layout/venn2"/>
    <dgm:cxn modelId="{9586B333-E270-4652-87C9-A780702E3C4B}" type="presParOf" srcId="{DAABF163-3CC0-C049-9E18-0800A2CF846E}" destId="{55BEB505-4A3F-7346-816B-8CF371DE508B}" srcOrd="1" destOrd="0" presId="urn:microsoft.com/office/officeart/2005/8/layout/venn2"/>
    <dgm:cxn modelId="{89BD8213-7E7A-4FC1-9DBF-E80651C3D151}" type="presParOf" srcId="{216C24D1-C509-9449-8CE2-9CD92908CD15}" destId="{3ED6E922-DC8F-2F45-8EC2-9EC86B686C96}" srcOrd="3" destOrd="0" presId="urn:microsoft.com/office/officeart/2005/8/layout/venn2"/>
    <dgm:cxn modelId="{922E724F-465A-493E-B5AE-474FC1D7FE69}" type="presParOf" srcId="{3ED6E922-DC8F-2F45-8EC2-9EC86B686C96}" destId="{707A99E4-BB82-7D4A-B194-C194AA30BA53}" srcOrd="0" destOrd="0" presId="urn:microsoft.com/office/officeart/2005/8/layout/venn2"/>
    <dgm:cxn modelId="{17C03111-1452-46D9-A845-2DAC826CDC94}" type="presParOf" srcId="{3ED6E922-DC8F-2F45-8EC2-9EC86B686C96}" destId="{359B7BF3-22B6-3343-870E-45FB53C8D91A}" srcOrd="1" destOrd="0" presId="urn:microsoft.com/office/officeart/2005/8/layout/venn2"/>
    <dgm:cxn modelId="{6B863AA6-FCEE-4D3A-BC12-B405B8523DAA}" type="presParOf" srcId="{216C24D1-C509-9449-8CE2-9CD92908CD15}" destId="{C1BCA916-E45E-6443-9871-22471491B574}" srcOrd="4" destOrd="0" presId="urn:microsoft.com/office/officeart/2005/8/layout/venn2"/>
    <dgm:cxn modelId="{F97A9779-0B78-43D8-9E4E-DD9A887368F6}" type="presParOf" srcId="{C1BCA916-E45E-6443-9871-22471491B574}" destId="{826F987F-0ABE-CB46-B2F0-AD5DD9851C74}" srcOrd="0" destOrd="0" presId="urn:microsoft.com/office/officeart/2005/8/layout/venn2"/>
    <dgm:cxn modelId="{D4667A07-04F5-47D3-829E-F5C0F17D2470}" type="presParOf" srcId="{C1BCA916-E45E-6443-9871-22471491B574}" destId="{0963E3F0-240A-D643-B376-FF7188525B5D}"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949D86-B50B-407D-BC3C-B6A4921E6810}" type="doc">
      <dgm:prSet loTypeId="urn:microsoft.com/office/officeart/2005/8/layout/default" loCatId="list" qsTypeId="urn:microsoft.com/office/officeart/2005/8/quickstyle/3d3" qsCatId="3D" csTypeId="urn:microsoft.com/office/officeart/2005/8/colors/colorful1" csCatId="colorful" phldr="1"/>
      <dgm:spPr/>
      <dgm:t>
        <a:bodyPr/>
        <a:lstStyle/>
        <a:p>
          <a:endParaRPr lang="en-US"/>
        </a:p>
      </dgm:t>
    </dgm:pt>
    <dgm:pt modelId="{655B90B1-D9E4-4709-B2AB-A0953FDF2F73}">
      <dgm:prSet phldrT="[Text]"/>
      <dgm:spPr/>
      <dgm:t>
        <a:bodyPr/>
        <a:lstStyle/>
        <a:p>
          <a:r>
            <a:rPr lang="en-US" dirty="0" smtClean="0"/>
            <a:t>Index</a:t>
          </a:r>
          <a:endParaRPr lang="en-US" dirty="0"/>
        </a:p>
      </dgm:t>
    </dgm:pt>
    <dgm:pt modelId="{989B2D5A-DBE4-4311-BBD4-D11E0EAE7937}" type="parTrans" cxnId="{49F20679-89B3-41E9-AF15-B10535EC8241}">
      <dgm:prSet/>
      <dgm:spPr/>
      <dgm:t>
        <a:bodyPr/>
        <a:lstStyle/>
        <a:p>
          <a:endParaRPr lang="en-US"/>
        </a:p>
      </dgm:t>
    </dgm:pt>
    <dgm:pt modelId="{2C670D5F-EB36-4167-A150-EA55F52196FD}" type="sibTrans" cxnId="{49F20679-89B3-41E9-AF15-B10535EC8241}">
      <dgm:prSet/>
      <dgm:spPr/>
      <dgm:t>
        <a:bodyPr/>
        <a:lstStyle/>
        <a:p>
          <a:endParaRPr lang="en-US"/>
        </a:p>
      </dgm:t>
    </dgm:pt>
    <dgm:pt modelId="{18517F35-3F7E-4EA8-805A-05BF0224456A}">
      <dgm:prSet phldrT="[Text]"/>
      <dgm:spPr/>
      <dgm:t>
        <a:bodyPr/>
        <a:lstStyle/>
        <a:p>
          <a:r>
            <a:rPr lang="en-US" dirty="0" smtClean="0"/>
            <a:t>Goal-based</a:t>
          </a:r>
          <a:endParaRPr lang="en-US" dirty="0"/>
        </a:p>
      </dgm:t>
    </dgm:pt>
    <dgm:pt modelId="{3ACBBB83-9792-410F-80E3-5279DDC3077E}" type="parTrans" cxnId="{008495C0-F70C-435F-AB63-F3B9BFA5FFF0}">
      <dgm:prSet/>
      <dgm:spPr/>
      <dgm:t>
        <a:bodyPr/>
        <a:lstStyle/>
        <a:p>
          <a:endParaRPr lang="en-US"/>
        </a:p>
      </dgm:t>
    </dgm:pt>
    <dgm:pt modelId="{19F8FB0D-17C0-4E0B-89AC-77047A81EA2F}" type="sibTrans" cxnId="{008495C0-F70C-435F-AB63-F3B9BFA5FFF0}">
      <dgm:prSet/>
      <dgm:spPr/>
      <dgm:t>
        <a:bodyPr/>
        <a:lstStyle/>
        <a:p>
          <a:endParaRPr lang="en-US"/>
        </a:p>
      </dgm:t>
    </dgm:pt>
    <dgm:pt modelId="{C1E7D854-FC88-4F86-A35C-A70E794F70CB}">
      <dgm:prSet phldrT="[Text]"/>
      <dgm:spPr/>
      <dgm:t>
        <a:bodyPr/>
        <a:lstStyle/>
        <a:p>
          <a:r>
            <a:rPr lang="en-US" dirty="0" smtClean="0"/>
            <a:t>Matrix</a:t>
          </a:r>
          <a:endParaRPr lang="en-US" dirty="0"/>
        </a:p>
      </dgm:t>
    </dgm:pt>
    <dgm:pt modelId="{802003B5-191F-4EEA-9EA0-434D28660DC0}" type="parTrans" cxnId="{AA8AF472-0756-4527-82A5-8E34B3092ABD}">
      <dgm:prSet/>
      <dgm:spPr/>
      <dgm:t>
        <a:bodyPr/>
        <a:lstStyle/>
        <a:p>
          <a:endParaRPr lang="en-US"/>
        </a:p>
      </dgm:t>
    </dgm:pt>
    <dgm:pt modelId="{5DB5F940-7BF8-445F-B1AE-D1E2D79328C4}" type="sibTrans" cxnId="{AA8AF472-0756-4527-82A5-8E34B3092ABD}">
      <dgm:prSet/>
      <dgm:spPr/>
      <dgm:t>
        <a:bodyPr/>
        <a:lstStyle/>
        <a:p>
          <a:endParaRPr lang="en-US"/>
        </a:p>
      </dgm:t>
    </dgm:pt>
    <dgm:pt modelId="{0D70210F-FDEE-403C-8A94-5EEF13529A43}">
      <dgm:prSet phldrT="[Text]"/>
      <dgm:spPr/>
      <dgm:t>
        <a:bodyPr/>
        <a:lstStyle/>
        <a:p>
          <a:r>
            <a:rPr lang="en-US" dirty="0" smtClean="0"/>
            <a:t>Dashboard</a:t>
          </a:r>
          <a:endParaRPr lang="en-US" dirty="0"/>
        </a:p>
      </dgm:t>
    </dgm:pt>
    <dgm:pt modelId="{6BF3B222-301F-4408-9FC7-A36B17894BD4}" type="parTrans" cxnId="{1A1AEB1E-0697-43B6-BA78-56A38296DB98}">
      <dgm:prSet/>
      <dgm:spPr/>
      <dgm:t>
        <a:bodyPr/>
        <a:lstStyle/>
        <a:p>
          <a:endParaRPr lang="en-US"/>
        </a:p>
      </dgm:t>
    </dgm:pt>
    <dgm:pt modelId="{7EFFE43E-608C-486B-A431-3C4ACBC2C8E1}" type="sibTrans" cxnId="{1A1AEB1E-0697-43B6-BA78-56A38296DB98}">
      <dgm:prSet/>
      <dgm:spPr/>
      <dgm:t>
        <a:bodyPr/>
        <a:lstStyle/>
        <a:p>
          <a:endParaRPr lang="en-US"/>
        </a:p>
      </dgm:t>
    </dgm:pt>
    <dgm:pt modelId="{6B929FEF-900C-4B6C-8798-FD2691C92641}">
      <dgm:prSet phldrT="[Text]"/>
      <dgm:spPr/>
      <dgm:t>
        <a:bodyPr/>
        <a:lstStyle/>
        <a:p>
          <a:r>
            <a:rPr lang="en-US" dirty="0" smtClean="0"/>
            <a:t>A Combination? </a:t>
          </a:r>
          <a:endParaRPr lang="en-US" dirty="0"/>
        </a:p>
      </dgm:t>
    </dgm:pt>
    <dgm:pt modelId="{4DFFFC46-7581-4770-9B0C-EC2CCE0ACFD6}" type="parTrans" cxnId="{233789C6-2260-4FAF-B2F5-575B65E19043}">
      <dgm:prSet/>
      <dgm:spPr/>
      <dgm:t>
        <a:bodyPr/>
        <a:lstStyle/>
        <a:p>
          <a:endParaRPr lang="en-US"/>
        </a:p>
      </dgm:t>
    </dgm:pt>
    <dgm:pt modelId="{8CBE45AA-2136-4C1A-B2F3-06F9CED5E6F2}" type="sibTrans" cxnId="{233789C6-2260-4FAF-B2F5-575B65E19043}">
      <dgm:prSet/>
      <dgm:spPr/>
      <dgm:t>
        <a:bodyPr/>
        <a:lstStyle/>
        <a:p>
          <a:endParaRPr lang="en-US"/>
        </a:p>
      </dgm:t>
    </dgm:pt>
    <dgm:pt modelId="{4DC42611-36D4-4DC9-8781-E95E73528C8E}" type="pres">
      <dgm:prSet presAssocID="{F1949D86-B50B-407D-BC3C-B6A4921E6810}" presName="diagram" presStyleCnt="0">
        <dgm:presLayoutVars>
          <dgm:dir/>
          <dgm:resizeHandles val="exact"/>
        </dgm:presLayoutVars>
      </dgm:prSet>
      <dgm:spPr/>
      <dgm:t>
        <a:bodyPr/>
        <a:lstStyle/>
        <a:p>
          <a:endParaRPr lang="en-US"/>
        </a:p>
      </dgm:t>
    </dgm:pt>
    <dgm:pt modelId="{6B3A8040-18A4-413D-A3B7-285FBD993CF9}" type="pres">
      <dgm:prSet presAssocID="{655B90B1-D9E4-4709-B2AB-A0953FDF2F73}" presName="node" presStyleLbl="node1" presStyleIdx="0" presStyleCnt="5">
        <dgm:presLayoutVars>
          <dgm:bulletEnabled val="1"/>
        </dgm:presLayoutVars>
      </dgm:prSet>
      <dgm:spPr/>
      <dgm:t>
        <a:bodyPr/>
        <a:lstStyle/>
        <a:p>
          <a:endParaRPr lang="en-US"/>
        </a:p>
      </dgm:t>
    </dgm:pt>
    <dgm:pt modelId="{013F0264-31B4-43A3-B615-14CFCDF47CCB}" type="pres">
      <dgm:prSet presAssocID="{2C670D5F-EB36-4167-A150-EA55F52196FD}" presName="sibTrans" presStyleCnt="0"/>
      <dgm:spPr/>
    </dgm:pt>
    <dgm:pt modelId="{1EFE00EF-E10B-41AA-AC55-3071F2571B65}" type="pres">
      <dgm:prSet presAssocID="{18517F35-3F7E-4EA8-805A-05BF0224456A}" presName="node" presStyleLbl="node1" presStyleIdx="1" presStyleCnt="5">
        <dgm:presLayoutVars>
          <dgm:bulletEnabled val="1"/>
        </dgm:presLayoutVars>
      </dgm:prSet>
      <dgm:spPr/>
      <dgm:t>
        <a:bodyPr/>
        <a:lstStyle/>
        <a:p>
          <a:endParaRPr lang="en-US"/>
        </a:p>
      </dgm:t>
    </dgm:pt>
    <dgm:pt modelId="{D2DCD18E-57A5-4D2C-A0AF-4B1F05A00A71}" type="pres">
      <dgm:prSet presAssocID="{19F8FB0D-17C0-4E0B-89AC-77047A81EA2F}" presName="sibTrans" presStyleCnt="0"/>
      <dgm:spPr/>
    </dgm:pt>
    <dgm:pt modelId="{F2569C7D-C36B-416F-9431-9CA609D3DBE9}" type="pres">
      <dgm:prSet presAssocID="{C1E7D854-FC88-4F86-A35C-A70E794F70CB}" presName="node" presStyleLbl="node1" presStyleIdx="2" presStyleCnt="5">
        <dgm:presLayoutVars>
          <dgm:bulletEnabled val="1"/>
        </dgm:presLayoutVars>
      </dgm:prSet>
      <dgm:spPr/>
      <dgm:t>
        <a:bodyPr/>
        <a:lstStyle/>
        <a:p>
          <a:endParaRPr lang="en-US"/>
        </a:p>
      </dgm:t>
    </dgm:pt>
    <dgm:pt modelId="{7D6DF327-E5E7-4598-AE32-0752568ECEBF}" type="pres">
      <dgm:prSet presAssocID="{5DB5F940-7BF8-445F-B1AE-D1E2D79328C4}" presName="sibTrans" presStyleCnt="0"/>
      <dgm:spPr/>
    </dgm:pt>
    <dgm:pt modelId="{8008BEC1-9F57-42B5-9875-35199D0DD5CE}" type="pres">
      <dgm:prSet presAssocID="{0D70210F-FDEE-403C-8A94-5EEF13529A43}" presName="node" presStyleLbl="node1" presStyleIdx="3" presStyleCnt="5">
        <dgm:presLayoutVars>
          <dgm:bulletEnabled val="1"/>
        </dgm:presLayoutVars>
      </dgm:prSet>
      <dgm:spPr/>
      <dgm:t>
        <a:bodyPr/>
        <a:lstStyle/>
        <a:p>
          <a:endParaRPr lang="en-US"/>
        </a:p>
      </dgm:t>
    </dgm:pt>
    <dgm:pt modelId="{F3A4412B-7C54-4B22-97D9-A44B83B52281}" type="pres">
      <dgm:prSet presAssocID="{7EFFE43E-608C-486B-A431-3C4ACBC2C8E1}" presName="sibTrans" presStyleCnt="0"/>
      <dgm:spPr/>
    </dgm:pt>
    <dgm:pt modelId="{28B625C9-F9B0-4BE2-9909-7CEFAF6EE3F8}" type="pres">
      <dgm:prSet presAssocID="{6B929FEF-900C-4B6C-8798-FD2691C92641}" presName="node" presStyleLbl="node1" presStyleIdx="4" presStyleCnt="5">
        <dgm:presLayoutVars>
          <dgm:bulletEnabled val="1"/>
        </dgm:presLayoutVars>
      </dgm:prSet>
      <dgm:spPr/>
      <dgm:t>
        <a:bodyPr/>
        <a:lstStyle/>
        <a:p>
          <a:endParaRPr lang="en-US"/>
        </a:p>
      </dgm:t>
    </dgm:pt>
  </dgm:ptLst>
  <dgm:cxnLst>
    <dgm:cxn modelId="{C6F33C58-02EC-4D4A-8609-D97CECEC5A93}" type="presOf" srcId="{18517F35-3F7E-4EA8-805A-05BF0224456A}" destId="{1EFE00EF-E10B-41AA-AC55-3071F2571B65}" srcOrd="0" destOrd="0" presId="urn:microsoft.com/office/officeart/2005/8/layout/default"/>
    <dgm:cxn modelId="{1A1AEB1E-0697-43B6-BA78-56A38296DB98}" srcId="{F1949D86-B50B-407D-BC3C-B6A4921E6810}" destId="{0D70210F-FDEE-403C-8A94-5EEF13529A43}" srcOrd="3" destOrd="0" parTransId="{6BF3B222-301F-4408-9FC7-A36B17894BD4}" sibTransId="{7EFFE43E-608C-486B-A431-3C4ACBC2C8E1}"/>
    <dgm:cxn modelId="{26CF4A9E-712F-4CB7-BFF2-47D1BE073CF2}" type="presOf" srcId="{F1949D86-B50B-407D-BC3C-B6A4921E6810}" destId="{4DC42611-36D4-4DC9-8781-E95E73528C8E}" srcOrd="0" destOrd="0" presId="urn:microsoft.com/office/officeart/2005/8/layout/default"/>
    <dgm:cxn modelId="{49F20679-89B3-41E9-AF15-B10535EC8241}" srcId="{F1949D86-B50B-407D-BC3C-B6A4921E6810}" destId="{655B90B1-D9E4-4709-B2AB-A0953FDF2F73}" srcOrd="0" destOrd="0" parTransId="{989B2D5A-DBE4-4311-BBD4-D11E0EAE7937}" sibTransId="{2C670D5F-EB36-4167-A150-EA55F52196FD}"/>
    <dgm:cxn modelId="{AA8AF472-0756-4527-82A5-8E34B3092ABD}" srcId="{F1949D86-B50B-407D-BC3C-B6A4921E6810}" destId="{C1E7D854-FC88-4F86-A35C-A70E794F70CB}" srcOrd="2" destOrd="0" parTransId="{802003B5-191F-4EEA-9EA0-434D28660DC0}" sibTransId="{5DB5F940-7BF8-445F-B1AE-D1E2D79328C4}"/>
    <dgm:cxn modelId="{5F5FDDCE-E3C2-4284-BD74-450101EA9A1E}" type="presOf" srcId="{0D70210F-FDEE-403C-8A94-5EEF13529A43}" destId="{8008BEC1-9F57-42B5-9875-35199D0DD5CE}" srcOrd="0" destOrd="0" presId="urn:microsoft.com/office/officeart/2005/8/layout/default"/>
    <dgm:cxn modelId="{A8BEA3FC-5CEB-475F-A683-EE69A27566AF}" type="presOf" srcId="{655B90B1-D9E4-4709-B2AB-A0953FDF2F73}" destId="{6B3A8040-18A4-413D-A3B7-285FBD993CF9}" srcOrd="0" destOrd="0" presId="urn:microsoft.com/office/officeart/2005/8/layout/default"/>
    <dgm:cxn modelId="{04CB581D-ADF1-49B6-A00B-E92A8A8F5C9A}" type="presOf" srcId="{C1E7D854-FC88-4F86-A35C-A70E794F70CB}" destId="{F2569C7D-C36B-416F-9431-9CA609D3DBE9}" srcOrd="0" destOrd="0" presId="urn:microsoft.com/office/officeart/2005/8/layout/default"/>
    <dgm:cxn modelId="{463DD95E-901A-4840-B0C3-AF864639439A}" type="presOf" srcId="{6B929FEF-900C-4B6C-8798-FD2691C92641}" destId="{28B625C9-F9B0-4BE2-9909-7CEFAF6EE3F8}" srcOrd="0" destOrd="0" presId="urn:microsoft.com/office/officeart/2005/8/layout/default"/>
    <dgm:cxn modelId="{008495C0-F70C-435F-AB63-F3B9BFA5FFF0}" srcId="{F1949D86-B50B-407D-BC3C-B6A4921E6810}" destId="{18517F35-3F7E-4EA8-805A-05BF0224456A}" srcOrd="1" destOrd="0" parTransId="{3ACBBB83-9792-410F-80E3-5279DDC3077E}" sibTransId="{19F8FB0D-17C0-4E0B-89AC-77047A81EA2F}"/>
    <dgm:cxn modelId="{233789C6-2260-4FAF-B2F5-575B65E19043}" srcId="{F1949D86-B50B-407D-BC3C-B6A4921E6810}" destId="{6B929FEF-900C-4B6C-8798-FD2691C92641}" srcOrd="4" destOrd="0" parTransId="{4DFFFC46-7581-4770-9B0C-EC2CCE0ACFD6}" sibTransId="{8CBE45AA-2136-4C1A-B2F3-06F9CED5E6F2}"/>
    <dgm:cxn modelId="{5915BAE2-940B-485E-AF1A-517E7BDEA1D3}" type="presParOf" srcId="{4DC42611-36D4-4DC9-8781-E95E73528C8E}" destId="{6B3A8040-18A4-413D-A3B7-285FBD993CF9}" srcOrd="0" destOrd="0" presId="urn:microsoft.com/office/officeart/2005/8/layout/default"/>
    <dgm:cxn modelId="{8EA84DC1-0439-4908-9914-D03ECA4EF303}" type="presParOf" srcId="{4DC42611-36D4-4DC9-8781-E95E73528C8E}" destId="{013F0264-31B4-43A3-B615-14CFCDF47CCB}" srcOrd="1" destOrd="0" presId="urn:microsoft.com/office/officeart/2005/8/layout/default"/>
    <dgm:cxn modelId="{FF44FB40-A699-4014-875C-9DF429D7FB1F}" type="presParOf" srcId="{4DC42611-36D4-4DC9-8781-E95E73528C8E}" destId="{1EFE00EF-E10B-41AA-AC55-3071F2571B65}" srcOrd="2" destOrd="0" presId="urn:microsoft.com/office/officeart/2005/8/layout/default"/>
    <dgm:cxn modelId="{C8097298-E2DF-4D41-9580-A87EB4CC99E4}" type="presParOf" srcId="{4DC42611-36D4-4DC9-8781-E95E73528C8E}" destId="{D2DCD18E-57A5-4D2C-A0AF-4B1F05A00A71}" srcOrd="3" destOrd="0" presId="urn:microsoft.com/office/officeart/2005/8/layout/default"/>
    <dgm:cxn modelId="{38F03DCB-47DC-44B1-B0A6-6B546C357D9E}" type="presParOf" srcId="{4DC42611-36D4-4DC9-8781-E95E73528C8E}" destId="{F2569C7D-C36B-416F-9431-9CA609D3DBE9}" srcOrd="4" destOrd="0" presId="urn:microsoft.com/office/officeart/2005/8/layout/default"/>
    <dgm:cxn modelId="{A322B72E-1C2C-4441-B34B-6967CF1F87DB}" type="presParOf" srcId="{4DC42611-36D4-4DC9-8781-E95E73528C8E}" destId="{7D6DF327-E5E7-4598-AE32-0752568ECEBF}" srcOrd="5" destOrd="0" presId="urn:microsoft.com/office/officeart/2005/8/layout/default"/>
    <dgm:cxn modelId="{11968D19-9883-4A65-A606-3F0CDB0AF9F8}" type="presParOf" srcId="{4DC42611-36D4-4DC9-8781-E95E73528C8E}" destId="{8008BEC1-9F57-42B5-9875-35199D0DD5CE}" srcOrd="6" destOrd="0" presId="urn:microsoft.com/office/officeart/2005/8/layout/default"/>
    <dgm:cxn modelId="{3547C6F5-45B5-40E9-ABA1-667284A90525}" type="presParOf" srcId="{4DC42611-36D4-4DC9-8781-E95E73528C8E}" destId="{F3A4412B-7C54-4B22-97D9-A44B83B52281}" srcOrd="7" destOrd="0" presId="urn:microsoft.com/office/officeart/2005/8/layout/default"/>
    <dgm:cxn modelId="{A1EECD4B-EF6C-4374-BF9B-25DCC831A395}" type="presParOf" srcId="{4DC42611-36D4-4DC9-8781-E95E73528C8E}" destId="{28B625C9-F9B0-4BE2-9909-7CEFAF6EE3F8}"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F92FD67-82BE-7C49-9B14-BF254F83C41F}" type="doc">
      <dgm:prSet loTypeId="urn:microsoft.com/office/officeart/2005/8/layout/matrix1" loCatId="" qsTypeId="urn:microsoft.com/office/officeart/2005/8/quickstyle/simple4" qsCatId="simple" csTypeId="urn:microsoft.com/office/officeart/2005/8/colors/colorful2" csCatId="colorful" phldr="1"/>
      <dgm:spPr/>
      <dgm:t>
        <a:bodyPr/>
        <a:lstStyle/>
        <a:p>
          <a:endParaRPr lang="en-US"/>
        </a:p>
      </dgm:t>
    </dgm:pt>
    <dgm:pt modelId="{D111949D-74D1-EF43-B748-58CF4A81116E}">
      <dgm:prSet phldrT="[Text]"/>
      <dgm:spPr/>
      <dgm:t>
        <a:bodyPr/>
        <a:lstStyle/>
        <a:p>
          <a:r>
            <a:rPr lang="en-US" dirty="0" smtClean="0"/>
            <a:t>Academic Achievement as measured by proficiency</a:t>
          </a:r>
          <a:endParaRPr lang="en-US" dirty="0"/>
        </a:p>
      </dgm:t>
    </dgm:pt>
    <dgm:pt modelId="{DB186946-E8B8-2B45-BCF8-D0139779D630}" type="parTrans" cxnId="{475E10DD-5215-4642-A6D8-76825BD4631E}">
      <dgm:prSet/>
      <dgm:spPr/>
      <dgm:t>
        <a:bodyPr/>
        <a:lstStyle/>
        <a:p>
          <a:endParaRPr lang="en-US"/>
        </a:p>
      </dgm:t>
    </dgm:pt>
    <dgm:pt modelId="{155B89A9-6673-5142-B129-12125A65ECD4}" type="sibTrans" cxnId="{475E10DD-5215-4642-A6D8-76825BD4631E}">
      <dgm:prSet/>
      <dgm:spPr/>
      <dgm:t>
        <a:bodyPr/>
        <a:lstStyle/>
        <a:p>
          <a:endParaRPr lang="en-US"/>
        </a:p>
      </dgm:t>
    </dgm:pt>
    <dgm:pt modelId="{D2850776-5616-114A-93EA-A172D991AC6A}">
      <dgm:prSet phldrT="[Text]" custT="1"/>
      <dgm:spPr/>
      <dgm:t>
        <a:bodyPr/>
        <a:lstStyle/>
        <a:p>
          <a:r>
            <a:rPr lang="en-US" sz="3600" dirty="0" smtClean="0"/>
            <a:t>Equity</a:t>
          </a:r>
          <a:endParaRPr lang="en-US" sz="3600" dirty="0"/>
        </a:p>
      </dgm:t>
    </dgm:pt>
    <dgm:pt modelId="{503EF46D-D0F8-A84D-B91B-5391AB5A42C5}" type="parTrans" cxnId="{26E55187-D49F-1D47-A260-AAC67F0F63BE}">
      <dgm:prSet/>
      <dgm:spPr/>
      <dgm:t>
        <a:bodyPr/>
        <a:lstStyle/>
        <a:p>
          <a:endParaRPr lang="en-US"/>
        </a:p>
      </dgm:t>
    </dgm:pt>
    <dgm:pt modelId="{DD7D6B2A-CC7E-B040-8E61-5889D176BFCD}" type="sibTrans" cxnId="{26E55187-D49F-1D47-A260-AAC67F0F63BE}">
      <dgm:prSet/>
      <dgm:spPr/>
      <dgm:t>
        <a:bodyPr/>
        <a:lstStyle/>
        <a:p>
          <a:endParaRPr lang="en-US"/>
        </a:p>
      </dgm:t>
    </dgm:pt>
    <dgm:pt modelId="{5A93086A-8A48-4F4A-9D4A-8DBEF97ECBA6}">
      <dgm:prSet phldrT="[Text]" custT="1"/>
      <dgm:spPr/>
      <dgm:t>
        <a:bodyPr/>
        <a:lstStyle/>
        <a:p>
          <a:r>
            <a:rPr lang="en-US" sz="3600" dirty="0" smtClean="0"/>
            <a:t>Alignment</a:t>
          </a:r>
          <a:endParaRPr lang="en-US" sz="3600" dirty="0"/>
        </a:p>
      </dgm:t>
    </dgm:pt>
    <dgm:pt modelId="{1EC76A12-A221-8047-837C-6B974FF24BBE}" type="parTrans" cxnId="{FD253A64-4FD2-EC4D-BC28-2DB6FBA3F6FC}">
      <dgm:prSet/>
      <dgm:spPr/>
      <dgm:t>
        <a:bodyPr/>
        <a:lstStyle/>
        <a:p>
          <a:endParaRPr lang="en-US"/>
        </a:p>
      </dgm:t>
    </dgm:pt>
    <dgm:pt modelId="{103C6F80-3DC6-1F45-8672-8D0746841B32}" type="sibTrans" cxnId="{FD253A64-4FD2-EC4D-BC28-2DB6FBA3F6FC}">
      <dgm:prSet/>
      <dgm:spPr/>
      <dgm:t>
        <a:bodyPr/>
        <a:lstStyle/>
        <a:p>
          <a:endParaRPr lang="en-US"/>
        </a:p>
      </dgm:t>
    </dgm:pt>
    <dgm:pt modelId="{51BC63D9-209D-A344-863C-0FBBD0D52BFF}">
      <dgm:prSet phldrT="[Text]" custT="1"/>
      <dgm:spPr/>
      <dgm:t>
        <a:bodyPr/>
        <a:lstStyle/>
        <a:p>
          <a:r>
            <a:rPr lang="en-US" sz="3600" dirty="0" smtClean="0"/>
            <a:t>Practicality</a:t>
          </a:r>
          <a:endParaRPr lang="en-US" sz="3600" dirty="0"/>
        </a:p>
      </dgm:t>
    </dgm:pt>
    <dgm:pt modelId="{C8D86A67-3A9A-5947-BDFB-FBE75C47D5A5}" type="parTrans" cxnId="{72F9AA9F-BDB8-464A-B2E2-33CB249FC09D}">
      <dgm:prSet/>
      <dgm:spPr/>
      <dgm:t>
        <a:bodyPr/>
        <a:lstStyle/>
        <a:p>
          <a:endParaRPr lang="en-US"/>
        </a:p>
      </dgm:t>
    </dgm:pt>
    <dgm:pt modelId="{C62E03C7-6CEF-4648-9B31-BE6CA5C84B1D}" type="sibTrans" cxnId="{72F9AA9F-BDB8-464A-B2E2-33CB249FC09D}">
      <dgm:prSet/>
      <dgm:spPr/>
      <dgm:t>
        <a:bodyPr/>
        <a:lstStyle/>
        <a:p>
          <a:endParaRPr lang="en-US"/>
        </a:p>
      </dgm:t>
    </dgm:pt>
    <dgm:pt modelId="{7917AD3D-0974-1145-AC22-E579D4D6E807}">
      <dgm:prSet phldrT="[Text]" custT="1"/>
      <dgm:spPr/>
      <dgm:t>
        <a:bodyPr/>
        <a:lstStyle/>
        <a:p>
          <a:r>
            <a:rPr lang="en-US" sz="3600" dirty="0" smtClean="0"/>
            <a:t>Efficiency</a:t>
          </a:r>
          <a:endParaRPr lang="en-US" sz="3600" dirty="0"/>
        </a:p>
      </dgm:t>
    </dgm:pt>
    <dgm:pt modelId="{1BDCDA34-C8D6-2242-B766-C078EDE2CFBC}" type="parTrans" cxnId="{A542A03C-2545-C641-AFDB-20E14796293E}">
      <dgm:prSet/>
      <dgm:spPr/>
      <dgm:t>
        <a:bodyPr/>
        <a:lstStyle/>
        <a:p>
          <a:endParaRPr lang="en-US"/>
        </a:p>
      </dgm:t>
    </dgm:pt>
    <dgm:pt modelId="{539283C6-DA02-6C46-BBA0-36B6BB9306BD}" type="sibTrans" cxnId="{A542A03C-2545-C641-AFDB-20E14796293E}">
      <dgm:prSet/>
      <dgm:spPr/>
      <dgm:t>
        <a:bodyPr/>
        <a:lstStyle/>
        <a:p>
          <a:endParaRPr lang="en-US"/>
        </a:p>
      </dgm:t>
    </dgm:pt>
    <dgm:pt modelId="{53FE7E44-0FAB-524C-B361-02CE57CC47C5}" type="pres">
      <dgm:prSet presAssocID="{1F92FD67-82BE-7C49-9B14-BF254F83C41F}" presName="diagram" presStyleCnt="0">
        <dgm:presLayoutVars>
          <dgm:chMax val="1"/>
          <dgm:dir/>
          <dgm:animLvl val="ctr"/>
          <dgm:resizeHandles val="exact"/>
        </dgm:presLayoutVars>
      </dgm:prSet>
      <dgm:spPr/>
      <dgm:t>
        <a:bodyPr/>
        <a:lstStyle/>
        <a:p>
          <a:endParaRPr lang="en-US"/>
        </a:p>
      </dgm:t>
    </dgm:pt>
    <dgm:pt modelId="{D397BEFB-FC17-BA42-8762-A6603316F024}" type="pres">
      <dgm:prSet presAssocID="{1F92FD67-82BE-7C49-9B14-BF254F83C41F}" presName="matrix" presStyleCnt="0"/>
      <dgm:spPr/>
      <dgm:t>
        <a:bodyPr/>
        <a:lstStyle/>
        <a:p>
          <a:endParaRPr lang="en-US"/>
        </a:p>
      </dgm:t>
    </dgm:pt>
    <dgm:pt modelId="{90921C8C-9F4D-1843-A9B5-BA3344C0653F}" type="pres">
      <dgm:prSet presAssocID="{1F92FD67-82BE-7C49-9B14-BF254F83C41F}" presName="tile1" presStyleLbl="node1" presStyleIdx="0" presStyleCnt="4"/>
      <dgm:spPr/>
      <dgm:t>
        <a:bodyPr/>
        <a:lstStyle/>
        <a:p>
          <a:endParaRPr lang="en-US"/>
        </a:p>
      </dgm:t>
    </dgm:pt>
    <dgm:pt modelId="{398E9D0D-16F3-2C4F-9E84-448ADDE6B760}" type="pres">
      <dgm:prSet presAssocID="{1F92FD67-82BE-7C49-9B14-BF254F83C41F}" presName="tile1text" presStyleLbl="node1" presStyleIdx="0" presStyleCnt="4">
        <dgm:presLayoutVars>
          <dgm:chMax val="0"/>
          <dgm:chPref val="0"/>
          <dgm:bulletEnabled val="1"/>
        </dgm:presLayoutVars>
      </dgm:prSet>
      <dgm:spPr/>
      <dgm:t>
        <a:bodyPr/>
        <a:lstStyle/>
        <a:p>
          <a:endParaRPr lang="en-US"/>
        </a:p>
      </dgm:t>
    </dgm:pt>
    <dgm:pt modelId="{A04E5743-509F-A548-96A4-D4AF24C12788}" type="pres">
      <dgm:prSet presAssocID="{1F92FD67-82BE-7C49-9B14-BF254F83C41F}" presName="tile2" presStyleLbl="node1" presStyleIdx="1" presStyleCnt="4" custLinFactNeighborX="-786"/>
      <dgm:spPr/>
      <dgm:t>
        <a:bodyPr/>
        <a:lstStyle/>
        <a:p>
          <a:endParaRPr lang="en-US"/>
        </a:p>
      </dgm:t>
    </dgm:pt>
    <dgm:pt modelId="{DD070527-7095-5042-A74D-2431A78133D0}" type="pres">
      <dgm:prSet presAssocID="{1F92FD67-82BE-7C49-9B14-BF254F83C41F}" presName="tile2text" presStyleLbl="node1" presStyleIdx="1" presStyleCnt="4">
        <dgm:presLayoutVars>
          <dgm:chMax val="0"/>
          <dgm:chPref val="0"/>
          <dgm:bulletEnabled val="1"/>
        </dgm:presLayoutVars>
      </dgm:prSet>
      <dgm:spPr/>
      <dgm:t>
        <a:bodyPr/>
        <a:lstStyle/>
        <a:p>
          <a:endParaRPr lang="en-US"/>
        </a:p>
      </dgm:t>
    </dgm:pt>
    <dgm:pt modelId="{746C08D0-944E-F444-A1EA-1C8FCFACE18C}" type="pres">
      <dgm:prSet presAssocID="{1F92FD67-82BE-7C49-9B14-BF254F83C41F}" presName="tile3" presStyleLbl="node1" presStyleIdx="2" presStyleCnt="4"/>
      <dgm:spPr/>
      <dgm:t>
        <a:bodyPr/>
        <a:lstStyle/>
        <a:p>
          <a:endParaRPr lang="en-US"/>
        </a:p>
      </dgm:t>
    </dgm:pt>
    <dgm:pt modelId="{32108F8C-901B-414A-BC8E-7AD3756F1EA4}" type="pres">
      <dgm:prSet presAssocID="{1F92FD67-82BE-7C49-9B14-BF254F83C41F}" presName="tile3text" presStyleLbl="node1" presStyleIdx="2" presStyleCnt="4">
        <dgm:presLayoutVars>
          <dgm:chMax val="0"/>
          <dgm:chPref val="0"/>
          <dgm:bulletEnabled val="1"/>
        </dgm:presLayoutVars>
      </dgm:prSet>
      <dgm:spPr/>
      <dgm:t>
        <a:bodyPr/>
        <a:lstStyle/>
        <a:p>
          <a:endParaRPr lang="en-US"/>
        </a:p>
      </dgm:t>
    </dgm:pt>
    <dgm:pt modelId="{37187CDB-EA94-7D41-9F8F-0E1577492D74}" type="pres">
      <dgm:prSet presAssocID="{1F92FD67-82BE-7C49-9B14-BF254F83C41F}" presName="tile4" presStyleLbl="node1" presStyleIdx="3" presStyleCnt="4"/>
      <dgm:spPr/>
      <dgm:t>
        <a:bodyPr/>
        <a:lstStyle/>
        <a:p>
          <a:endParaRPr lang="en-US"/>
        </a:p>
      </dgm:t>
    </dgm:pt>
    <dgm:pt modelId="{C14F426B-636B-E742-AFD3-F4D6BFF1B5F5}" type="pres">
      <dgm:prSet presAssocID="{1F92FD67-82BE-7C49-9B14-BF254F83C41F}" presName="tile4text" presStyleLbl="node1" presStyleIdx="3" presStyleCnt="4">
        <dgm:presLayoutVars>
          <dgm:chMax val="0"/>
          <dgm:chPref val="0"/>
          <dgm:bulletEnabled val="1"/>
        </dgm:presLayoutVars>
      </dgm:prSet>
      <dgm:spPr/>
      <dgm:t>
        <a:bodyPr/>
        <a:lstStyle/>
        <a:p>
          <a:endParaRPr lang="en-US"/>
        </a:p>
      </dgm:t>
    </dgm:pt>
    <dgm:pt modelId="{622BB6B0-BFDE-2345-AD1F-B95360F7B17E}" type="pres">
      <dgm:prSet presAssocID="{1F92FD67-82BE-7C49-9B14-BF254F83C41F}" presName="centerTile" presStyleLbl="fgShp" presStyleIdx="0" presStyleCnt="1">
        <dgm:presLayoutVars>
          <dgm:chMax val="0"/>
          <dgm:chPref val="0"/>
        </dgm:presLayoutVars>
      </dgm:prSet>
      <dgm:spPr/>
      <dgm:t>
        <a:bodyPr/>
        <a:lstStyle/>
        <a:p>
          <a:endParaRPr lang="en-US"/>
        </a:p>
      </dgm:t>
    </dgm:pt>
  </dgm:ptLst>
  <dgm:cxnLst>
    <dgm:cxn modelId="{FD253A64-4FD2-EC4D-BC28-2DB6FBA3F6FC}" srcId="{D111949D-74D1-EF43-B748-58CF4A81116E}" destId="{5A93086A-8A48-4F4A-9D4A-8DBEF97ECBA6}" srcOrd="1" destOrd="0" parTransId="{1EC76A12-A221-8047-837C-6B974FF24BBE}" sibTransId="{103C6F80-3DC6-1F45-8672-8D0746841B32}"/>
    <dgm:cxn modelId="{680D62D6-345C-47C7-A40D-E3038AD36A88}" type="presOf" srcId="{51BC63D9-209D-A344-863C-0FBBD0D52BFF}" destId="{746C08D0-944E-F444-A1EA-1C8FCFACE18C}" srcOrd="0" destOrd="0" presId="urn:microsoft.com/office/officeart/2005/8/layout/matrix1"/>
    <dgm:cxn modelId="{A542A03C-2545-C641-AFDB-20E14796293E}" srcId="{D111949D-74D1-EF43-B748-58CF4A81116E}" destId="{7917AD3D-0974-1145-AC22-E579D4D6E807}" srcOrd="3" destOrd="0" parTransId="{1BDCDA34-C8D6-2242-B766-C078EDE2CFBC}" sibTransId="{539283C6-DA02-6C46-BBA0-36B6BB9306BD}"/>
    <dgm:cxn modelId="{A38E9876-D85F-44A6-A7EC-3E4677D0A502}" type="presOf" srcId="{5A93086A-8A48-4F4A-9D4A-8DBEF97ECBA6}" destId="{A04E5743-509F-A548-96A4-D4AF24C12788}" srcOrd="0" destOrd="0" presId="urn:microsoft.com/office/officeart/2005/8/layout/matrix1"/>
    <dgm:cxn modelId="{F3DFE299-6022-46FB-AE98-A2E166D729D6}" type="presOf" srcId="{D2850776-5616-114A-93EA-A172D991AC6A}" destId="{398E9D0D-16F3-2C4F-9E84-448ADDE6B760}" srcOrd="1" destOrd="0" presId="urn:microsoft.com/office/officeart/2005/8/layout/matrix1"/>
    <dgm:cxn modelId="{590F024F-D79F-423F-839D-847BF8A78217}" type="presOf" srcId="{5A93086A-8A48-4F4A-9D4A-8DBEF97ECBA6}" destId="{DD070527-7095-5042-A74D-2431A78133D0}" srcOrd="1" destOrd="0" presId="urn:microsoft.com/office/officeart/2005/8/layout/matrix1"/>
    <dgm:cxn modelId="{26E55187-D49F-1D47-A260-AAC67F0F63BE}" srcId="{D111949D-74D1-EF43-B748-58CF4A81116E}" destId="{D2850776-5616-114A-93EA-A172D991AC6A}" srcOrd="0" destOrd="0" parTransId="{503EF46D-D0F8-A84D-B91B-5391AB5A42C5}" sibTransId="{DD7D6B2A-CC7E-B040-8E61-5889D176BFCD}"/>
    <dgm:cxn modelId="{B6CD93E1-86C6-401D-A01B-CB77323F13F3}" type="presOf" srcId="{7917AD3D-0974-1145-AC22-E579D4D6E807}" destId="{37187CDB-EA94-7D41-9F8F-0E1577492D74}" srcOrd="0" destOrd="0" presId="urn:microsoft.com/office/officeart/2005/8/layout/matrix1"/>
    <dgm:cxn modelId="{E664A8D8-C86D-4DE6-853B-89206C83B351}" type="presOf" srcId="{1F92FD67-82BE-7C49-9B14-BF254F83C41F}" destId="{53FE7E44-0FAB-524C-B361-02CE57CC47C5}" srcOrd="0" destOrd="0" presId="urn:microsoft.com/office/officeart/2005/8/layout/matrix1"/>
    <dgm:cxn modelId="{72F9AA9F-BDB8-464A-B2E2-33CB249FC09D}" srcId="{D111949D-74D1-EF43-B748-58CF4A81116E}" destId="{51BC63D9-209D-A344-863C-0FBBD0D52BFF}" srcOrd="2" destOrd="0" parTransId="{C8D86A67-3A9A-5947-BDFB-FBE75C47D5A5}" sibTransId="{C62E03C7-6CEF-4648-9B31-BE6CA5C84B1D}"/>
    <dgm:cxn modelId="{A812FCDA-E131-4452-BA1C-7D42FDD7EBFF}" type="presOf" srcId="{51BC63D9-209D-A344-863C-0FBBD0D52BFF}" destId="{32108F8C-901B-414A-BC8E-7AD3756F1EA4}" srcOrd="1" destOrd="0" presId="urn:microsoft.com/office/officeart/2005/8/layout/matrix1"/>
    <dgm:cxn modelId="{E25A4547-616B-4CB4-B073-ED40477F8719}" type="presOf" srcId="{D111949D-74D1-EF43-B748-58CF4A81116E}" destId="{622BB6B0-BFDE-2345-AD1F-B95360F7B17E}" srcOrd="0" destOrd="0" presId="urn:microsoft.com/office/officeart/2005/8/layout/matrix1"/>
    <dgm:cxn modelId="{73DB4EC0-6A10-4052-B656-1172EA6EB39B}" type="presOf" srcId="{D2850776-5616-114A-93EA-A172D991AC6A}" destId="{90921C8C-9F4D-1843-A9B5-BA3344C0653F}" srcOrd="0" destOrd="0" presId="urn:microsoft.com/office/officeart/2005/8/layout/matrix1"/>
    <dgm:cxn modelId="{475E10DD-5215-4642-A6D8-76825BD4631E}" srcId="{1F92FD67-82BE-7C49-9B14-BF254F83C41F}" destId="{D111949D-74D1-EF43-B748-58CF4A81116E}" srcOrd="0" destOrd="0" parTransId="{DB186946-E8B8-2B45-BCF8-D0139779D630}" sibTransId="{155B89A9-6673-5142-B129-12125A65ECD4}"/>
    <dgm:cxn modelId="{F1076019-C8B4-4C8F-9EB6-9D378C4B433F}" type="presOf" srcId="{7917AD3D-0974-1145-AC22-E579D4D6E807}" destId="{C14F426B-636B-E742-AFD3-F4D6BFF1B5F5}" srcOrd="1" destOrd="0" presId="urn:microsoft.com/office/officeart/2005/8/layout/matrix1"/>
    <dgm:cxn modelId="{881CF58F-5263-43C9-9DBF-6FFB763174B9}" type="presParOf" srcId="{53FE7E44-0FAB-524C-B361-02CE57CC47C5}" destId="{D397BEFB-FC17-BA42-8762-A6603316F024}" srcOrd="0" destOrd="0" presId="urn:microsoft.com/office/officeart/2005/8/layout/matrix1"/>
    <dgm:cxn modelId="{5CA4651F-32B0-43DF-A7A2-4CD6605B398B}" type="presParOf" srcId="{D397BEFB-FC17-BA42-8762-A6603316F024}" destId="{90921C8C-9F4D-1843-A9B5-BA3344C0653F}" srcOrd="0" destOrd="0" presId="urn:microsoft.com/office/officeart/2005/8/layout/matrix1"/>
    <dgm:cxn modelId="{A02FDCA7-630F-435A-8750-7B9D6EEBAFE1}" type="presParOf" srcId="{D397BEFB-FC17-BA42-8762-A6603316F024}" destId="{398E9D0D-16F3-2C4F-9E84-448ADDE6B760}" srcOrd="1" destOrd="0" presId="urn:microsoft.com/office/officeart/2005/8/layout/matrix1"/>
    <dgm:cxn modelId="{E3FF69C7-72ED-4A78-BE36-3EF8E9FA2D1C}" type="presParOf" srcId="{D397BEFB-FC17-BA42-8762-A6603316F024}" destId="{A04E5743-509F-A548-96A4-D4AF24C12788}" srcOrd="2" destOrd="0" presId="urn:microsoft.com/office/officeart/2005/8/layout/matrix1"/>
    <dgm:cxn modelId="{D0F4F55B-A4FF-4497-B311-0B6EE8845414}" type="presParOf" srcId="{D397BEFB-FC17-BA42-8762-A6603316F024}" destId="{DD070527-7095-5042-A74D-2431A78133D0}" srcOrd="3" destOrd="0" presId="urn:microsoft.com/office/officeart/2005/8/layout/matrix1"/>
    <dgm:cxn modelId="{FEA0101D-811E-4E67-82FC-22CAFCA82F6C}" type="presParOf" srcId="{D397BEFB-FC17-BA42-8762-A6603316F024}" destId="{746C08D0-944E-F444-A1EA-1C8FCFACE18C}" srcOrd="4" destOrd="0" presId="urn:microsoft.com/office/officeart/2005/8/layout/matrix1"/>
    <dgm:cxn modelId="{966C3B83-20D5-427F-825E-6A59611754AB}" type="presParOf" srcId="{D397BEFB-FC17-BA42-8762-A6603316F024}" destId="{32108F8C-901B-414A-BC8E-7AD3756F1EA4}" srcOrd="5" destOrd="0" presId="urn:microsoft.com/office/officeart/2005/8/layout/matrix1"/>
    <dgm:cxn modelId="{D84E80FE-C1DE-4A9F-9683-0699F105A663}" type="presParOf" srcId="{D397BEFB-FC17-BA42-8762-A6603316F024}" destId="{37187CDB-EA94-7D41-9F8F-0E1577492D74}" srcOrd="6" destOrd="0" presId="urn:microsoft.com/office/officeart/2005/8/layout/matrix1"/>
    <dgm:cxn modelId="{C9C49746-38ED-4B43-84A7-83AFE1AFC910}" type="presParOf" srcId="{D397BEFB-FC17-BA42-8762-A6603316F024}" destId="{C14F426B-636B-E742-AFD3-F4D6BFF1B5F5}" srcOrd="7" destOrd="0" presId="urn:microsoft.com/office/officeart/2005/8/layout/matrix1"/>
    <dgm:cxn modelId="{64ED70E9-2CAC-4EAA-BB92-32264DB6B49A}" type="presParOf" srcId="{53FE7E44-0FAB-524C-B361-02CE57CC47C5}" destId="{622BB6B0-BFDE-2345-AD1F-B95360F7B17E}"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CF1AE5-C90F-B64A-BD36-4721668C725B}">
      <dsp:nvSpPr>
        <dsp:cNvPr id="0" name=""/>
        <dsp:cNvSpPr/>
      </dsp:nvSpPr>
      <dsp:spPr>
        <a:xfrm>
          <a:off x="3781" y="84892"/>
          <a:ext cx="2273944" cy="5184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en-US" sz="1800" kern="1200" smtClean="0"/>
            <a:t>Equity</a:t>
          </a:r>
          <a:endParaRPr lang="en-US" sz="1800" kern="1200"/>
        </a:p>
      </dsp:txBody>
      <dsp:txXfrm>
        <a:off x="3781" y="84892"/>
        <a:ext cx="2273944" cy="518400"/>
      </dsp:txXfrm>
    </dsp:sp>
    <dsp:sp modelId="{28BF5E62-F81E-6447-832D-E45D566AA975}">
      <dsp:nvSpPr>
        <dsp:cNvPr id="0" name=""/>
        <dsp:cNvSpPr/>
      </dsp:nvSpPr>
      <dsp:spPr>
        <a:xfrm>
          <a:off x="3781" y="603292"/>
          <a:ext cx="2273944" cy="3335174"/>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Keep </a:t>
          </a:r>
          <a:r>
            <a:rPr lang="en-US" sz="1800" b="1" u="sng" kern="1200" dirty="0" smtClean="0"/>
            <a:t>equity</a:t>
          </a:r>
          <a:r>
            <a:rPr lang="en-US" sz="1800" kern="1200" dirty="0" smtClean="0"/>
            <a:t> in mind: when faced with competing interests, consider which will best serve the interests of Arkansas’ most vulnerable students.</a:t>
          </a:r>
          <a:endParaRPr lang="en-US" sz="1800" kern="1200" dirty="0"/>
        </a:p>
      </dsp:txBody>
      <dsp:txXfrm>
        <a:off x="3781" y="603292"/>
        <a:ext cx="2273944" cy="3335174"/>
      </dsp:txXfrm>
    </dsp:sp>
    <dsp:sp modelId="{4D4FA366-1077-4241-9150-B60F60DF8940}">
      <dsp:nvSpPr>
        <dsp:cNvPr id="0" name=""/>
        <dsp:cNvSpPr/>
      </dsp:nvSpPr>
      <dsp:spPr>
        <a:xfrm>
          <a:off x="2596078" y="84892"/>
          <a:ext cx="2273944" cy="5184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en-US" sz="1800" kern="1200" smtClean="0"/>
            <a:t>Alignment</a:t>
          </a:r>
          <a:endParaRPr lang="en-US" sz="1800" kern="1200"/>
        </a:p>
      </dsp:txBody>
      <dsp:txXfrm>
        <a:off x="2596078" y="84892"/>
        <a:ext cx="2273944" cy="518400"/>
      </dsp:txXfrm>
    </dsp:sp>
    <dsp:sp modelId="{559A9F87-0397-5947-AE61-7F7A0F8DD647}">
      <dsp:nvSpPr>
        <dsp:cNvPr id="0" name=""/>
        <dsp:cNvSpPr/>
      </dsp:nvSpPr>
      <dsp:spPr>
        <a:xfrm>
          <a:off x="2596078" y="603292"/>
          <a:ext cx="2273944" cy="3335174"/>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b="0" u="none" kern="1200" smtClean="0"/>
            <a:t>Keep </a:t>
          </a:r>
          <a:r>
            <a:rPr lang="en-US" sz="1800" b="1" u="sng" kern="1200" smtClean="0"/>
            <a:t>alignment</a:t>
          </a:r>
          <a:r>
            <a:rPr lang="en-US" sz="1800" b="1" kern="1200" smtClean="0"/>
            <a:t> </a:t>
          </a:r>
          <a:r>
            <a:rPr lang="en-US" sz="1800" kern="1200" smtClean="0"/>
            <a:t> in mind:  when faced with competing interests, consider how each will align with state, as well as federal  requirements</a:t>
          </a:r>
          <a:endParaRPr lang="en-US" sz="1800" kern="1200"/>
        </a:p>
      </dsp:txBody>
      <dsp:txXfrm>
        <a:off x="2596078" y="603292"/>
        <a:ext cx="2273944" cy="3335174"/>
      </dsp:txXfrm>
    </dsp:sp>
    <dsp:sp modelId="{D33CFA08-2918-4A46-80B9-1F3B5F0025CB}">
      <dsp:nvSpPr>
        <dsp:cNvPr id="0" name=""/>
        <dsp:cNvSpPr/>
      </dsp:nvSpPr>
      <dsp:spPr>
        <a:xfrm>
          <a:off x="5188376" y="84892"/>
          <a:ext cx="2273944" cy="5184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en-US" sz="1800" kern="1200" smtClean="0"/>
            <a:t>Practicality</a:t>
          </a:r>
          <a:endParaRPr lang="en-US" sz="1800" kern="1200"/>
        </a:p>
      </dsp:txBody>
      <dsp:txXfrm>
        <a:off x="5188376" y="84892"/>
        <a:ext cx="2273944" cy="518400"/>
      </dsp:txXfrm>
    </dsp:sp>
    <dsp:sp modelId="{0C66A8C9-5495-3E4E-9017-568E8DA073F9}">
      <dsp:nvSpPr>
        <dsp:cNvPr id="0" name=""/>
        <dsp:cNvSpPr/>
      </dsp:nvSpPr>
      <dsp:spPr>
        <a:xfrm>
          <a:off x="5188376" y="603292"/>
          <a:ext cx="2273944" cy="3335174"/>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Keep </a:t>
          </a:r>
          <a:r>
            <a:rPr lang="en-US" sz="1800" b="1" u="sng" kern="1200" dirty="0" smtClean="0"/>
            <a:t>possibility</a:t>
          </a:r>
          <a:r>
            <a:rPr lang="en-US" sz="1800" kern="1200" dirty="0" smtClean="0"/>
            <a:t> in mind:  when faced with competing interests, consider what is achievable in light of limited resources and that meet Arkansas priorities and ESSA requirements</a:t>
          </a:r>
          <a:endParaRPr lang="en-US" sz="1800" kern="1200" dirty="0"/>
        </a:p>
      </dsp:txBody>
      <dsp:txXfrm>
        <a:off x="5188376" y="603292"/>
        <a:ext cx="2273944" cy="3335174"/>
      </dsp:txXfrm>
    </dsp:sp>
    <dsp:sp modelId="{4AD850AB-9416-0542-9741-D30E79059521}">
      <dsp:nvSpPr>
        <dsp:cNvPr id="0" name=""/>
        <dsp:cNvSpPr/>
      </dsp:nvSpPr>
      <dsp:spPr>
        <a:xfrm>
          <a:off x="7780673" y="84892"/>
          <a:ext cx="2273944" cy="518400"/>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en-US" sz="1800" kern="1200" dirty="0" smtClean="0"/>
            <a:t>Efficiency</a:t>
          </a:r>
          <a:endParaRPr lang="en-US" sz="1800" kern="1200" dirty="0"/>
        </a:p>
      </dsp:txBody>
      <dsp:txXfrm>
        <a:off x="7780673" y="84892"/>
        <a:ext cx="2273944" cy="518400"/>
      </dsp:txXfrm>
    </dsp:sp>
    <dsp:sp modelId="{5287810D-391E-B54F-B8B1-5FDEE4E7D54C}">
      <dsp:nvSpPr>
        <dsp:cNvPr id="0" name=""/>
        <dsp:cNvSpPr/>
      </dsp:nvSpPr>
      <dsp:spPr>
        <a:xfrm>
          <a:off x="7780673" y="603292"/>
          <a:ext cx="2273944" cy="3335174"/>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b="0" u="none" kern="1200" dirty="0" smtClean="0"/>
            <a:t>Keep </a:t>
          </a:r>
          <a:r>
            <a:rPr lang="en-US" sz="1800" b="1" u="sng" kern="1200" dirty="0" smtClean="0"/>
            <a:t>efficiency</a:t>
          </a:r>
          <a:r>
            <a:rPr lang="en-US" sz="1800" b="1" kern="1200" dirty="0" smtClean="0"/>
            <a:t> </a:t>
          </a:r>
          <a:r>
            <a:rPr lang="en-US" sz="1800" kern="1200" dirty="0" smtClean="0"/>
            <a:t> in mind:  when faced with competing interests, consider the impact so as not to create undue burdens (fiscal or human resources).</a:t>
          </a:r>
          <a:endParaRPr lang="en-US" sz="1800" kern="1200" dirty="0"/>
        </a:p>
      </dsp:txBody>
      <dsp:txXfrm>
        <a:off x="7780673" y="603292"/>
        <a:ext cx="2273944" cy="33351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A2DEF-81AD-5F43-A231-9FAEF93ABE60}">
      <dsp:nvSpPr>
        <dsp:cNvPr id="0" name=""/>
        <dsp:cNvSpPr/>
      </dsp:nvSpPr>
      <dsp:spPr>
        <a:xfrm>
          <a:off x="769916" y="0"/>
          <a:ext cx="4916386" cy="4916386"/>
        </a:xfrm>
        <a:prstGeom prst="ellipse">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State system</a:t>
          </a:r>
          <a:endParaRPr lang="en-US" sz="1800" b="1" kern="1200" dirty="0">
            <a:solidFill>
              <a:schemeClr val="bg1"/>
            </a:solidFill>
          </a:endParaRPr>
        </a:p>
      </dsp:txBody>
      <dsp:txXfrm>
        <a:off x="2306287" y="245819"/>
        <a:ext cx="1843644" cy="491638"/>
      </dsp:txXfrm>
    </dsp:sp>
    <dsp:sp modelId="{259317C8-FE1E-9749-B896-3183BE73290F}">
      <dsp:nvSpPr>
        <dsp:cNvPr id="0" name=""/>
        <dsp:cNvSpPr/>
      </dsp:nvSpPr>
      <dsp:spPr>
        <a:xfrm>
          <a:off x="1138645" y="737457"/>
          <a:ext cx="4178928" cy="4178928"/>
        </a:xfrm>
        <a:prstGeom prst="ellipse">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smtClean="0"/>
            <a:t>State Required</a:t>
          </a:r>
          <a:endParaRPr lang="en-US" sz="1800" b="1" kern="1200" dirty="0"/>
        </a:p>
      </dsp:txBody>
      <dsp:txXfrm>
        <a:off x="2327028" y="977746"/>
        <a:ext cx="1802162" cy="480576"/>
      </dsp:txXfrm>
    </dsp:sp>
    <dsp:sp modelId="{8BBA70A2-04B9-B846-A3EB-413843F3F47D}">
      <dsp:nvSpPr>
        <dsp:cNvPr id="0" name=""/>
        <dsp:cNvSpPr/>
      </dsp:nvSpPr>
      <dsp:spPr>
        <a:xfrm>
          <a:off x="1507374" y="1474915"/>
          <a:ext cx="3441470" cy="3441470"/>
        </a:xfrm>
        <a:prstGeom prst="ellipse">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State Reported</a:t>
          </a:r>
          <a:endParaRPr lang="en-US" sz="1800" kern="1200" dirty="0"/>
        </a:p>
      </dsp:txBody>
      <dsp:txXfrm>
        <a:off x="2337629" y="1712377"/>
        <a:ext cx="1780960" cy="474922"/>
      </dsp:txXfrm>
    </dsp:sp>
    <dsp:sp modelId="{707A99E4-BB82-7D4A-B194-C194AA30BA53}">
      <dsp:nvSpPr>
        <dsp:cNvPr id="0" name=""/>
        <dsp:cNvSpPr/>
      </dsp:nvSpPr>
      <dsp:spPr>
        <a:xfrm>
          <a:off x="1876103" y="2212373"/>
          <a:ext cx="2704012" cy="2704012"/>
        </a:xfrm>
        <a:prstGeom prst="ellipse">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State Supported Locally Reported Indicators</a:t>
          </a:r>
          <a:endParaRPr lang="en-US" sz="1200" kern="1200" dirty="0"/>
        </a:p>
      </dsp:txBody>
      <dsp:txXfrm>
        <a:off x="2498026" y="2455734"/>
        <a:ext cx="1460166" cy="486722"/>
      </dsp:txXfrm>
    </dsp:sp>
    <dsp:sp modelId="{826F987F-0ABE-CB46-B2F0-AD5DD9851C74}">
      <dsp:nvSpPr>
        <dsp:cNvPr id="0" name=""/>
        <dsp:cNvSpPr/>
      </dsp:nvSpPr>
      <dsp:spPr>
        <a:xfrm>
          <a:off x="2253416" y="3075907"/>
          <a:ext cx="1949386" cy="1714402"/>
        </a:xfrm>
        <a:prstGeom prst="ellipse">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Local Cycle of Inquiry for Driving Continuous Improvement</a:t>
          </a:r>
          <a:endParaRPr lang="en-US" sz="1400" kern="1200" dirty="0"/>
        </a:p>
      </dsp:txBody>
      <dsp:txXfrm>
        <a:off x="2538897" y="3504508"/>
        <a:ext cx="1378424" cy="8572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3A8040-18A4-413D-A3B7-285FBD993CF9}">
      <dsp:nvSpPr>
        <dsp:cNvPr id="0" name=""/>
        <dsp:cNvSpPr/>
      </dsp:nvSpPr>
      <dsp:spPr>
        <a:xfrm>
          <a:off x="486807" y="680"/>
          <a:ext cx="2628219" cy="1576931"/>
        </a:xfrm>
        <a:prstGeom prst="rect">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Index</a:t>
          </a:r>
          <a:endParaRPr lang="en-US" sz="3000" kern="1200" dirty="0"/>
        </a:p>
      </dsp:txBody>
      <dsp:txXfrm>
        <a:off x="486807" y="680"/>
        <a:ext cx="2628219" cy="1576931"/>
      </dsp:txXfrm>
    </dsp:sp>
    <dsp:sp modelId="{1EFE00EF-E10B-41AA-AC55-3071F2571B65}">
      <dsp:nvSpPr>
        <dsp:cNvPr id="0" name=""/>
        <dsp:cNvSpPr/>
      </dsp:nvSpPr>
      <dsp:spPr>
        <a:xfrm>
          <a:off x="3377848" y="680"/>
          <a:ext cx="2628219" cy="1576931"/>
        </a:xfrm>
        <a:prstGeom prst="rect">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Goal-based</a:t>
          </a:r>
          <a:endParaRPr lang="en-US" sz="3000" kern="1200" dirty="0"/>
        </a:p>
      </dsp:txBody>
      <dsp:txXfrm>
        <a:off x="3377848" y="680"/>
        <a:ext cx="2628219" cy="1576931"/>
      </dsp:txXfrm>
    </dsp:sp>
    <dsp:sp modelId="{F2569C7D-C36B-416F-9431-9CA609D3DBE9}">
      <dsp:nvSpPr>
        <dsp:cNvPr id="0" name=""/>
        <dsp:cNvSpPr/>
      </dsp:nvSpPr>
      <dsp:spPr>
        <a:xfrm>
          <a:off x="486807" y="1840434"/>
          <a:ext cx="2628219" cy="1576931"/>
        </a:xfrm>
        <a:prstGeom prst="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Matrix</a:t>
          </a:r>
          <a:endParaRPr lang="en-US" sz="3000" kern="1200" dirty="0"/>
        </a:p>
      </dsp:txBody>
      <dsp:txXfrm>
        <a:off x="486807" y="1840434"/>
        <a:ext cx="2628219" cy="1576931"/>
      </dsp:txXfrm>
    </dsp:sp>
    <dsp:sp modelId="{8008BEC1-9F57-42B5-9875-35199D0DD5CE}">
      <dsp:nvSpPr>
        <dsp:cNvPr id="0" name=""/>
        <dsp:cNvSpPr/>
      </dsp:nvSpPr>
      <dsp:spPr>
        <a:xfrm>
          <a:off x="3377848" y="1840434"/>
          <a:ext cx="2628219" cy="1576931"/>
        </a:xfrm>
        <a:prstGeom prst="rect">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Dashboard</a:t>
          </a:r>
          <a:endParaRPr lang="en-US" sz="3000" kern="1200" dirty="0"/>
        </a:p>
      </dsp:txBody>
      <dsp:txXfrm>
        <a:off x="3377848" y="1840434"/>
        <a:ext cx="2628219" cy="1576931"/>
      </dsp:txXfrm>
    </dsp:sp>
    <dsp:sp modelId="{28B625C9-F9B0-4BE2-9909-7CEFAF6EE3F8}">
      <dsp:nvSpPr>
        <dsp:cNvPr id="0" name=""/>
        <dsp:cNvSpPr/>
      </dsp:nvSpPr>
      <dsp:spPr>
        <a:xfrm>
          <a:off x="1932327" y="3680187"/>
          <a:ext cx="2628219" cy="1576931"/>
        </a:xfrm>
        <a:prstGeom prst="rect">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A Combination? </a:t>
          </a:r>
          <a:endParaRPr lang="en-US" sz="3000" kern="1200" dirty="0"/>
        </a:p>
      </dsp:txBody>
      <dsp:txXfrm>
        <a:off x="1932327" y="3680187"/>
        <a:ext cx="2628219" cy="15769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21C8C-9F4D-1843-A9B5-BA3344C0653F}">
      <dsp:nvSpPr>
        <dsp:cNvPr id="0" name=""/>
        <dsp:cNvSpPr/>
      </dsp:nvSpPr>
      <dsp:spPr>
        <a:xfrm rot="16200000">
          <a:off x="493448" y="-493448"/>
          <a:ext cx="2033322" cy="3020219"/>
        </a:xfrm>
        <a:prstGeom prst="round1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Equity</a:t>
          </a:r>
          <a:endParaRPr lang="en-US" sz="3600" kern="1200" dirty="0"/>
        </a:p>
      </dsp:txBody>
      <dsp:txXfrm rot="5400000">
        <a:off x="-1" y="1"/>
        <a:ext cx="3020219" cy="1524991"/>
      </dsp:txXfrm>
    </dsp:sp>
    <dsp:sp modelId="{A04E5743-509F-A548-96A4-D4AF24C12788}">
      <dsp:nvSpPr>
        <dsp:cNvPr id="0" name=""/>
        <dsp:cNvSpPr/>
      </dsp:nvSpPr>
      <dsp:spPr>
        <a:xfrm>
          <a:off x="2996480" y="0"/>
          <a:ext cx="3020219" cy="2033322"/>
        </a:xfrm>
        <a:prstGeom prst="round1Rect">
          <a:avLst/>
        </a:prstGeom>
        <a:gradFill rotWithShape="0">
          <a:gsLst>
            <a:gs pos="0">
              <a:schemeClr val="accent2">
                <a:hueOff val="-443578"/>
                <a:satOff val="2739"/>
                <a:lumOff val="-392"/>
                <a:alphaOff val="0"/>
                <a:tint val="100000"/>
                <a:shade val="100000"/>
                <a:satMod val="130000"/>
              </a:schemeClr>
            </a:gs>
            <a:gs pos="100000">
              <a:schemeClr val="accent2">
                <a:hueOff val="-443578"/>
                <a:satOff val="2739"/>
                <a:lumOff val="-39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Alignment</a:t>
          </a:r>
          <a:endParaRPr lang="en-US" sz="3600" kern="1200" dirty="0"/>
        </a:p>
      </dsp:txBody>
      <dsp:txXfrm>
        <a:off x="2996480" y="0"/>
        <a:ext cx="3020219" cy="1524991"/>
      </dsp:txXfrm>
    </dsp:sp>
    <dsp:sp modelId="{746C08D0-944E-F444-A1EA-1C8FCFACE18C}">
      <dsp:nvSpPr>
        <dsp:cNvPr id="0" name=""/>
        <dsp:cNvSpPr/>
      </dsp:nvSpPr>
      <dsp:spPr>
        <a:xfrm rot="10800000">
          <a:off x="0" y="2033322"/>
          <a:ext cx="3020219" cy="2033322"/>
        </a:xfrm>
        <a:prstGeom prst="round1Rect">
          <a:avLst/>
        </a:prstGeom>
        <a:gradFill rotWithShape="0">
          <a:gsLst>
            <a:gs pos="0">
              <a:schemeClr val="accent2">
                <a:hueOff val="-887157"/>
                <a:satOff val="5477"/>
                <a:lumOff val="-784"/>
                <a:alphaOff val="0"/>
                <a:tint val="100000"/>
                <a:shade val="100000"/>
                <a:satMod val="130000"/>
              </a:schemeClr>
            </a:gs>
            <a:gs pos="100000">
              <a:schemeClr val="accent2">
                <a:hueOff val="-887157"/>
                <a:satOff val="5477"/>
                <a:lumOff val="-784"/>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Practicality</a:t>
          </a:r>
          <a:endParaRPr lang="en-US" sz="3600" kern="1200" dirty="0"/>
        </a:p>
      </dsp:txBody>
      <dsp:txXfrm rot="10800000">
        <a:off x="0" y="2541653"/>
        <a:ext cx="3020219" cy="1524991"/>
      </dsp:txXfrm>
    </dsp:sp>
    <dsp:sp modelId="{37187CDB-EA94-7D41-9F8F-0E1577492D74}">
      <dsp:nvSpPr>
        <dsp:cNvPr id="0" name=""/>
        <dsp:cNvSpPr/>
      </dsp:nvSpPr>
      <dsp:spPr>
        <a:xfrm rot="5400000">
          <a:off x="3513667" y="1539874"/>
          <a:ext cx="2033322" cy="3020219"/>
        </a:xfrm>
        <a:prstGeom prst="round1Rect">
          <a:avLst/>
        </a:prstGeom>
        <a:gradFill rotWithShape="0">
          <a:gsLst>
            <a:gs pos="0">
              <a:schemeClr val="accent2">
                <a:hueOff val="-1330735"/>
                <a:satOff val="8216"/>
                <a:lumOff val="-1176"/>
                <a:alphaOff val="0"/>
                <a:tint val="100000"/>
                <a:shade val="100000"/>
                <a:satMod val="130000"/>
              </a:schemeClr>
            </a:gs>
            <a:gs pos="100000">
              <a:schemeClr val="accent2">
                <a:hueOff val="-1330735"/>
                <a:satOff val="8216"/>
                <a:lumOff val="-1176"/>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kern="1200" dirty="0" smtClean="0"/>
            <a:t>Efficiency</a:t>
          </a:r>
          <a:endParaRPr lang="en-US" sz="3600" kern="1200" dirty="0"/>
        </a:p>
      </dsp:txBody>
      <dsp:txXfrm rot="-5400000">
        <a:off x="3020218" y="2541653"/>
        <a:ext cx="3020219" cy="1524991"/>
      </dsp:txXfrm>
    </dsp:sp>
    <dsp:sp modelId="{622BB6B0-BFDE-2345-AD1F-B95360F7B17E}">
      <dsp:nvSpPr>
        <dsp:cNvPr id="0" name=""/>
        <dsp:cNvSpPr/>
      </dsp:nvSpPr>
      <dsp:spPr>
        <a:xfrm>
          <a:off x="2114153" y="1524991"/>
          <a:ext cx="1812131" cy="1016661"/>
        </a:xfrm>
        <a:prstGeom prst="roundRect">
          <a:avLst/>
        </a:prstGeom>
        <a:gradFill rotWithShape="0">
          <a:gsLst>
            <a:gs pos="0">
              <a:schemeClr val="accent2">
                <a:tint val="40000"/>
                <a:hueOff val="0"/>
                <a:satOff val="0"/>
                <a:lumOff val="0"/>
                <a:alphaOff val="0"/>
                <a:tint val="100000"/>
                <a:shade val="100000"/>
                <a:satMod val="130000"/>
              </a:schemeClr>
            </a:gs>
            <a:gs pos="100000">
              <a:schemeClr val="accent2">
                <a:tint val="4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Academic Achievement as measured by proficiency</a:t>
          </a:r>
          <a:endParaRPr lang="en-US" sz="1500" kern="1200" dirty="0"/>
        </a:p>
      </dsp:txBody>
      <dsp:txXfrm>
        <a:off x="2163782" y="1574620"/>
        <a:ext cx="1712873" cy="917403"/>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766536460"/>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20" name="Shape 22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9244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78" name="Shape 278"/>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2906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85" name="Shape 285"/>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91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92" name="Shape 292"/>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4029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99" name="Shape 299"/>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1617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6" name="Shape 30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727815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2" name="Shape 3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0563583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Shape 317"/>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8" name="Shape 3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485008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24" name="Shape 32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0799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dirty="0" smtClean="0"/>
              <a:t>Team members are expected to participate in the work to the extent possible given timing and schedules. ESSA statutory requirements and USDE guidance on state accountability plan topics will be shared and discussed. Depending on the topic, participants may be asked to: </a:t>
            </a:r>
          </a:p>
          <a:p>
            <a:pPr lvl="1"/>
            <a:r>
              <a:rPr lang="en-US" sz="2400" i="1" dirty="0" smtClean="0"/>
              <a:t>Provide input</a:t>
            </a:r>
            <a:r>
              <a:rPr lang="en-US" sz="2400" dirty="0" smtClean="0"/>
              <a:t> from your perspective in terms of your knowledge of the work and your opinions regarding how it can be done in order to ensure that multiple and divergent ideas are generated and considered;</a:t>
            </a:r>
          </a:p>
          <a:p>
            <a:pPr lvl="1"/>
            <a:r>
              <a:rPr lang="en-US" sz="2400" i="1" dirty="0" smtClean="0"/>
              <a:t>Identify foreseeable risks and benefits and/or vet</a:t>
            </a:r>
            <a:r>
              <a:rPr lang="en-US" sz="2400" dirty="0" smtClean="0"/>
              <a:t> the input from different perspectives from the field; and/or,</a:t>
            </a:r>
          </a:p>
          <a:p>
            <a:pPr lvl="1"/>
            <a:r>
              <a:rPr lang="en-US" sz="2400" dirty="0" smtClean="0"/>
              <a:t>Suggest ways to </a:t>
            </a:r>
            <a:r>
              <a:rPr lang="en-US" sz="2400" i="1" dirty="0" smtClean="0"/>
              <a:t>synthesize divergent input </a:t>
            </a:r>
            <a:r>
              <a:rPr lang="en-US" sz="2400" dirty="0" smtClean="0"/>
              <a:t>into viable options for consideration by recommenders and decision-makers. </a:t>
            </a:r>
          </a:p>
          <a:p>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5F521659-A589-4280-9448-1C6CC616EFF6}" type="slidenum">
              <a:rPr lang="en-US" smtClean="0"/>
              <a:t>42</a:t>
            </a:fld>
            <a:endParaRPr lang="en-US"/>
          </a:p>
        </p:txBody>
      </p:sp>
    </p:spTree>
    <p:extLst>
      <p:ext uri="{BB962C8B-B14F-4D97-AF65-F5344CB8AC3E}">
        <p14:creationId xmlns:p14="http://schemas.microsoft.com/office/powerpoint/2010/main" val="539932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dirty="0" smtClean="0"/>
              <a:t>Today we are really going to ask you to prioritize Alignment</a:t>
            </a:r>
            <a:r>
              <a:rPr lang="en-US" baseline="0" dirty="0" smtClean="0"/>
              <a:t> and Efficiency in our work</a:t>
            </a:r>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951B8803-8544-4D19-91D6-382B57B7FAF3}" type="slidenum">
              <a:rPr lang="en-US" smtClean="0"/>
              <a:pPr/>
              <a:t>46</a:t>
            </a:fld>
            <a:endParaRPr lang="en-US"/>
          </a:p>
        </p:txBody>
      </p:sp>
    </p:spTree>
    <p:extLst>
      <p:ext uri="{BB962C8B-B14F-4D97-AF65-F5344CB8AC3E}">
        <p14:creationId xmlns:p14="http://schemas.microsoft.com/office/powerpoint/2010/main" val="291295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192283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Is it to measure the impact of schools on student</a:t>
            </a:r>
            <a:r>
              <a:rPr lang="en-US" baseline="0" dirty="0" smtClean="0"/>
              <a:t> learning? </a:t>
            </a:r>
            <a:r>
              <a:rPr lang="en-US" dirty="0"/>
              <a:t>Establish transparency in school performance for parents and policy makers; Make determinations for additional reward, support or consequence; Enable the continuous improvement of teaching and learning in the school. What else? </a:t>
            </a:r>
          </a:p>
        </p:txBody>
      </p:sp>
      <p:sp>
        <p:nvSpPr>
          <p:cNvPr id="4" name="Slide Number Placeholder 3"/>
          <p:cNvSpPr>
            <a:spLocks noGrp="1"/>
          </p:cNvSpPr>
          <p:nvPr>
            <p:ph type="sldNum" sz="quarter" idx="10"/>
          </p:nvPr>
        </p:nvSpPr>
        <p:spPr>
          <a:xfrm>
            <a:off x="3970938" y="8829967"/>
            <a:ext cx="3037840" cy="466433"/>
          </a:xfrm>
          <a:prstGeom prst="rect">
            <a:avLst/>
          </a:prstGeom>
        </p:spPr>
        <p:txBody>
          <a:bodyPr/>
          <a:lstStyle/>
          <a:p>
            <a:fld id="{AE1C062A-14E5-4B31-884C-D539F1D399DA}" type="slidenum">
              <a:rPr lang="en-US" smtClean="0"/>
              <a:t>48</a:t>
            </a:fld>
            <a:endParaRPr lang="en-US"/>
          </a:p>
        </p:txBody>
      </p:sp>
    </p:spTree>
    <p:extLst>
      <p:ext uri="{BB962C8B-B14F-4D97-AF65-F5344CB8AC3E}">
        <p14:creationId xmlns:p14="http://schemas.microsoft.com/office/powerpoint/2010/main" val="28466081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more</a:t>
            </a:r>
            <a:r>
              <a:rPr lang="en-US" baseline="0" dirty="0" smtClean="0"/>
              <a:t> classifications in the system, the more important classification accuracy and greater amount of error in classification if you are aggregating these classifications through decision rules</a:t>
            </a:r>
            <a:endParaRPr lang="en-US" dirty="0"/>
          </a:p>
        </p:txBody>
      </p:sp>
      <p:sp>
        <p:nvSpPr>
          <p:cNvPr id="4" name="Slide Number Placeholder 3"/>
          <p:cNvSpPr>
            <a:spLocks noGrp="1"/>
          </p:cNvSpPr>
          <p:nvPr>
            <p:ph type="sldNum" sz="quarter" idx="10"/>
          </p:nvPr>
        </p:nvSpPr>
        <p:spPr>
          <a:xfrm>
            <a:off x="3970938" y="8829967"/>
            <a:ext cx="3037840" cy="466433"/>
          </a:xfrm>
          <a:prstGeom prst="rect">
            <a:avLst/>
          </a:prstGeom>
        </p:spPr>
        <p:txBody>
          <a:bodyPr/>
          <a:lstStyle/>
          <a:p>
            <a:fld id="{67E08870-41D0-D84B-8DF2-3B04F274C0F4}" type="slidenum">
              <a:rPr lang="en-US" smtClean="0"/>
              <a:t>58</a:t>
            </a:fld>
            <a:endParaRPr lang="en-US"/>
          </a:p>
        </p:txBody>
      </p:sp>
    </p:spTree>
    <p:extLst>
      <p:ext uri="{BB962C8B-B14F-4D97-AF65-F5344CB8AC3E}">
        <p14:creationId xmlns:p14="http://schemas.microsoft.com/office/powerpoint/2010/main" val="3169649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The more</a:t>
            </a:r>
            <a:r>
              <a:rPr lang="en-US" baseline="0" dirty="0" smtClean="0"/>
              <a:t> classifications in the system, the more important classification accuracy and greater amount of error in classification if you are aggregating these classifications through decision rules.</a:t>
            </a:r>
          </a:p>
          <a:p>
            <a:pPr defTabSz="931774">
              <a:defRPr/>
            </a:pPr>
            <a:r>
              <a:rPr lang="en-US" baseline="0" dirty="0" smtClean="0"/>
              <a:t>Establishing the boundaries in the matrix and the descriptions of the </a:t>
            </a:r>
            <a:endParaRPr lang="en-US" dirty="0" smtClean="0"/>
          </a:p>
          <a:p>
            <a:endParaRPr lang="en-US" dirty="0"/>
          </a:p>
        </p:txBody>
      </p:sp>
      <p:sp>
        <p:nvSpPr>
          <p:cNvPr id="4" name="Slide Number Placeholder 3"/>
          <p:cNvSpPr>
            <a:spLocks noGrp="1"/>
          </p:cNvSpPr>
          <p:nvPr>
            <p:ph type="sldNum" sz="quarter" idx="10"/>
          </p:nvPr>
        </p:nvSpPr>
        <p:spPr>
          <a:xfrm>
            <a:off x="3970938" y="8829967"/>
            <a:ext cx="3037840" cy="466433"/>
          </a:xfrm>
          <a:prstGeom prst="rect">
            <a:avLst/>
          </a:prstGeom>
        </p:spPr>
        <p:txBody>
          <a:bodyPr/>
          <a:lstStyle/>
          <a:p>
            <a:fld id="{67E08870-41D0-D84B-8DF2-3B04F274C0F4}" type="slidenum">
              <a:rPr lang="en-US" smtClean="0"/>
              <a:t>62</a:t>
            </a:fld>
            <a:endParaRPr lang="en-US"/>
          </a:p>
        </p:txBody>
      </p:sp>
    </p:spTree>
    <p:extLst>
      <p:ext uri="{BB962C8B-B14F-4D97-AF65-F5344CB8AC3E}">
        <p14:creationId xmlns:p14="http://schemas.microsoft.com/office/powerpoint/2010/main" val="33359524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included in the dashboard and how the dashboard</a:t>
            </a:r>
            <a:r>
              <a:rPr lang="en-US" baseline="0" dirty="0" smtClean="0"/>
              <a:t> is navigated must be thoughtfully composed. The graphics should be </a:t>
            </a:r>
            <a:r>
              <a:rPr lang="en-US" baseline="0" dirty="0" err="1" smtClean="0"/>
              <a:t>clusted</a:t>
            </a:r>
            <a:r>
              <a:rPr lang="en-US" baseline="0" dirty="0" smtClean="0"/>
              <a:t> into meaningful themes for easy review, drillable details would enhance the impact of a multiple measures dashboard. The themes should relate directly to the indicators and how the </a:t>
            </a:r>
            <a:r>
              <a:rPr lang="en-US" baseline="0" dirty="0" err="1" smtClean="0"/>
              <a:t>schols</a:t>
            </a:r>
            <a:r>
              <a:rPr lang="en-US" baseline="0" dirty="0" smtClean="0"/>
              <a:t> performance on the indicators connects to meaningful differentiation. </a:t>
            </a:r>
            <a:endParaRPr lang="en-US" dirty="0"/>
          </a:p>
        </p:txBody>
      </p:sp>
      <p:sp>
        <p:nvSpPr>
          <p:cNvPr id="4" name="Slide Number Placeholder 3"/>
          <p:cNvSpPr>
            <a:spLocks noGrp="1"/>
          </p:cNvSpPr>
          <p:nvPr>
            <p:ph type="sldNum" sz="quarter" idx="10"/>
          </p:nvPr>
        </p:nvSpPr>
        <p:spPr>
          <a:xfrm>
            <a:off x="3970938" y="8829967"/>
            <a:ext cx="3037840" cy="466433"/>
          </a:xfrm>
          <a:prstGeom prst="rect">
            <a:avLst/>
          </a:prstGeom>
        </p:spPr>
        <p:txBody>
          <a:bodyPr/>
          <a:lstStyle/>
          <a:p>
            <a:fld id="{67E08870-41D0-D84B-8DF2-3B04F274C0F4}" type="slidenum">
              <a:rPr lang="en-US" smtClean="0"/>
              <a:t>64</a:t>
            </a:fld>
            <a:endParaRPr lang="en-US"/>
          </a:p>
        </p:txBody>
      </p:sp>
    </p:spTree>
    <p:extLst>
      <p:ext uri="{BB962C8B-B14F-4D97-AF65-F5344CB8AC3E}">
        <p14:creationId xmlns:p14="http://schemas.microsoft.com/office/powerpoint/2010/main" val="1943387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44753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40" name="Shape 24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2189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46" name="Shape 24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6944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52" name="Shape 252"/>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0085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8" name="Shape 2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893998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64" name="Shape 264"/>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4953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71" name="Shape 271"/>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2415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1154954" y="1447800"/>
            <a:ext cx="8825657" cy="332958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7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9" name="Shape 19"/>
          <p:cNvSpPr txBox="1">
            <a:spLocks noGrp="1"/>
          </p:cNvSpPr>
          <p:nvPr>
            <p:ph type="subTitle" idx="1"/>
          </p:nvPr>
        </p:nvSpPr>
        <p:spPr>
          <a:xfrm>
            <a:off x="1154954" y="4777380"/>
            <a:ext cx="8825657" cy="861420"/>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2000" b="0" i="0" u="none" strike="noStrike" cap="none">
                <a:solidFill>
                  <a:schemeClr val="accent1"/>
                </a:solidFill>
                <a:latin typeface="Century Gothic"/>
                <a:ea typeface="Century Gothic"/>
                <a:cs typeface="Century Gothic"/>
                <a:sym typeface="Century Gothic"/>
              </a:defRPr>
            </a:lvl1pPr>
            <a:lvl2pPr marL="457200" marR="0" lvl="1" indent="0" algn="ctr" rtl="0">
              <a:spcBef>
                <a:spcPts val="1000"/>
              </a:spcBef>
              <a:spcAft>
                <a:spcPts val="0"/>
              </a:spcAft>
              <a:buClr>
                <a:schemeClr val="accent1"/>
              </a:buClr>
              <a:buFont typeface="Noto Sans Symbols"/>
              <a:buNone/>
              <a:defRPr sz="1800" b="0" i="0" u="none" strike="noStrike" cap="none">
                <a:solidFill>
                  <a:schemeClr val="lt1"/>
                </a:solidFill>
                <a:latin typeface="Century Gothic"/>
                <a:ea typeface="Century Gothic"/>
                <a:cs typeface="Century Gothic"/>
                <a:sym typeface="Century Gothic"/>
              </a:defRPr>
            </a:lvl2pPr>
            <a:lvl3pPr marL="914400" marR="0" lvl="2"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ctr"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4pPr>
            <a:lvl5pPr marL="1828800" marR="0" lvl="4" indent="0" algn="ctr"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5pPr>
            <a:lvl6pPr marL="2286000" marR="0" lvl="5" indent="0" algn="ctr"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6pPr>
            <a:lvl7pPr marL="2743200" marR="0" lvl="6" indent="0" algn="ctr"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7pPr>
            <a:lvl8pPr marL="3200400" marR="0" lvl="7" indent="0" algn="ctr"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8pPr>
            <a:lvl9pPr marL="3657600" marR="0" lvl="8" indent="0" algn="ctr"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20" name="Shape 20"/>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21" name="Shape 21"/>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22" name="Shape 22"/>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Panoramic Picture with Caption">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1154955" y="4800587"/>
            <a:ext cx="8825657" cy="566737"/>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24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76" name="Shape 76"/>
          <p:cNvSpPr>
            <a:spLocks noGrp="1"/>
          </p:cNvSpPr>
          <p:nvPr>
            <p:ph type="pic" idx="2"/>
          </p:nvPr>
        </p:nvSpPr>
        <p:spPr>
          <a:xfrm>
            <a:off x="1154954" y="685800"/>
            <a:ext cx="8825657" cy="3640666"/>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77" name="Shape 77"/>
          <p:cNvSpPr txBox="1">
            <a:spLocks noGrp="1"/>
          </p:cNvSpPr>
          <p:nvPr>
            <p:ph type="body" idx="1"/>
          </p:nvPr>
        </p:nvSpPr>
        <p:spPr>
          <a:xfrm>
            <a:off x="1154955" y="5367325"/>
            <a:ext cx="8825655" cy="493711"/>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78" name="Shape 78"/>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79" name="Shape 79"/>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80" name="Shape 80"/>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itle and Caption">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1154954" y="1447800"/>
            <a:ext cx="8825659" cy="1981199"/>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8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83" name="Shape 83"/>
          <p:cNvSpPr txBox="1">
            <a:spLocks noGrp="1"/>
          </p:cNvSpPr>
          <p:nvPr>
            <p:ph type="body" idx="1"/>
          </p:nvPr>
        </p:nvSpPr>
        <p:spPr>
          <a:xfrm>
            <a:off x="1154954" y="3657600"/>
            <a:ext cx="8825659" cy="2362200"/>
          </a:xfrm>
          <a:prstGeom prst="rect">
            <a:avLst/>
          </a:prstGeom>
          <a:noFill/>
          <a:ln>
            <a:noFill/>
          </a:ln>
        </p:spPr>
        <p:txBody>
          <a:bodyPr lIns="91425" tIns="91425" rIns="91425" bIns="91425" anchor="ctr" anchorCtr="0"/>
          <a:lstStyle>
            <a:lvl1pPr marL="0" marR="0" lvl="0" indent="0" algn="l" rtl="0">
              <a:spcBef>
                <a:spcPts val="1000"/>
              </a:spcBef>
              <a:spcAft>
                <a:spcPts val="0"/>
              </a:spcAft>
              <a:buClr>
                <a:schemeClr val="accent1"/>
              </a:buClr>
              <a:buFont typeface="Noto Sans Symbols"/>
              <a:buNone/>
              <a:defRPr sz="18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84" name="Shape 84"/>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85" name="Shape 85"/>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86" name="Shape 86"/>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Quote with Caption">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1574800" y="1447800"/>
            <a:ext cx="7999315" cy="2323373"/>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8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89" name="Shape 89"/>
          <p:cNvSpPr txBox="1">
            <a:spLocks noGrp="1"/>
          </p:cNvSpPr>
          <p:nvPr>
            <p:ph type="body" idx="1"/>
          </p:nvPr>
        </p:nvSpPr>
        <p:spPr>
          <a:xfrm>
            <a:off x="1930400" y="3771173"/>
            <a:ext cx="7279649" cy="342174"/>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small">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90" name="Shape 90"/>
          <p:cNvSpPr txBox="1">
            <a:spLocks noGrp="1"/>
          </p:cNvSpPr>
          <p:nvPr>
            <p:ph type="body" idx="2"/>
          </p:nvPr>
        </p:nvSpPr>
        <p:spPr>
          <a:xfrm>
            <a:off x="1154954" y="4350657"/>
            <a:ext cx="8825659" cy="1676399"/>
          </a:xfrm>
          <a:prstGeom prst="rect">
            <a:avLst/>
          </a:prstGeom>
          <a:noFill/>
          <a:ln>
            <a:noFill/>
          </a:ln>
        </p:spPr>
        <p:txBody>
          <a:bodyPr lIns="91425" tIns="91425" rIns="91425" bIns="91425" anchor="ctr" anchorCtr="0"/>
          <a:lstStyle>
            <a:lvl1pPr marL="0" marR="0" lvl="0" indent="0" algn="l" rtl="0">
              <a:spcBef>
                <a:spcPts val="1000"/>
              </a:spcBef>
              <a:spcAft>
                <a:spcPts val="0"/>
              </a:spcAft>
              <a:buClr>
                <a:schemeClr val="accent1"/>
              </a:buClr>
              <a:buFont typeface="Noto Sans Symbols"/>
              <a:buNone/>
              <a:defRPr sz="18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91" name="Shape 91"/>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92" name="Shape 92"/>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93" name="Shape 93"/>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
        <p:nvSpPr>
          <p:cNvPr id="94" name="Shape 94"/>
          <p:cNvSpPr txBox="1"/>
          <p:nvPr/>
        </p:nvSpPr>
        <p:spPr>
          <a:xfrm>
            <a:off x="898295" y="971253"/>
            <a:ext cx="801912" cy="1969769"/>
          </a:xfrm>
          <a:prstGeom prst="rect">
            <a:avLst/>
          </a:prstGeom>
          <a:noFill/>
          <a:ln>
            <a:noFill/>
          </a:ln>
        </p:spPr>
        <p:txBody>
          <a:bodyPr lIns="91425" tIns="45700" rIns="91425" bIns="45700" anchor="t" anchorCtr="0">
            <a:noAutofit/>
          </a:bodyPr>
          <a:lstStyle/>
          <a:p>
            <a:pPr marL="0" marR="0" lvl="0" indent="0" algn="r" rtl="0">
              <a:spcBef>
                <a:spcPts val="0"/>
              </a:spcBef>
              <a:buSzPct val="25000"/>
              <a:buNone/>
            </a:pPr>
            <a:r>
              <a:rPr lang="en-US" sz="12200" b="0" i="0" u="none" strike="noStrike" cap="none">
                <a:solidFill>
                  <a:schemeClr val="accent1"/>
                </a:solidFill>
                <a:latin typeface="Arial"/>
                <a:ea typeface="Arial"/>
                <a:cs typeface="Arial"/>
                <a:sym typeface="Arial"/>
              </a:rPr>
              <a:t>“</a:t>
            </a:r>
          </a:p>
        </p:txBody>
      </p:sp>
      <p:sp>
        <p:nvSpPr>
          <p:cNvPr id="95" name="Shape 95"/>
          <p:cNvSpPr txBox="1"/>
          <p:nvPr/>
        </p:nvSpPr>
        <p:spPr>
          <a:xfrm>
            <a:off x="9330489" y="2613786"/>
            <a:ext cx="801912" cy="1969769"/>
          </a:xfrm>
          <a:prstGeom prst="rect">
            <a:avLst/>
          </a:prstGeom>
          <a:noFill/>
          <a:ln>
            <a:noFill/>
          </a:ln>
        </p:spPr>
        <p:txBody>
          <a:bodyPr lIns="91425" tIns="45700" rIns="91425" bIns="45700" anchor="t" anchorCtr="0">
            <a:noAutofit/>
          </a:bodyPr>
          <a:lstStyle/>
          <a:p>
            <a:pPr marL="0" marR="0" lvl="0" indent="0" algn="r" rtl="0">
              <a:spcBef>
                <a:spcPts val="0"/>
              </a:spcBef>
              <a:buSzPct val="25000"/>
              <a:buNone/>
            </a:pPr>
            <a:r>
              <a:rPr lang="en-US" sz="12200" b="0" i="0" u="none" strike="noStrike" cap="none">
                <a:solidFill>
                  <a:schemeClr val="accent1"/>
                </a:solidFill>
                <a:latin typeface="Arial"/>
                <a:ea typeface="Arial"/>
                <a:cs typeface="Arial"/>
                <a:sym typeface="Arial"/>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Name Card">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1154954" y="3124200"/>
            <a:ext cx="8825659" cy="165318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40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98" name="Shape 98"/>
          <p:cNvSpPr txBox="1">
            <a:spLocks noGrp="1"/>
          </p:cNvSpPr>
          <p:nvPr>
            <p:ph type="body" idx="1"/>
          </p:nvPr>
        </p:nvSpPr>
        <p:spPr>
          <a:xfrm>
            <a:off x="1154954" y="4777380"/>
            <a:ext cx="8825659" cy="860399"/>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20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99" name="Shape 99"/>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00" name="Shape 100"/>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01" name="Shape 101"/>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 Column">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04" name="Shape 104"/>
          <p:cNvSpPr txBox="1">
            <a:spLocks noGrp="1"/>
          </p:cNvSpPr>
          <p:nvPr>
            <p:ph type="body" idx="1"/>
          </p:nvPr>
        </p:nvSpPr>
        <p:spPr>
          <a:xfrm>
            <a:off x="632947" y="1981200"/>
            <a:ext cx="2946865"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05" name="Shape 105"/>
          <p:cNvSpPr txBox="1">
            <a:spLocks noGrp="1"/>
          </p:cNvSpPr>
          <p:nvPr>
            <p:ph type="body" idx="2"/>
          </p:nvPr>
        </p:nvSpPr>
        <p:spPr>
          <a:xfrm>
            <a:off x="652462" y="2667000"/>
            <a:ext cx="2927350" cy="3589337"/>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06" name="Shape 106"/>
          <p:cNvSpPr txBox="1">
            <a:spLocks noGrp="1"/>
          </p:cNvSpPr>
          <p:nvPr>
            <p:ph type="body" idx="3"/>
          </p:nvPr>
        </p:nvSpPr>
        <p:spPr>
          <a:xfrm>
            <a:off x="3883658" y="1981200"/>
            <a:ext cx="2936241"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07" name="Shape 107"/>
          <p:cNvSpPr txBox="1">
            <a:spLocks noGrp="1"/>
          </p:cNvSpPr>
          <p:nvPr>
            <p:ph type="body" idx="4"/>
          </p:nvPr>
        </p:nvSpPr>
        <p:spPr>
          <a:xfrm>
            <a:off x="3873105" y="2667000"/>
            <a:ext cx="2946793" cy="3589337"/>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08" name="Shape 108"/>
          <p:cNvSpPr txBox="1">
            <a:spLocks noGrp="1"/>
          </p:cNvSpPr>
          <p:nvPr>
            <p:ph type="body" idx="5"/>
          </p:nvPr>
        </p:nvSpPr>
        <p:spPr>
          <a:xfrm>
            <a:off x="7124700" y="1981200"/>
            <a:ext cx="2932112"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09" name="Shape 109"/>
          <p:cNvSpPr txBox="1">
            <a:spLocks noGrp="1"/>
          </p:cNvSpPr>
          <p:nvPr>
            <p:ph type="body" idx="6"/>
          </p:nvPr>
        </p:nvSpPr>
        <p:spPr>
          <a:xfrm>
            <a:off x="7124700" y="2667000"/>
            <a:ext cx="2932112" cy="3589337"/>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cxnSp>
        <p:nvCxnSpPr>
          <p:cNvPr id="110" name="Shape 110"/>
          <p:cNvCxnSpPr/>
          <p:nvPr/>
        </p:nvCxnSpPr>
        <p:spPr>
          <a:xfrm>
            <a:off x="3726142" y="2133600"/>
            <a:ext cx="0" cy="3962399"/>
          </a:xfrm>
          <a:prstGeom prst="straightConnector1">
            <a:avLst/>
          </a:prstGeom>
          <a:noFill/>
          <a:ln w="12700" cap="flat" cmpd="sng">
            <a:solidFill>
              <a:schemeClr val="accent1">
                <a:alpha val="40000"/>
              </a:schemeClr>
            </a:solidFill>
            <a:prstDash val="solid"/>
            <a:round/>
            <a:headEnd type="none" w="med" len="med"/>
            <a:tailEnd type="none" w="med" len="med"/>
          </a:ln>
        </p:spPr>
      </p:cxnSp>
      <p:cxnSp>
        <p:nvCxnSpPr>
          <p:cNvPr id="111" name="Shape 111"/>
          <p:cNvCxnSpPr/>
          <p:nvPr/>
        </p:nvCxnSpPr>
        <p:spPr>
          <a:xfrm>
            <a:off x="6962227" y="2133600"/>
            <a:ext cx="0" cy="3966881"/>
          </a:xfrm>
          <a:prstGeom prst="straightConnector1">
            <a:avLst/>
          </a:prstGeom>
          <a:noFill/>
          <a:ln w="12700" cap="flat" cmpd="sng">
            <a:solidFill>
              <a:schemeClr val="accent1">
                <a:alpha val="40000"/>
              </a:schemeClr>
            </a:solidFill>
            <a:prstDash val="solid"/>
            <a:round/>
            <a:headEnd type="none" w="med" len="med"/>
            <a:tailEnd type="none" w="med" len="med"/>
          </a:ln>
        </p:spPr>
      </p:cxnSp>
      <p:sp>
        <p:nvSpPr>
          <p:cNvPr id="112" name="Shape 112"/>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13" name="Shape 113"/>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14" name="Shape 114"/>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 Picture Column">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17" name="Shape 117"/>
          <p:cNvSpPr txBox="1">
            <a:spLocks noGrp="1"/>
          </p:cNvSpPr>
          <p:nvPr>
            <p:ph type="body" idx="1"/>
          </p:nvPr>
        </p:nvSpPr>
        <p:spPr>
          <a:xfrm>
            <a:off x="652462" y="4250948"/>
            <a:ext cx="2940049"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18" name="Shape 118"/>
          <p:cNvSpPr>
            <a:spLocks noGrp="1"/>
          </p:cNvSpPr>
          <p:nvPr>
            <p:ph type="pic" idx="2"/>
          </p:nvPr>
        </p:nvSpPr>
        <p:spPr>
          <a:xfrm>
            <a:off x="652462" y="2209800"/>
            <a:ext cx="2940049" cy="1524000"/>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119" name="Shape 119"/>
          <p:cNvSpPr txBox="1">
            <a:spLocks noGrp="1"/>
          </p:cNvSpPr>
          <p:nvPr>
            <p:ph type="body" idx="3"/>
          </p:nvPr>
        </p:nvSpPr>
        <p:spPr>
          <a:xfrm>
            <a:off x="652462" y="4827210"/>
            <a:ext cx="2940049" cy="659188"/>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20" name="Shape 120"/>
          <p:cNvSpPr txBox="1">
            <a:spLocks noGrp="1"/>
          </p:cNvSpPr>
          <p:nvPr>
            <p:ph type="body" idx="4"/>
          </p:nvPr>
        </p:nvSpPr>
        <p:spPr>
          <a:xfrm>
            <a:off x="3889375" y="4250948"/>
            <a:ext cx="2930525"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21" name="Shape 121"/>
          <p:cNvSpPr>
            <a:spLocks noGrp="1"/>
          </p:cNvSpPr>
          <p:nvPr>
            <p:ph type="pic" idx="5"/>
          </p:nvPr>
        </p:nvSpPr>
        <p:spPr>
          <a:xfrm>
            <a:off x="3889373" y="2209800"/>
            <a:ext cx="2930525" cy="1524000"/>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122" name="Shape 122"/>
          <p:cNvSpPr txBox="1">
            <a:spLocks noGrp="1"/>
          </p:cNvSpPr>
          <p:nvPr>
            <p:ph type="body" idx="6"/>
          </p:nvPr>
        </p:nvSpPr>
        <p:spPr>
          <a:xfrm>
            <a:off x="3888021" y="4827210"/>
            <a:ext cx="2934406" cy="659188"/>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123" name="Shape 123"/>
          <p:cNvSpPr txBox="1">
            <a:spLocks noGrp="1"/>
          </p:cNvSpPr>
          <p:nvPr>
            <p:ph type="body" idx="7"/>
          </p:nvPr>
        </p:nvSpPr>
        <p:spPr>
          <a:xfrm>
            <a:off x="7124700" y="4250948"/>
            <a:ext cx="2932112"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124" name="Shape 124"/>
          <p:cNvSpPr>
            <a:spLocks noGrp="1"/>
          </p:cNvSpPr>
          <p:nvPr>
            <p:ph type="pic" idx="8"/>
          </p:nvPr>
        </p:nvSpPr>
        <p:spPr>
          <a:xfrm>
            <a:off x="7124699" y="2209800"/>
            <a:ext cx="2932112" cy="1524000"/>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125" name="Shape 125"/>
          <p:cNvSpPr txBox="1">
            <a:spLocks noGrp="1"/>
          </p:cNvSpPr>
          <p:nvPr>
            <p:ph type="body" idx="9"/>
          </p:nvPr>
        </p:nvSpPr>
        <p:spPr>
          <a:xfrm>
            <a:off x="7124575" y="4827207"/>
            <a:ext cx="2935996" cy="659188"/>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cxnSp>
        <p:nvCxnSpPr>
          <p:cNvPr id="126" name="Shape 126"/>
          <p:cNvCxnSpPr/>
          <p:nvPr/>
        </p:nvCxnSpPr>
        <p:spPr>
          <a:xfrm>
            <a:off x="3726142" y="2133600"/>
            <a:ext cx="0" cy="3962399"/>
          </a:xfrm>
          <a:prstGeom prst="straightConnector1">
            <a:avLst/>
          </a:prstGeom>
          <a:noFill/>
          <a:ln w="12700" cap="flat" cmpd="sng">
            <a:solidFill>
              <a:schemeClr val="accent1">
                <a:alpha val="40000"/>
              </a:schemeClr>
            </a:solidFill>
            <a:prstDash val="solid"/>
            <a:round/>
            <a:headEnd type="none" w="med" len="med"/>
            <a:tailEnd type="none" w="med" len="med"/>
          </a:ln>
        </p:spPr>
      </p:cxnSp>
      <p:cxnSp>
        <p:nvCxnSpPr>
          <p:cNvPr id="127" name="Shape 127"/>
          <p:cNvCxnSpPr/>
          <p:nvPr/>
        </p:nvCxnSpPr>
        <p:spPr>
          <a:xfrm>
            <a:off x="6962227" y="2133600"/>
            <a:ext cx="0" cy="3966881"/>
          </a:xfrm>
          <a:prstGeom prst="straightConnector1">
            <a:avLst/>
          </a:prstGeom>
          <a:noFill/>
          <a:ln w="12700" cap="flat" cmpd="sng">
            <a:solidFill>
              <a:schemeClr val="accent1">
                <a:alpha val="40000"/>
              </a:schemeClr>
            </a:solidFill>
            <a:prstDash val="solid"/>
            <a:round/>
            <a:headEnd type="none" w="med" len="med"/>
            <a:tailEnd type="none" w="med" len="med"/>
          </a:ln>
        </p:spPr>
      </p:cxnSp>
      <p:sp>
        <p:nvSpPr>
          <p:cNvPr id="128" name="Shape 128"/>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29" name="Shape 129"/>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30" name="Shape 130"/>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33" name="Shape 133"/>
          <p:cNvSpPr txBox="1">
            <a:spLocks noGrp="1"/>
          </p:cNvSpPr>
          <p:nvPr>
            <p:ph type="body" idx="1"/>
          </p:nvPr>
        </p:nvSpPr>
        <p:spPr>
          <a:xfrm rot="5400000">
            <a:off x="3478842" y="-322612"/>
            <a:ext cx="4195480" cy="8946541"/>
          </a:xfrm>
          <a:prstGeom prst="rect">
            <a:avLst/>
          </a:prstGeom>
          <a:noFill/>
          <a:ln>
            <a:noFill/>
          </a:ln>
        </p:spPr>
        <p:txBody>
          <a:bodyPr lIns="91425" tIns="91425" rIns="91425" bIns="91425" anchor="t" anchorCtr="0"/>
          <a:lstStyle>
            <a:lvl1pPr marL="342900" marR="0" lvl="0" indent="-241300"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950" marR="0" lvl="1" indent="-19430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2pPr>
            <a:lvl3pPr marL="1143000" marR="0" lvl="2" indent="-14731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600200" marR="0" lvl="3"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4pPr>
            <a:lvl5pPr marL="2057400" marR="0" lvl="4"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5pPr>
            <a:lvl6pPr marL="2514600" marR="0" lvl="5"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6pPr>
            <a:lvl7pPr marL="2971800" marR="0" lvl="6"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7pPr>
            <a:lvl8pPr marL="3429000" marR="0" lvl="7"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8pPr>
            <a:lvl9pPr marL="3886200" marR="0" lvl="8"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134" name="Shape 134"/>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35" name="Shape 135"/>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36" name="Shape 136"/>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rot="5400000">
            <a:off x="6267450" y="2466974"/>
            <a:ext cx="5826124" cy="175260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39" name="Shape 139"/>
          <p:cNvSpPr txBox="1">
            <a:spLocks noGrp="1"/>
          </p:cNvSpPr>
          <p:nvPr>
            <p:ph type="body" idx="1"/>
          </p:nvPr>
        </p:nvSpPr>
        <p:spPr>
          <a:xfrm rot="5400000">
            <a:off x="1679574" y="-139698"/>
            <a:ext cx="5368924" cy="7423149"/>
          </a:xfrm>
          <a:prstGeom prst="rect">
            <a:avLst/>
          </a:prstGeom>
          <a:noFill/>
          <a:ln>
            <a:noFill/>
          </a:ln>
        </p:spPr>
        <p:txBody>
          <a:bodyPr lIns="91425" tIns="91425" rIns="91425" bIns="91425" anchor="t" anchorCtr="0"/>
          <a:lstStyle>
            <a:lvl1pPr marL="342900" marR="0" lvl="0" indent="-241300"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950" marR="0" lvl="1" indent="-19430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2pPr>
            <a:lvl3pPr marL="1143000" marR="0" lvl="2" indent="-14731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600200" marR="0" lvl="3"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4pPr>
            <a:lvl5pPr marL="2057400" marR="0" lvl="4"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5pPr>
            <a:lvl6pPr marL="2514600" marR="0" lvl="5"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6pPr>
            <a:lvl7pPr marL="2971800" marR="0" lvl="6"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7pPr>
            <a:lvl8pPr marL="3429000" marR="0" lvl="7"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8pPr>
            <a:lvl9pPr marL="3886200" marR="0" lvl="8"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140" name="Shape 140"/>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41" name="Shape 141"/>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42" name="Shape 142"/>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49"/>
        <p:cNvGrpSpPr/>
        <p:nvPr/>
      </p:nvGrpSpPr>
      <p:grpSpPr>
        <a:xfrm>
          <a:off x="0" y="0"/>
          <a:ext cx="0" cy="0"/>
          <a:chOff x="0" y="0"/>
          <a:chExt cx="0" cy="0"/>
        </a:xfrm>
      </p:grpSpPr>
      <p:sp>
        <p:nvSpPr>
          <p:cNvPr id="150" name="Shape 150"/>
          <p:cNvSpPr txBox="1">
            <a:spLocks noGrp="1"/>
          </p:cNvSpPr>
          <p:nvPr>
            <p:ph type="ctrTitle"/>
          </p:nvPr>
        </p:nvSpPr>
        <p:spPr>
          <a:xfrm>
            <a:off x="1524000" y="1122362"/>
            <a:ext cx="9144000" cy="23877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51" name="Shape 151"/>
          <p:cNvSpPr txBox="1">
            <a:spLocks noGrp="1"/>
          </p:cNvSpPr>
          <p:nvPr>
            <p:ph type="subTitle" idx="1"/>
          </p:nvPr>
        </p:nvSpPr>
        <p:spPr>
          <a:xfrm>
            <a:off x="1524000" y="3602037"/>
            <a:ext cx="9144000" cy="1655700"/>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57" name="Shape 157"/>
          <p:cNvSpPr txBox="1">
            <a:spLocks noGrp="1"/>
          </p:cNvSpPr>
          <p:nvPr>
            <p:ph type="body" idx="1"/>
          </p:nvPr>
        </p:nvSpPr>
        <p:spPr>
          <a:xfrm>
            <a:off x="838200" y="1825625"/>
            <a:ext cx="10515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8" name="Shape 158"/>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9" name="Shape 159"/>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25" name="Shape 25"/>
          <p:cNvSpPr txBox="1">
            <a:spLocks noGrp="1"/>
          </p:cNvSpPr>
          <p:nvPr>
            <p:ph type="body" idx="1"/>
          </p:nvPr>
        </p:nvSpPr>
        <p:spPr>
          <a:xfrm>
            <a:off x="1103312" y="2052917"/>
            <a:ext cx="8946541" cy="4195480"/>
          </a:xfrm>
          <a:prstGeom prst="rect">
            <a:avLst/>
          </a:prstGeom>
          <a:noFill/>
          <a:ln>
            <a:noFill/>
          </a:ln>
        </p:spPr>
        <p:txBody>
          <a:bodyPr lIns="91425" tIns="91425" rIns="91425" bIns="91425" anchor="t" anchorCtr="0"/>
          <a:lstStyle>
            <a:lvl1pPr marL="342900" marR="0" lvl="0" indent="-241300"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950" marR="0" lvl="1" indent="-19430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2pPr>
            <a:lvl3pPr marL="1143000" marR="0" lvl="2" indent="-14731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600200" marR="0" lvl="3"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4pPr>
            <a:lvl5pPr marL="2057400" marR="0" lvl="4"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5pPr>
            <a:lvl6pPr marL="2514600" marR="0" lvl="5"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6pPr>
            <a:lvl7pPr marL="2971800" marR="0" lvl="6"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7pPr>
            <a:lvl8pPr marL="3429000" marR="0" lvl="7"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8pPr>
            <a:lvl9pPr marL="3886200" marR="0" lvl="8"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26" name="Shape 26"/>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27" name="Shape 27"/>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28" name="Shape 28"/>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831850" y="1709738"/>
            <a:ext cx="10515600" cy="2852700"/>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63" name="Shape 163"/>
          <p:cNvSpPr txBox="1">
            <a:spLocks noGrp="1"/>
          </p:cNvSpPr>
          <p:nvPr>
            <p:ph type="body" idx="1"/>
          </p:nvPr>
        </p:nvSpPr>
        <p:spPr>
          <a:xfrm>
            <a:off x="831850" y="4589462"/>
            <a:ext cx="10515600" cy="1500300"/>
          </a:xfrm>
          <a:prstGeom prst="rect">
            <a:avLst/>
          </a:prstGeom>
          <a:noFill/>
          <a:ln>
            <a:noFill/>
          </a:ln>
        </p:spPr>
        <p:txBody>
          <a:bodyPr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64" name="Shape 164"/>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5" name="Shape 165"/>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6" name="Shape 166"/>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69" name="Shape 169"/>
          <p:cNvSpPr txBox="1">
            <a:spLocks noGrp="1"/>
          </p:cNvSpPr>
          <p:nvPr>
            <p:ph type="body" idx="1"/>
          </p:nvPr>
        </p:nvSpPr>
        <p:spPr>
          <a:xfrm>
            <a:off x="838200" y="1825625"/>
            <a:ext cx="5181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0" name="Shape 170"/>
          <p:cNvSpPr txBox="1">
            <a:spLocks noGrp="1"/>
          </p:cNvSpPr>
          <p:nvPr>
            <p:ph type="body" idx="2"/>
          </p:nvPr>
        </p:nvSpPr>
        <p:spPr>
          <a:xfrm>
            <a:off x="6172200" y="1825625"/>
            <a:ext cx="5181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1" name="Shape 171"/>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2" name="Shape 172"/>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3" name="Shape 173"/>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839787"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76" name="Shape 176"/>
          <p:cNvSpPr txBox="1">
            <a:spLocks noGrp="1"/>
          </p:cNvSpPr>
          <p:nvPr>
            <p:ph type="body" idx="1"/>
          </p:nvPr>
        </p:nvSpPr>
        <p:spPr>
          <a:xfrm>
            <a:off x="839787" y="1681163"/>
            <a:ext cx="5157900" cy="823800"/>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839787" y="2505075"/>
            <a:ext cx="5157900" cy="36846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body" idx="3"/>
          </p:nvPr>
        </p:nvSpPr>
        <p:spPr>
          <a:xfrm>
            <a:off x="6172200" y="1681163"/>
            <a:ext cx="5183100" cy="823800"/>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body" idx="4"/>
          </p:nvPr>
        </p:nvSpPr>
        <p:spPr>
          <a:xfrm>
            <a:off x="6172200" y="2505075"/>
            <a:ext cx="5183100" cy="36846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0" name="Shape 180"/>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1" name="Shape 181"/>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2" name="Shape 182"/>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85" name="Shape 185"/>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88"/>
        <p:cNvGrpSpPr/>
        <p:nvPr/>
      </p:nvGrpSpPr>
      <p:grpSpPr>
        <a:xfrm>
          <a:off x="0" y="0"/>
          <a:ext cx="0" cy="0"/>
          <a:chOff x="0" y="0"/>
          <a:chExt cx="0" cy="0"/>
        </a:xfrm>
      </p:grpSpPr>
      <p:sp>
        <p:nvSpPr>
          <p:cNvPr id="189" name="Shape 189"/>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0" name="Shape 190"/>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1" name="Shape 191"/>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839787" y="457200"/>
            <a:ext cx="3932100" cy="1600200"/>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94" name="Shape 194"/>
          <p:cNvSpPr txBox="1">
            <a:spLocks noGrp="1"/>
          </p:cNvSpPr>
          <p:nvPr>
            <p:ph type="body" idx="1"/>
          </p:nvPr>
        </p:nvSpPr>
        <p:spPr>
          <a:xfrm>
            <a:off x="5183187" y="987425"/>
            <a:ext cx="6172200" cy="4873500"/>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5" name="Shape 195"/>
          <p:cNvSpPr txBox="1">
            <a:spLocks noGrp="1"/>
          </p:cNvSpPr>
          <p:nvPr>
            <p:ph type="body" idx="2"/>
          </p:nvPr>
        </p:nvSpPr>
        <p:spPr>
          <a:xfrm>
            <a:off x="839787" y="2057400"/>
            <a:ext cx="3932100" cy="3811500"/>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96" name="Shape 196"/>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839787" y="457200"/>
            <a:ext cx="3932100" cy="1600200"/>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201" name="Shape 201"/>
          <p:cNvSpPr>
            <a:spLocks noGrp="1"/>
          </p:cNvSpPr>
          <p:nvPr>
            <p:ph type="pic" idx="2"/>
          </p:nvPr>
        </p:nvSpPr>
        <p:spPr>
          <a:xfrm>
            <a:off x="5183187" y="987425"/>
            <a:ext cx="6172200" cy="4873500"/>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body" idx="1"/>
          </p:nvPr>
        </p:nvSpPr>
        <p:spPr>
          <a:xfrm>
            <a:off x="839787" y="2057400"/>
            <a:ext cx="3932100" cy="3811500"/>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03" name="Shape 203"/>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4" name="Shape 204"/>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5" name="Shape 205"/>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208" name="Shape 208"/>
          <p:cNvSpPr txBox="1">
            <a:spLocks noGrp="1"/>
          </p:cNvSpPr>
          <p:nvPr>
            <p:ph type="body" idx="1"/>
          </p:nvPr>
        </p:nvSpPr>
        <p:spPr>
          <a:xfrm rot="5400000">
            <a:off x="3920400" y="-1256575"/>
            <a:ext cx="4351200" cy="105156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9" name="Shape 209"/>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0" name="Shape 210"/>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1" name="Shape 211"/>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rot="5400000">
            <a:off x="7133400" y="1956625"/>
            <a:ext cx="5811900" cy="26289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214" name="Shape 214"/>
          <p:cNvSpPr txBox="1">
            <a:spLocks noGrp="1"/>
          </p:cNvSpPr>
          <p:nvPr>
            <p:ph type="body" idx="1"/>
          </p:nvPr>
        </p:nvSpPr>
        <p:spPr>
          <a:xfrm rot="5400000">
            <a:off x="1799400" y="-596075"/>
            <a:ext cx="5811900" cy="77343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5" name="Shape 215"/>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6" name="Shape 216"/>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7" name="Shape 217"/>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1154955" y="2861733"/>
            <a:ext cx="8825657" cy="1915646"/>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40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31" name="Shape 31"/>
          <p:cNvSpPr txBox="1">
            <a:spLocks noGrp="1"/>
          </p:cNvSpPr>
          <p:nvPr>
            <p:ph type="body" idx="1"/>
          </p:nvPr>
        </p:nvSpPr>
        <p:spPr>
          <a:xfrm>
            <a:off x="1154954" y="4777380"/>
            <a:ext cx="8825657" cy="860399"/>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20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32" name="Shape 32"/>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33" name="Shape 33"/>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34" name="Shape 34"/>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37" name="Shape 37"/>
          <p:cNvSpPr txBox="1">
            <a:spLocks noGrp="1"/>
          </p:cNvSpPr>
          <p:nvPr>
            <p:ph type="body" idx="1"/>
          </p:nvPr>
        </p:nvSpPr>
        <p:spPr>
          <a:xfrm>
            <a:off x="1103312" y="2060575"/>
            <a:ext cx="4396339" cy="4195763"/>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38" name="Shape 38"/>
          <p:cNvSpPr txBox="1">
            <a:spLocks noGrp="1"/>
          </p:cNvSpPr>
          <p:nvPr>
            <p:ph type="body" idx="2"/>
          </p:nvPr>
        </p:nvSpPr>
        <p:spPr>
          <a:xfrm>
            <a:off x="5654492" y="2056091"/>
            <a:ext cx="4396340" cy="4200244"/>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39" name="Shape 39"/>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40" name="Shape 40"/>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41" name="Shape 41"/>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44" name="Shape 44"/>
          <p:cNvSpPr txBox="1">
            <a:spLocks noGrp="1"/>
          </p:cNvSpPr>
          <p:nvPr>
            <p:ph type="body" idx="1"/>
          </p:nvPr>
        </p:nvSpPr>
        <p:spPr>
          <a:xfrm>
            <a:off x="1103312" y="1905000"/>
            <a:ext cx="4396337"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45" name="Shape 45"/>
          <p:cNvSpPr txBox="1">
            <a:spLocks noGrp="1"/>
          </p:cNvSpPr>
          <p:nvPr>
            <p:ph type="body" idx="2"/>
          </p:nvPr>
        </p:nvSpPr>
        <p:spPr>
          <a:xfrm>
            <a:off x="1103312" y="2514600"/>
            <a:ext cx="4396339" cy="3741738"/>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46" name="Shape 46"/>
          <p:cNvSpPr txBox="1">
            <a:spLocks noGrp="1"/>
          </p:cNvSpPr>
          <p:nvPr>
            <p:ph type="body" idx="3"/>
          </p:nvPr>
        </p:nvSpPr>
        <p:spPr>
          <a:xfrm>
            <a:off x="5654494" y="1905000"/>
            <a:ext cx="4396339"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2000" b="1"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800" b="1"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1" i="0" u="none" strike="noStrike" cap="none">
                <a:solidFill>
                  <a:schemeClr val="lt1"/>
                </a:solidFill>
                <a:latin typeface="Century Gothic"/>
                <a:ea typeface="Century Gothic"/>
                <a:cs typeface="Century Gothic"/>
                <a:sym typeface="Century Gothic"/>
              </a:defRPr>
            </a:lvl9pPr>
          </a:lstStyle>
          <a:p>
            <a:endParaRPr/>
          </a:p>
        </p:txBody>
      </p:sp>
      <p:sp>
        <p:nvSpPr>
          <p:cNvPr id="47" name="Shape 47"/>
          <p:cNvSpPr txBox="1">
            <a:spLocks noGrp="1"/>
          </p:cNvSpPr>
          <p:nvPr>
            <p:ph type="body" idx="4"/>
          </p:nvPr>
        </p:nvSpPr>
        <p:spPr>
          <a:xfrm>
            <a:off x="5654494" y="2514600"/>
            <a:ext cx="4396339" cy="3741738"/>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chemeClr val="lt1"/>
                </a:solidFill>
                <a:latin typeface="Century Gothic"/>
                <a:ea typeface="Century Gothic"/>
                <a:cs typeface="Century Gothic"/>
                <a:sym typeface="Century Gothic"/>
              </a:defRPr>
            </a:lvl9pPr>
          </a:lstStyle>
          <a:p>
            <a:endParaRPr/>
          </a:p>
        </p:txBody>
      </p:sp>
      <p:sp>
        <p:nvSpPr>
          <p:cNvPr id="48" name="Shape 48"/>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49" name="Shape 49"/>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50" name="Shape 50"/>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53" name="Shape 53"/>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54" name="Shape 54"/>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55" name="Shape 55"/>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6"/>
        <p:cNvGrpSpPr/>
        <p:nvPr/>
      </p:nvGrpSpPr>
      <p:grpSpPr>
        <a:xfrm>
          <a:off x="0" y="0"/>
          <a:ext cx="0" cy="0"/>
          <a:chOff x="0" y="0"/>
          <a:chExt cx="0" cy="0"/>
        </a:xfrm>
      </p:grpSpPr>
      <p:sp>
        <p:nvSpPr>
          <p:cNvPr id="57" name="Shape 57"/>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58" name="Shape 58"/>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59" name="Shape 59"/>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1154954" y="1447800"/>
            <a:ext cx="3401063" cy="1447800"/>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24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62" name="Shape 62"/>
          <p:cNvSpPr txBox="1">
            <a:spLocks noGrp="1"/>
          </p:cNvSpPr>
          <p:nvPr>
            <p:ph type="body" idx="1"/>
          </p:nvPr>
        </p:nvSpPr>
        <p:spPr>
          <a:xfrm>
            <a:off x="4784616" y="1447800"/>
            <a:ext cx="5195997" cy="4572000"/>
          </a:xfrm>
          <a:prstGeom prst="rect">
            <a:avLst/>
          </a:prstGeom>
          <a:noFill/>
          <a:ln>
            <a:noFill/>
          </a:ln>
        </p:spPr>
        <p:txBody>
          <a:bodyPr lIns="91425" tIns="91425" rIns="91425" bIns="91425" anchor="ctr" anchorCtr="0"/>
          <a:lstStyle>
            <a:lvl1pPr marL="342900" marR="0" lvl="0" indent="-241300"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950" marR="0" lvl="1" indent="-19430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2pPr>
            <a:lvl3pPr marL="1143000" marR="0" lvl="2" indent="-14731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600200" marR="0" lvl="3"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4pPr>
            <a:lvl5pPr marL="2057400" marR="0" lvl="4"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5pPr>
            <a:lvl6pPr marL="2514600" marR="0" lvl="5"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6pPr>
            <a:lvl7pPr marL="2971800" marR="0" lvl="6"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7pPr>
            <a:lvl8pPr marL="3429000" marR="0" lvl="7"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8pPr>
            <a:lvl9pPr marL="3886200" marR="0" lvl="8"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63" name="Shape 63"/>
          <p:cNvSpPr txBox="1">
            <a:spLocks noGrp="1"/>
          </p:cNvSpPr>
          <p:nvPr>
            <p:ph type="body" idx="2"/>
          </p:nvPr>
        </p:nvSpPr>
        <p:spPr>
          <a:xfrm>
            <a:off x="1154954" y="3129280"/>
            <a:ext cx="3401062" cy="2895598"/>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64" name="Shape 64"/>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65" name="Shape 65"/>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66" name="Shape 66"/>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1153907" y="1854191"/>
            <a:ext cx="5092905" cy="1574808"/>
          </a:xfrm>
          <a:prstGeom prst="rect">
            <a:avLst/>
          </a:prstGeom>
          <a:noFill/>
          <a:ln>
            <a:noFill/>
          </a:ln>
        </p:spPr>
        <p:txBody>
          <a:bodyPr lIns="91425" tIns="91425" rIns="91425" bIns="91425" anchor="b" anchorCtr="0"/>
          <a:lstStyle>
            <a:lvl1pPr marL="0" marR="0" lvl="0" indent="0" algn="l" rtl="0">
              <a:spcBef>
                <a:spcPts val="0"/>
              </a:spcBef>
              <a:buClr>
                <a:schemeClr val="lt2"/>
              </a:buClr>
              <a:buFont typeface="Century Gothic"/>
              <a:buNone/>
              <a:defRPr sz="36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69" name="Shape 69"/>
          <p:cNvSpPr>
            <a:spLocks noGrp="1"/>
          </p:cNvSpPr>
          <p:nvPr>
            <p:ph type="pic" idx="2"/>
          </p:nvPr>
        </p:nvSpPr>
        <p:spPr>
          <a:xfrm>
            <a:off x="6949546" y="1143000"/>
            <a:ext cx="3200399" cy="4572000"/>
          </a:xfrm>
          <a:prstGeom prst="roundRect">
            <a:avLst>
              <a:gd name="adj" fmla="val 1858"/>
            </a:avLst>
          </a:prstGeom>
          <a:noFill/>
          <a:ln>
            <a:noFill/>
          </a:ln>
          <a:effectLst>
            <a:outerShdw blurRad="50799" dist="50800" dir="5400000" algn="tl" rotWithShape="0">
              <a:srgbClr val="000000">
                <a:alpha val="42745"/>
              </a:srgbClr>
            </a:outerShdw>
          </a:effectLst>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1600" b="0" i="0" u="none" strike="noStrike" cap="none">
                <a:solidFill>
                  <a:schemeClr val="lt1"/>
                </a:solidFill>
                <a:latin typeface="Century Gothic"/>
                <a:ea typeface="Century Gothic"/>
                <a:cs typeface="Century Gothic"/>
                <a:sym typeface="Century Gothic"/>
              </a:defRPr>
            </a:lvl9pPr>
          </a:lstStyle>
          <a:p>
            <a:endParaRPr/>
          </a:p>
        </p:txBody>
      </p:sp>
      <p:sp>
        <p:nvSpPr>
          <p:cNvPr id="70" name="Shape 70"/>
          <p:cNvSpPr txBox="1">
            <a:spLocks noGrp="1"/>
          </p:cNvSpPr>
          <p:nvPr>
            <p:ph type="body" idx="1"/>
          </p:nvPr>
        </p:nvSpPr>
        <p:spPr>
          <a:xfrm>
            <a:off x="1154954" y="3657600"/>
            <a:ext cx="5084979" cy="1371599"/>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chemeClr val="lt1"/>
                </a:solidFill>
                <a:latin typeface="Century Gothic"/>
                <a:ea typeface="Century Gothic"/>
                <a:cs typeface="Century Gothic"/>
                <a:sym typeface="Century Gothic"/>
              </a:defRPr>
            </a:lvl1pPr>
            <a:lvl2pPr marL="457200" marR="0" lvl="1" indent="0" algn="l" rtl="0">
              <a:spcBef>
                <a:spcPts val="1000"/>
              </a:spcBef>
              <a:spcAft>
                <a:spcPts val="0"/>
              </a:spcAft>
              <a:buClr>
                <a:schemeClr val="accent1"/>
              </a:buClr>
              <a:buFont typeface="Noto Sans Symbols"/>
              <a:buNone/>
              <a:defRPr sz="1200" b="0" i="0" u="none" strike="noStrike" cap="none">
                <a:solidFill>
                  <a:schemeClr val="lt1"/>
                </a:solidFill>
                <a:latin typeface="Century Gothic"/>
                <a:ea typeface="Century Gothic"/>
                <a:cs typeface="Century Gothic"/>
                <a:sym typeface="Century Gothic"/>
              </a:defRPr>
            </a:lvl2pPr>
            <a:lvl3pPr marL="914400" marR="0" lvl="2" indent="0" algn="l" rtl="0">
              <a:spcBef>
                <a:spcPts val="1000"/>
              </a:spcBef>
              <a:spcAft>
                <a:spcPts val="0"/>
              </a:spcAft>
              <a:buClr>
                <a:schemeClr val="accent1"/>
              </a:buClr>
              <a:buFont typeface="Noto Sans Symbols"/>
              <a:buNone/>
              <a:defRPr sz="1000" b="0" i="0" u="none" strike="noStrike" cap="none">
                <a:solidFill>
                  <a:schemeClr val="lt1"/>
                </a:solidFill>
                <a:latin typeface="Century Gothic"/>
                <a:ea typeface="Century Gothic"/>
                <a:cs typeface="Century Gothic"/>
                <a:sym typeface="Century Gothic"/>
              </a:defRPr>
            </a:lvl3pPr>
            <a:lvl4pPr marL="1371600" marR="0" lvl="3"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4pPr>
            <a:lvl5pPr marL="1828800" marR="0" lvl="4"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5pPr>
            <a:lvl6pPr marL="2286000" marR="0" lvl="5"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6pPr>
            <a:lvl7pPr marL="2743200" marR="0" lvl="6"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7pPr>
            <a:lvl8pPr marL="3200400" marR="0" lvl="7"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8pPr>
            <a:lvl9pPr marL="3657600" marR="0" lvl="8" indent="0" algn="l" rtl="0">
              <a:spcBef>
                <a:spcPts val="1000"/>
              </a:spcBef>
              <a:spcAft>
                <a:spcPts val="0"/>
              </a:spcAft>
              <a:buClr>
                <a:schemeClr val="accent1"/>
              </a:buClr>
              <a:buFont typeface="Noto Sans Symbols"/>
              <a:buNone/>
              <a:defRPr sz="900" b="0" i="0" u="none" strike="noStrike" cap="none">
                <a:solidFill>
                  <a:schemeClr val="lt1"/>
                </a:solidFill>
                <a:latin typeface="Century Gothic"/>
                <a:ea typeface="Century Gothic"/>
                <a:cs typeface="Century Gothic"/>
                <a:sym typeface="Century Gothic"/>
              </a:defRPr>
            </a:lvl9pPr>
          </a:lstStyle>
          <a:p>
            <a:endParaRPr/>
          </a:p>
        </p:txBody>
      </p:sp>
      <p:sp>
        <p:nvSpPr>
          <p:cNvPr id="71" name="Shape 71"/>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72" name="Shape 72"/>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73" name="Shape 73"/>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9">
            <a:alphaModFix/>
          </a:blip>
          <a:stretch>
            <a:fillRect/>
          </a:stretch>
        </a:blipFill>
        <a:effectLst/>
      </p:bgPr>
    </p:bg>
    <p:spTree>
      <p:nvGrpSpPr>
        <p:cNvPr id="1" name="Shape 5"/>
        <p:cNvGrpSpPr/>
        <p:nvPr/>
      </p:nvGrpSpPr>
      <p:grpSpPr>
        <a:xfrm>
          <a:off x="0" y="0"/>
          <a:ext cx="0" cy="0"/>
          <a:chOff x="0" y="0"/>
          <a:chExt cx="0" cy="0"/>
        </a:xfrm>
      </p:grpSpPr>
      <p:pic>
        <p:nvPicPr>
          <p:cNvPr id="6" name="Shape 6"/>
          <p:cNvPicPr preferRelativeResize="0"/>
          <p:nvPr/>
        </p:nvPicPr>
        <p:blipFill rotWithShape="1">
          <a:blip r:embed="rId20">
            <a:alphaModFix/>
          </a:blip>
          <a:srcRect l="3613"/>
          <a:stretch/>
        </p:blipFill>
        <p:spPr>
          <a:xfrm>
            <a:off x="0" y="2669684"/>
            <a:ext cx="4037012" cy="4188315"/>
          </a:xfrm>
          <a:prstGeom prst="rect">
            <a:avLst/>
          </a:prstGeom>
          <a:noFill/>
          <a:ln>
            <a:noFill/>
          </a:ln>
        </p:spPr>
      </p:pic>
      <p:pic>
        <p:nvPicPr>
          <p:cNvPr id="7" name="Shape 7"/>
          <p:cNvPicPr preferRelativeResize="0"/>
          <p:nvPr/>
        </p:nvPicPr>
        <p:blipFill rotWithShape="1">
          <a:blip r:embed="rId21">
            <a:alphaModFix/>
          </a:blip>
          <a:srcRect l="35640"/>
          <a:stretch/>
        </p:blipFill>
        <p:spPr>
          <a:xfrm>
            <a:off x="0" y="2892347"/>
            <a:ext cx="1522412" cy="2365453"/>
          </a:xfrm>
          <a:prstGeom prst="rect">
            <a:avLst/>
          </a:prstGeom>
          <a:noFill/>
          <a:ln>
            <a:noFill/>
          </a:ln>
        </p:spPr>
      </p:pic>
      <p:sp>
        <p:nvSpPr>
          <p:cNvPr id="8" name="Shape 8"/>
          <p:cNvSpPr/>
          <p:nvPr/>
        </p:nvSpPr>
        <p:spPr>
          <a:xfrm>
            <a:off x="8609011" y="1676400"/>
            <a:ext cx="2819400" cy="2819400"/>
          </a:xfrm>
          <a:prstGeom prst="ellipse">
            <a:avLst/>
          </a:prstGeom>
          <a:gradFill>
            <a:gsLst>
              <a:gs pos="0">
                <a:srgbClr val="78C4F1">
                  <a:alpha val="6666"/>
                </a:srgbClr>
              </a:gs>
              <a:gs pos="36000">
                <a:srgbClr val="78C4F1">
                  <a:alpha val="5882"/>
                </a:srgbClr>
              </a:gs>
              <a:gs pos="69000">
                <a:srgbClr val="78C4F1">
                  <a:alpha val="0"/>
                </a:srgbClr>
              </a:gs>
              <a:gs pos="100000">
                <a:srgbClr val="78C4F1">
                  <a:alpha val="0"/>
                </a:srgbClr>
              </a:gs>
            </a:gsLst>
            <a:path path="circle">
              <a:fillToRect l="50000" t="50000" r="50000" b="50000"/>
            </a:path>
            <a:tileRect/>
          </a:gradFill>
          <a:ln>
            <a:noFill/>
          </a:ln>
        </p:spPr>
        <p:txBody>
          <a:bodyPr lIns="91425" tIns="91425" rIns="91425" bIns="91425" anchor="ctr" anchorCtr="0">
            <a:noAutofit/>
          </a:bodyPr>
          <a:lstStyle/>
          <a:p>
            <a:pPr lvl="0">
              <a:spcBef>
                <a:spcPts val="0"/>
              </a:spcBef>
              <a:buNone/>
            </a:pPr>
            <a:endParaRPr/>
          </a:p>
        </p:txBody>
      </p:sp>
      <p:pic>
        <p:nvPicPr>
          <p:cNvPr id="9" name="Shape 9"/>
          <p:cNvPicPr preferRelativeResize="0"/>
          <p:nvPr/>
        </p:nvPicPr>
        <p:blipFill rotWithShape="1">
          <a:blip r:embed="rId22">
            <a:alphaModFix/>
          </a:blip>
          <a:srcRect t="28812"/>
          <a:stretch/>
        </p:blipFill>
        <p:spPr>
          <a:xfrm>
            <a:off x="7999411" y="0"/>
            <a:ext cx="1603386" cy="1141406"/>
          </a:xfrm>
          <a:prstGeom prst="rect">
            <a:avLst/>
          </a:prstGeom>
          <a:noFill/>
          <a:ln>
            <a:noFill/>
          </a:ln>
        </p:spPr>
      </p:pic>
      <p:pic>
        <p:nvPicPr>
          <p:cNvPr id="10" name="Shape 10"/>
          <p:cNvPicPr preferRelativeResize="0"/>
          <p:nvPr/>
        </p:nvPicPr>
        <p:blipFill rotWithShape="1">
          <a:blip r:embed="rId23">
            <a:alphaModFix/>
          </a:blip>
          <a:srcRect b="23320"/>
          <a:stretch/>
        </p:blipFill>
        <p:spPr>
          <a:xfrm>
            <a:off x="8609011" y="6096000"/>
            <a:ext cx="993734" cy="762000"/>
          </a:xfrm>
          <a:prstGeom prst="rect">
            <a:avLst/>
          </a:prstGeom>
          <a:noFill/>
          <a:ln>
            <a:noFill/>
          </a:ln>
        </p:spPr>
      </p:pic>
      <p:sp>
        <p:nvSpPr>
          <p:cNvPr id="11" name="Shape 11"/>
          <p:cNvSpPr/>
          <p:nvPr/>
        </p:nvSpPr>
        <p:spPr>
          <a:xfrm>
            <a:off x="10437811" y="0"/>
            <a:ext cx="685799" cy="1143000"/>
          </a:xfrm>
          <a:prstGeom prst="rect">
            <a:avLst/>
          </a:prstGeom>
          <a:solidFill>
            <a:schemeClr val="accent1"/>
          </a:solidFill>
          <a:ln>
            <a:noFill/>
          </a:ln>
          <a:effectLst>
            <a:outerShdw blurRad="38100" dist="25400" dir="5400000" rotWithShape="0">
              <a:srgbClr val="000000">
                <a:alpha val="44705"/>
              </a:srgbClr>
            </a:outerShdw>
          </a:effectLst>
        </p:spPr>
        <p:txBody>
          <a:bodyPr lIns="91425" tIns="91425" rIns="91425" bIns="91425" anchor="ctr" anchorCtr="0">
            <a:noAutofit/>
          </a:bodyPr>
          <a:lstStyle/>
          <a:p>
            <a:pPr lvl="0">
              <a:spcBef>
                <a:spcPts val="0"/>
              </a:spcBef>
              <a:buNone/>
            </a:pPr>
            <a:endParaRPr/>
          </a:p>
        </p:txBody>
      </p:sp>
      <p:sp>
        <p:nvSpPr>
          <p:cNvPr id="12" name="Shape 12"/>
          <p:cNvSpPr txBox="1">
            <a:spLocks noGrp="1"/>
          </p:cNvSpPr>
          <p:nvPr>
            <p:ph type="title"/>
          </p:nvPr>
        </p:nvSpPr>
        <p:spPr>
          <a:xfrm>
            <a:off x="646110" y="452718"/>
            <a:ext cx="9404723" cy="1400530"/>
          </a:xfrm>
          <a:prstGeom prst="rect">
            <a:avLst/>
          </a:prstGeom>
          <a:noFill/>
          <a:ln>
            <a:noFill/>
          </a:ln>
        </p:spPr>
        <p:txBody>
          <a:bodyPr lIns="91425" tIns="91425" rIns="91425" bIns="91425" anchor="t" anchorCtr="0"/>
          <a:lstStyle>
            <a:lvl1pPr marL="0" marR="0" lvl="0" indent="0" algn="l" rtl="0">
              <a:spcBef>
                <a:spcPts val="0"/>
              </a:spcBef>
              <a:buClr>
                <a:schemeClr val="lt2"/>
              </a:buClr>
              <a:buFont typeface="Century Gothic"/>
              <a:buNone/>
              <a:defRPr sz="4200" b="0" i="0" u="none" strike="noStrike" cap="none">
                <a:solidFill>
                  <a:schemeClr val="lt2"/>
                </a:solidFill>
                <a:latin typeface="Century Gothic"/>
                <a:ea typeface="Century Gothic"/>
                <a:cs typeface="Century Gothic"/>
                <a:sym typeface="Century Gothic"/>
              </a:defRPr>
            </a:lvl1pPr>
            <a:lvl2pPr marL="0" marR="0" lvl="1" indent="0" algn="l" rtl="0">
              <a:spcBef>
                <a:spcPts val="0"/>
              </a:spcBef>
              <a:buNone/>
              <a:defRPr sz="1800" b="0" i="0" u="none" strike="noStrike" cap="none">
                <a:solidFill>
                  <a:schemeClr val="lt2"/>
                </a:solidFill>
              </a:defRPr>
            </a:lvl2pPr>
            <a:lvl3pPr marL="0" marR="0" lvl="2" indent="0" algn="l" rtl="0">
              <a:spcBef>
                <a:spcPts val="0"/>
              </a:spcBef>
              <a:buNone/>
              <a:defRPr sz="1800" b="0" i="0" u="none" strike="noStrike" cap="none">
                <a:solidFill>
                  <a:schemeClr val="lt2"/>
                </a:solidFill>
              </a:defRPr>
            </a:lvl3pPr>
            <a:lvl4pPr marL="0" marR="0" lvl="3" indent="0" algn="l" rtl="0">
              <a:spcBef>
                <a:spcPts val="0"/>
              </a:spcBef>
              <a:buNone/>
              <a:defRPr sz="1800" b="0" i="0" u="none" strike="noStrike" cap="none">
                <a:solidFill>
                  <a:schemeClr val="lt2"/>
                </a:solidFill>
              </a:defRPr>
            </a:lvl4pPr>
            <a:lvl5pPr marL="0" marR="0" lvl="4" indent="0" algn="l" rtl="0">
              <a:spcBef>
                <a:spcPts val="0"/>
              </a:spcBef>
              <a:buNone/>
              <a:defRPr sz="1800" b="0" i="0" u="none" strike="noStrike" cap="none">
                <a:solidFill>
                  <a:schemeClr val="lt2"/>
                </a:solidFill>
              </a:defRPr>
            </a:lvl5pPr>
            <a:lvl6pPr marL="0" marR="0" lvl="5" indent="0" algn="l" rtl="0">
              <a:spcBef>
                <a:spcPts val="0"/>
              </a:spcBef>
              <a:buNone/>
              <a:defRPr sz="1800" b="0" i="0" u="none" strike="noStrike" cap="none">
                <a:solidFill>
                  <a:schemeClr val="lt2"/>
                </a:solidFill>
              </a:defRPr>
            </a:lvl6pPr>
            <a:lvl7pPr marL="0" marR="0" lvl="6" indent="0" algn="l" rtl="0">
              <a:spcBef>
                <a:spcPts val="0"/>
              </a:spcBef>
              <a:buNone/>
              <a:defRPr sz="1800" b="0" i="0" u="none" strike="noStrike" cap="none">
                <a:solidFill>
                  <a:schemeClr val="lt2"/>
                </a:solidFill>
              </a:defRPr>
            </a:lvl7pPr>
            <a:lvl8pPr marL="0" marR="0" lvl="7" indent="0" algn="l" rtl="0">
              <a:spcBef>
                <a:spcPts val="0"/>
              </a:spcBef>
              <a:buNone/>
              <a:defRPr sz="1800" b="0" i="0" u="none" strike="noStrike" cap="none">
                <a:solidFill>
                  <a:schemeClr val="lt2"/>
                </a:solidFill>
              </a:defRPr>
            </a:lvl8pPr>
            <a:lvl9pPr marL="0" marR="0" lvl="8" indent="0" algn="l" rtl="0">
              <a:spcBef>
                <a:spcPts val="0"/>
              </a:spcBef>
              <a:buNone/>
              <a:defRPr sz="1800" b="0" i="0" u="none" strike="noStrike" cap="none">
                <a:solidFill>
                  <a:schemeClr val="lt2"/>
                </a:solidFill>
              </a:defRPr>
            </a:lvl9pPr>
          </a:lstStyle>
          <a:p>
            <a:endParaRPr/>
          </a:p>
        </p:txBody>
      </p:sp>
      <p:sp>
        <p:nvSpPr>
          <p:cNvPr id="13" name="Shape 13"/>
          <p:cNvSpPr txBox="1">
            <a:spLocks noGrp="1"/>
          </p:cNvSpPr>
          <p:nvPr>
            <p:ph type="body" idx="1"/>
          </p:nvPr>
        </p:nvSpPr>
        <p:spPr>
          <a:xfrm>
            <a:off x="1103312" y="2052917"/>
            <a:ext cx="8946541" cy="4195480"/>
          </a:xfrm>
          <a:prstGeom prst="rect">
            <a:avLst/>
          </a:prstGeom>
          <a:noFill/>
          <a:ln>
            <a:noFill/>
          </a:ln>
        </p:spPr>
        <p:txBody>
          <a:bodyPr lIns="91425" tIns="91425" rIns="91425" bIns="91425" anchor="t" anchorCtr="0"/>
          <a:lstStyle>
            <a:lvl1pPr marL="342900" marR="0" lvl="0" indent="-241300" algn="l" rtl="0">
              <a:spcBef>
                <a:spcPts val="1000"/>
              </a:spcBef>
              <a:spcAft>
                <a:spcPts val="0"/>
              </a:spcAft>
              <a:buClr>
                <a:schemeClr val="accent1"/>
              </a:buClr>
              <a:buSzPct val="80000"/>
              <a:buFont typeface="Noto Sans Symbols"/>
              <a:buChar char="▶"/>
              <a:defRPr sz="2000" b="0" i="0" u="none" strike="noStrike" cap="none">
                <a:solidFill>
                  <a:schemeClr val="lt1"/>
                </a:solidFill>
                <a:latin typeface="Century Gothic"/>
                <a:ea typeface="Century Gothic"/>
                <a:cs typeface="Century Gothic"/>
                <a:sym typeface="Century Gothic"/>
              </a:defRPr>
            </a:lvl1pPr>
            <a:lvl2pPr marL="742950" marR="0" lvl="1" indent="-194309" algn="l" rtl="0">
              <a:spcBef>
                <a:spcPts val="1000"/>
              </a:spcBef>
              <a:spcAft>
                <a:spcPts val="0"/>
              </a:spcAft>
              <a:buClr>
                <a:schemeClr val="accent1"/>
              </a:buClr>
              <a:buSzPct val="79999"/>
              <a:buFont typeface="Noto Sans Symbols"/>
              <a:buChar char="▶"/>
              <a:defRPr sz="1800" b="0" i="0" u="none" strike="noStrike" cap="none">
                <a:solidFill>
                  <a:schemeClr val="lt1"/>
                </a:solidFill>
                <a:latin typeface="Century Gothic"/>
                <a:ea typeface="Century Gothic"/>
                <a:cs typeface="Century Gothic"/>
                <a:sym typeface="Century Gothic"/>
              </a:defRPr>
            </a:lvl2pPr>
            <a:lvl3pPr marL="1143000" marR="0" lvl="2" indent="-147319" algn="l" rtl="0">
              <a:spcBef>
                <a:spcPts val="1000"/>
              </a:spcBef>
              <a:spcAft>
                <a:spcPts val="0"/>
              </a:spcAft>
              <a:buClr>
                <a:schemeClr val="accent1"/>
              </a:buClr>
              <a:buSzPct val="80000"/>
              <a:buFont typeface="Noto Sans Symbols"/>
              <a:buChar char="▶"/>
              <a:defRPr sz="1600" b="0" i="0" u="none" strike="noStrike" cap="none">
                <a:solidFill>
                  <a:schemeClr val="lt1"/>
                </a:solidFill>
                <a:latin typeface="Century Gothic"/>
                <a:ea typeface="Century Gothic"/>
                <a:cs typeface="Century Gothic"/>
                <a:sym typeface="Century Gothic"/>
              </a:defRPr>
            </a:lvl3pPr>
            <a:lvl4pPr marL="1600200" marR="0" lvl="3" indent="-157480"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4pPr>
            <a:lvl5pPr marL="2057400" marR="0" lvl="4"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5pPr>
            <a:lvl6pPr marL="2514600" marR="0" lvl="5"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6pPr>
            <a:lvl7pPr marL="2971800" marR="0" lvl="6"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7pPr>
            <a:lvl8pPr marL="3429000" marR="0" lvl="7"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8pPr>
            <a:lvl9pPr marL="3886200" marR="0" lvl="8" indent="-157479" algn="l" rtl="0">
              <a:spcBef>
                <a:spcPts val="1000"/>
              </a:spcBef>
              <a:spcAft>
                <a:spcPts val="0"/>
              </a:spcAft>
              <a:buClr>
                <a:schemeClr val="accent1"/>
              </a:buClr>
              <a:buSzPct val="80000"/>
              <a:buFont typeface="Noto Sans Symbols"/>
              <a:buChar char="▶"/>
              <a:defRPr sz="1400" b="0" i="0" u="none" strike="noStrike" cap="none">
                <a:solidFill>
                  <a:schemeClr val="lt1"/>
                </a:solidFill>
                <a:latin typeface="Century Gothic"/>
                <a:ea typeface="Century Gothic"/>
                <a:cs typeface="Century Gothic"/>
                <a:sym typeface="Century Gothic"/>
              </a:defRPr>
            </a:lvl9pPr>
          </a:lstStyle>
          <a:p>
            <a:endParaRPr/>
          </a:p>
        </p:txBody>
      </p:sp>
      <p:sp>
        <p:nvSpPr>
          <p:cNvPr id="14" name="Shape 14"/>
          <p:cNvSpPr txBox="1">
            <a:spLocks noGrp="1"/>
          </p:cNvSpPr>
          <p:nvPr>
            <p:ph type="dt" idx="10"/>
          </p:nvPr>
        </p:nvSpPr>
        <p:spPr>
          <a:xfrm rot="5400000">
            <a:off x="10155639" y="1790700"/>
            <a:ext cx="990598" cy="304798"/>
          </a:xfrm>
          <a:prstGeom prst="rect">
            <a:avLst/>
          </a:prstGeom>
          <a:noFill/>
          <a:ln>
            <a:noFill/>
          </a:ln>
        </p:spPr>
        <p:txBody>
          <a:bodyPr lIns="91425" tIns="91425" rIns="91425" bIns="91425" anchor="t"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5" name="Shape 15"/>
          <p:cNvSpPr txBox="1">
            <a:spLocks noGrp="1"/>
          </p:cNvSpPr>
          <p:nvPr>
            <p:ph type="ftr" idx="11"/>
          </p:nvPr>
        </p:nvSpPr>
        <p:spPr>
          <a:xfrm rot="5400000">
            <a:off x="8951573" y="3225296"/>
            <a:ext cx="3859794" cy="304801"/>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lt1"/>
                </a:solidFill>
                <a:latin typeface="Century Gothic"/>
                <a:ea typeface="Century Gothic"/>
                <a:cs typeface="Century Gothic"/>
                <a:sym typeface="Century Gothic"/>
              </a:defRPr>
            </a:lvl1pPr>
            <a:lvl2pPr marL="457200" marR="0" lvl="1" indent="0" algn="l" rtl="0">
              <a:spcBef>
                <a:spcPts val="0"/>
              </a:spcBef>
              <a:buNone/>
              <a:defRPr sz="1800" b="0" i="0" u="none" strike="noStrike" cap="none">
                <a:solidFill>
                  <a:schemeClr val="lt1"/>
                </a:solidFill>
                <a:latin typeface="Century Gothic"/>
                <a:ea typeface="Century Gothic"/>
                <a:cs typeface="Century Gothic"/>
                <a:sym typeface="Century Gothic"/>
              </a:defRPr>
            </a:lvl2pPr>
            <a:lvl3pPr marL="914400" marR="0" lvl="2" indent="0" algn="l" rtl="0">
              <a:spcBef>
                <a:spcPts val="0"/>
              </a:spcBef>
              <a:buNone/>
              <a:defRPr sz="1800" b="0" i="0" u="none" strike="noStrike" cap="none">
                <a:solidFill>
                  <a:schemeClr val="lt1"/>
                </a:solidFill>
                <a:latin typeface="Century Gothic"/>
                <a:ea typeface="Century Gothic"/>
                <a:cs typeface="Century Gothic"/>
                <a:sym typeface="Century Gothic"/>
              </a:defRPr>
            </a:lvl3pPr>
            <a:lvl4pPr marL="1371600" marR="0" lvl="3" indent="0" algn="l" rtl="0">
              <a:spcBef>
                <a:spcPts val="0"/>
              </a:spcBef>
              <a:buNone/>
              <a:defRPr sz="1800" b="0" i="0" u="none" strike="noStrike" cap="none">
                <a:solidFill>
                  <a:schemeClr val="lt1"/>
                </a:solidFill>
                <a:latin typeface="Century Gothic"/>
                <a:ea typeface="Century Gothic"/>
                <a:cs typeface="Century Gothic"/>
                <a:sym typeface="Century Gothic"/>
              </a:defRPr>
            </a:lvl4pPr>
            <a:lvl5pPr marL="1828800" marR="0" lvl="4" indent="0" algn="l" rtl="0">
              <a:spcBef>
                <a:spcPts val="0"/>
              </a:spcBef>
              <a:buNone/>
              <a:defRPr sz="1800" b="0" i="0" u="none" strike="noStrike" cap="none">
                <a:solidFill>
                  <a:schemeClr val="lt1"/>
                </a:solidFill>
                <a:latin typeface="Century Gothic"/>
                <a:ea typeface="Century Gothic"/>
                <a:cs typeface="Century Gothic"/>
                <a:sym typeface="Century Gothic"/>
              </a:defRPr>
            </a:lvl5pPr>
            <a:lvl6pPr marL="2286000" marR="0" lvl="5" indent="0" algn="l" rtl="0">
              <a:spcBef>
                <a:spcPts val="0"/>
              </a:spcBef>
              <a:buNone/>
              <a:defRPr sz="1800" b="0" i="0" u="none" strike="noStrike" cap="none">
                <a:solidFill>
                  <a:schemeClr val="lt1"/>
                </a:solidFill>
                <a:latin typeface="Century Gothic"/>
                <a:ea typeface="Century Gothic"/>
                <a:cs typeface="Century Gothic"/>
                <a:sym typeface="Century Gothic"/>
              </a:defRPr>
            </a:lvl6pPr>
            <a:lvl7pPr marL="2743200" marR="0" lvl="6" indent="0" algn="l" rtl="0">
              <a:spcBef>
                <a:spcPts val="0"/>
              </a:spcBef>
              <a:buNone/>
              <a:defRPr sz="1800" b="0" i="0" u="none" strike="noStrike" cap="none">
                <a:solidFill>
                  <a:schemeClr val="lt1"/>
                </a:solidFill>
                <a:latin typeface="Century Gothic"/>
                <a:ea typeface="Century Gothic"/>
                <a:cs typeface="Century Gothic"/>
                <a:sym typeface="Century Gothic"/>
              </a:defRPr>
            </a:lvl7pPr>
            <a:lvl8pPr marL="3200400" marR="0" lvl="7" indent="0" algn="l" rtl="0">
              <a:spcBef>
                <a:spcPts val="0"/>
              </a:spcBef>
              <a:buNone/>
              <a:defRPr sz="1800" b="0" i="0" u="none" strike="noStrike" cap="none">
                <a:solidFill>
                  <a:schemeClr val="lt1"/>
                </a:solidFill>
                <a:latin typeface="Century Gothic"/>
                <a:ea typeface="Century Gothic"/>
                <a:cs typeface="Century Gothic"/>
                <a:sym typeface="Century Gothic"/>
              </a:defRPr>
            </a:lvl8pPr>
            <a:lvl9pPr marL="3657600" marR="0" lvl="8" indent="0" algn="l" rtl="0">
              <a:spcBef>
                <a:spcPts val="0"/>
              </a:spcBef>
              <a:buNone/>
              <a:defRPr sz="1800" b="0" i="0" u="none" strike="noStrike" cap="none">
                <a:solidFill>
                  <a:schemeClr val="lt1"/>
                </a:solidFill>
                <a:latin typeface="Century Gothic"/>
                <a:ea typeface="Century Gothic"/>
                <a:cs typeface="Century Gothic"/>
                <a:sym typeface="Century Gothic"/>
              </a:defRPr>
            </a:lvl9pPr>
          </a:lstStyle>
          <a:p>
            <a:endParaRPr/>
          </a:p>
        </p:txBody>
      </p:sp>
      <p:sp>
        <p:nvSpPr>
          <p:cNvPr id="16" name="Shape 16"/>
          <p:cNvSpPr txBox="1">
            <a:spLocks noGrp="1"/>
          </p:cNvSpPr>
          <p:nvPr>
            <p:ph type="sldNum" idx="12"/>
          </p:nvPr>
        </p:nvSpPr>
        <p:spPr>
          <a:xfrm>
            <a:off x="10352539" y="295729"/>
            <a:ext cx="838198" cy="767687"/>
          </a:xfrm>
          <a:prstGeom prst="rect">
            <a:avLst/>
          </a:prstGeom>
          <a:noFill/>
          <a:ln>
            <a:noFill/>
          </a:ln>
        </p:spPr>
        <p:txBody>
          <a:bodyPr lIns="91425" tIns="45700" rIns="91425" bIns="45700" anchor="b" anchorCtr="0">
            <a:noAutofit/>
          </a:bodyPr>
          <a:lstStyle/>
          <a:p>
            <a:pPr marL="0" marR="0" lvl="0" indent="0" algn="ctr" rtl="0">
              <a:spcBef>
                <a:spcPts val="0"/>
              </a:spcBef>
              <a:buSzPct val="25000"/>
              <a:buNone/>
            </a:pPr>
            <a:fld id="{00000000-1234-1234-1234-123412341234}" type="slidenum">
              <a:rPr lang="en-US" sz="2800" b="0" i="0" u="none" strike="noStrike" cap="none">
                <a:solidFill>
                  <a:schemeClr val="lt1"/>
                </a:solidFill>
                <a:latin typeface="Century Gothic"/>
                <a:ea typeface="Century Gothic"/>
                <a:cs typeface="Century Gothic"/>
                <a:sym typeface="Century Gothic"/>
              </a:rPr>
              <a:t>‹#›</a:t>
            </a:fld>
            <a:endParaRPr lang="en-US" sz="2800" b="0" i="0" u="none" strike="noStrike" cap="none">
              <a:solidFill>
                <a:schemeClr val="lt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45" name="Shape 145"/>
          <p:cNvSpPr txBox="1">
            <a:spLocks noGrp="1"/>
          </p:cNvSpPr>
          <p:nvPr>
            <p:ph type="body" idx="1"/>
          </p:nvPr>
        </p:nvSpPr>
        <p:spPr>
          <a:xfrm>
            <a:off x="838200" y="1825625"/>
            <a:ext cx="10515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zoom.us/zoomconference?m=4XpXgSqrGw8stt5eguD9MHSbBNyH70xj" TargetMode="External"/><Relationship Id="rId2" Type="http://schemas.openxmlformats.org/officeDocument/2006/relationships/hyperlink" Target="https://zoom.us/j/975387635" TargetMode="External"/><Relationship Id="rId1" Type="http://schemas.openxmlformats.org/officeDocument/2006/relationships/slideLayout" Target="../slideLayouts/slideLayout2.xml"/><Relationship Id="rId4" Type="http://schemas.openxmlformats.org/officeDocument/2006/relationships/hyperlink" Target="https://drive.google.com/drive/folders/0B3TpR-oEMuMxU2pVbG00eWdrZTg"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www.hfrp.org/publications-resources/browse-our-publications/indicators-definition-and-use-in-a-results-based-accountability-syste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www.ccsso.org/Documents/2016/ESSA/KeyIssuesinAggregatingIndicators.pdf" TargetMode="Externa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7.xml.rels><?xml version="1.0" encoding="UTF-8" standalone="yes"?>
<Relationships xmlns="http://schemas.openxmlformats.org/package/2006/relationships"><Relationship Id="rId3" Type="http://schemas.openxmlformats.org/officeDocument/2006/relationships/hyperlink" Target="https://urldefense.proofpoint.com/v2/url?u=https-3A__www.youtube.com_watch-3Fv-3DgE9IDNfwzok&amp;d=DwMFaQ&amp;c=7ypwAowFJ8v-mw8AB-SdSueVQgSDL4HiiSaLK01W8HA&amp;r=aTkD5_IELSj0ulcbEOPGHw&amp;m=FWzYzwetDfqV9fx45U8EzjDVvdlRR5MDm-m-pn0qPks&amp;s=foCNIbk5tiRVGUnuaItIi4c3dBlA7eXXZYGhOdYSWz4&amp;e=" TargetMode="External"/><Relationship Id="rId2" Type="http://schemas.openxmlformats.org/officeDocument/2006/relationships/hyperlink" Target="http://uark.qualtrics.com/SE/?SID=SV_3DgRUsW1bt1jl8F" TargetMode="External"/><Relationship Id="rId1" Type="http://schemas.openxmlformats.org/officeDocument/2006/relationships/slideLayout" Target="../slideLayouts/slideLayout2.xml"/><Relationship Id="rId4" Type="http://schemas.openxmlformats.org/officeDocument/2006/relationships/hyperlink" Target="https://urldefense.proofpoint.com/v2/url?u=https-3A__youtu.be_MpyPcz5rtn8&amp;d=DwMFaQ&amp;c=7ypwAowFJ8v-mw8AB-SdSueVQgSDL4HiiSaLK01W8HA&amp;r=aTkD5_IELSj0ulcbEOPGHw&amp;m=cTM6aF-JqXJQgxlaiqkuN1wfgTnBNeNcrvO6mphqk9U&amp;s=K7e_gTDY4CiiwqpBFOjKniTCqFV4-XcpAl5E1GgSg_c&amp;e="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ESSA DEFINITIONS</a:t>
            </a:r>
            <a:endParaRPr lang="en-US" dirty="0"/>
          </a:p>
        </p:txBody>
      </p:sp>
      <p:sp>
        <p:nvSpPr>
          <p:cNvPr id="3" name="Subtitle 2"/>
          <p:cNvSpPr>
            <a:spLocks noGrp="1"/>
          </p:cNvSpPr>
          <p:nvPr>
            <p:ph type="subTitle" idx="1"/>
          </p:nvPr>
        </p:nvSpPr>
        <p:spPr/>
        <p:txBody>
          <a:bodyPr/>
          <a:lstStyle/>
          <a:p>
            <a:r>
              <a:rPr lang="en-US" dirty="0" smtClean="0"/>
              <a:t>Shared stakeholder feedback</a:t>
            </a:r>
          </a:p>
        </p:txBody>
      </p:sp>
    </p:spTree>
    <p:extLst>
      <p:ext uri="{BB962C8B-B14F-4D97-AF65-F5344CB8AC3E}">
        <p14:creationId xmlns:p14="http://schemas.microsoft.com/office/powerpoint/2010/main" val="2670339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LEADER” FEEDBACK</a:t>
            </a:r>
            <a:endParaRPr lang="en-US" dirty="0"/>
          </a:p>
        </p:txBody>
      </p:sp>
      <p:sp>
        <p:nvSpPr>
          <p:cNvPr id="3" name="Content Placeholder 2"/>
          <p:cNvSpPr>
            <a:spLocks noGrp="1"/>
          </p:cNvSpPr>
          <p:nvPr>
            <p:ph idx="1"/>
          </p:nvPr>
        </p:nvSpPr>
        <p:spPr>
          <a:xfrm>
            <a:off x="1484310" y="2239347"/>
            <a:ext cx="10018713" cy="3974840"/>
          </a:xfrm>
        </p:spPr>
        <p:txBody>
          <a:bodyPr>
            <a:normAutofit/>
          </a:bodyPr>
          <a:lstStyle/>
          <a:p>
            <a:r>
              <a:rPr lang="en-US" dirty="0"/>
              <a:t>3.  Advocates, nurtures, and sustains a safe and secure </a:t>
            </a:r>
            <a:r>
              <a:rPr lang="en-US" b="1" dirty="0"/>
              <a:t>environment</a:t>
            </a:r>
            <a:r>
              <a:rPr lang="en-US" dirty="0"/>
              <a:t> for </a:t>
            </a:r>
            <a:r>
              <a:rPr lang="en-US" b="1" dirty="0"/>
              <a:t>staff</a:t>
            </a:r>
            <a:r>
              <a:rPr lang="en-US" dirty="0"/>
              <a:t> and </a:t>
            </a:r>
            <a:r>
              <a:rPr lang="en-US" b="1" dirty="0"/>
              <a:t>students</a:t>
            </a:r>
            <a:r>
              <a:rPr lang="en-US" dirty="0"/>
              <a:t> and an instructional program, which are conducive to </a:t>
            </a:r>
            <a:r>
              <a:rPr lang="en-US" b="1" dirty="0"/>
              <a:t>student</a:t>
            </a:r>
            <a:r>
              <a:rPr lang="en-US" dirty="0"/>
              <a:t> learning and supportive of </a:t>
            </a:r>
            <a:r>
              <a:rPr lang="en-US" b="1" dirty="0"/>
              <a:t>teacher</a:t>
            </a:r>
            <a:r>
              <a:rPr lang="en-US" dirty="0"/>
              <a:t> personal and professional growth; and</a:t>
            </a:r>
          </a:p>
          <a:p>
            <a:pPr lvl="1" fontAlgn="base"/>
            <a:r>
              <a:rPr lang="en-US" dirty="0"/>
              <a:t>Promotes a positive school climate</a:t>
            </a:r>
          </a:p>
          <a:p>
            <a:pPr lvl="1" fontAlgn="base"/>
            <a:r>
              <a:rPr lang="en-US" dirty="0"/>
              <a:t>Establishes a desired culture</a:t>
            </a:r>
          </a:p>
          <a:p>
            <a:pPr lvl="1" fontAlgn="base"/>
            <a:r>
              <a:rPr lang="en-US" dirty="0"/>
              <a:t>Advocate for student well-being</a:t>
            </a:r>
          </a:p>
          <a:p>
            <a:pPr lvl="1" fontAlgn="base"/>
            <a:r>
              <a:rPr lang="en-US" dirty="0"/>
              <a:t>Relationships with teachers, students, and parents</a:t>
            </a:r>
          </a:p>
          <a:p>
            <a:pPr lvl="1" fontAlgn="base"/>
            <a:r>
              <a:rPr lang="en-US" dirty="0"/>
              <a:t>Sets norms, rituals, and traditions</a:t>
            </a:r>
          </a:p>
          <a:p>
            <a:pPr lvl="1" fontAlgn="base"/>
            <a:r>
              <a:rPr lang="en-US" dirty="0"/>
              <a:t>Strong impact on student learning</a:t>
            </a:r>
          </a:p>
          <a:p>
            <a:pPr lvl="1" fontAlgn="base"/>
            <a:r>
              <a:rPr lang="en-US" dirty="0"/>
              <a:t>Facilitator of teachers</a:t>
            </a:r>
          </a:p>
          <a:p>
            <a:endParaRPr lang="en-US" dirty="0"/>
          </a:p>
        </p:txBody>
      </p:sp>
    </p:spTree>
    <p:extLst>
      <p:ext uri="{BB962C8B-B14F-4D97-AF65-F5344CB8AC3E}">
        <p14:creationId xmlns:p14="http://schemas.microsoft.com/office/powerpoint/2010/main" val="3699420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LEADER” FEEDBACK</a:t>
            </a:r>
            <a:endParaRPr lang="en-US" dirty="0"/>
          </a:p>
        </p:txBody>
      </p:sp>
      <p:sp>
        <p:nvSpPr>
          <p:cNvPr id="3" name="Content Placeholder 2"/>
          <p:cNvSpPr>
            <a:spLocks noGrp="1"/>
          </p:cNvSpPr>
          <p:nvPr>
            <p:ph idx="1"/>
          </p:nvPr>
        </p:nvSpPr>
        <p:spPr>
          <a:xfrm>
            <a:off x="1484310" y="2127380"/>
            <a:ext cx="10018713" cy="4152121"/>
          </a:xfrm>
        </p:spPr>
        <p:txBody>
          <a:bodyPr>
            <a:normAutofit/>
          </a:bodyPr>
          <a:lstStyle/>
          <a:p>
            <a:pPr marL="0" indent="0" fontAlgn="base">
              <a:buNone/>
            </a:pPr>
            <a:r>
              <a:rPr lang="en-US" dirty="0" smtClean="0"/>
              <a:t>(CONTINUED)</a:t>
            </a:r>
          </a:p>
          <a:p>
            <a:pPr lvl="1" fontAlgn="base"/>
            <a:r>
              <a:rPr lang="en-US" dirty="0" smtClean="0"/>
              <a:t>Engaging </a:t>
            </a:r>
            <a:r>
              <a:rPr lang="en-US" dirty="0"/>
              <a:t>students in the learning process</a:t>
            </a:r>
          </a:p>
          <a:p>
            <a:pPr lvl="1" fontAlgn="base"/>
            <a:r>
              <a:rPr lang="en-US" dirty="0"/>
              <a:t>Works proactively at lessening student achievement gaps</a:t>
            </a:r>
          </a:p>
          <a:p>
            <a:pPr lvl="1" fontAlgn="base"/>
            <a:r>
              <a:rPr lang="en-US" dirty="0"/>
              <a:t>Ability to identify needs with plans to address (Big Picture Perspective)</a:t>
            </a:r>
          </a:p>
          <a:p>
            <a:pPr lvl="1" fontAlgn="base"/>
            <a:r>
              <a:rPr lang="en-US" dirty="0"/>
              <a:t>Professional responsibilities</a:t>
            </a:r>
          </a:p>
          <a:p>
            <a:pPr lvl="1" fontAlgn="base"/>
            <a:r>
              <a:rPr lang="en-US" dirty="0"/>
              <a:t>Efficacy</a:t>
            </a:r>
          </a:p>
          <a:p>
            <a:pPr lvl="1" fontAlgn="base"/>
            <a:r>
              <a:rPr lang="en-US" dirty="0"/>
              <a:t>Able to observe instruction without bias and give valuable feedback to teachers</a:t>
            </a:r>
          </a:p>
          <a:p>
            <a:pPr lvl="1" fontAlgn="base"/>
            <a:r>
              <a:rPr lang="en-US" dirty="0"/>
              <a:t>Student Growth and Improvement is recognized through multiple measures</a:t>
            </a:r>
          </a:p>
          <a:p>
            <a:pPr lvl="1" fontAlgn="base"/>
            <a:r>
              <a:rPr lang="en-US" dirty="0"/>
              <a:t>Inspirational and motivational</a:t>
            </a:r>
          </a:p>
          <a:p>
            <a:endParaRPr lang="en-US" dirty="0"/>
          </a:p>
        </p:txBody>
      </p:sp>
    </p:spTree>
    <p:extLst>
      <p:ext uri="{BB962C8B-B14F-4D97-AF65-F5344CB8AC3E}">
        <p14:creationId xmlns:p14="http://schemas.microsoft.com/office/powerpoint/2010/main" val="3166861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LEADER” FEEDBACK</a:t>
            </a:r>
            <a:endParaRPr lang="en-US" dirty="0"/>
          </a:p>
        </p:txBody>
      </p:sp>
      <p:sp>
        <p:nvSpPr>
          <p:cNvPr id="3" name="Content Placeholder 2"/>
          <p:cNvSpPr>
            <a:spLocks noGrp="1"/>
          </p:cNvSpPr>
          <p:nvPr>
            <p:ph idx="1"/>
          </p:nvPr>
        </p:nvSpPr>
        <p:spPr/>
        <p:txBody>
          <a:bodyPr/>
          <a:lstStyle/>
          <a:p>
            <a:r>
              <a:rPr lang="en-US" dirty="0"/>
              <a:t>4</a:t>
            </a:r>
            <a:r>
              <a:rPr lang="en-US" dirty="0" smtClean="0"/>
              <a:t>.  </a:t>
            </a:r>
            <a:r>
              <a:rPr lang="en-US" dirty="0"/>
              <a:t>D</a:t>
            </a:r>
            <a:r>
              <a:rPr lang="en-US" dirty="0" smtClean="0"/>
              <a:t>emonstrates </a:t>
            </a:r>
            <a:r>
              <a:rPr lang="en-US" dirty="0"/>
              <a:t>excellence in the area of educational leadership as measured by performance ratings.</a:t>
            </a:r>
          </a:p>
          <a:p>
            <a:pPr lvl="1" fontAlgn="base"/>
            <a:r>
              <a:rPr lang="en-US" dirty="0"/>
              <a:t>HOW?</a:t>
            </a:r>
          </a:p>
          <a:p>
            <a:endParaRPr lang="en-US" dirty="0"/>
          </a:p>
        </p:txBody>
      </p:sp>
    </p:spTree>
    <p:extLst>
      <p:ext uri="{BB962C8B-B14F-4D97-AF65-F5344CB8AC3E}">
        <p14:creationId xmlns:p14="http://schemas.microsoft.com/office/powerpoint/2010/main" val="4050871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“INEFFECTIVE LEADER” COMMENTS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EVERY group said a definition of ineffective leader should be included. Some commented:</a:t>
            </a:r>
          </a:p>
          <a:p>
            <a:r>
              <a:rPr lang="en-US" dirty="0"/>
              <a:t>I</a:t>
            </a:r>
            <a:r>
              <a:rPr lang="en-US" dirty="0" smtClean="0"/>
              <a:t>f </a:t>
            </a:r>
            <a:r>
              <a:rPr lang="en-US" dirty="0"/>
              <a:t>you don't define that, there will be a gray area</a:t>
            </a:r>
            <a:r>
              <a:rPr lang="en-US" dirty="0" smtClean="0"/>
              <a:t>.</a:t>
            </a:r>
          </a:p>
          <a:p>
            <a:pPr fontAlgn="base"/>
            <a:r>
              <a:rPr lang="en-US" dirty="0" smtClean="0"/>
              <a:t>An ineffective leader fails </a:t>
            </a:r>
            <a:r>
              <a:rPr lang="en-US" dirty="0"/>
              <a:t>to demonstrate a commitment to growing teachers professionally</a:t>
            </a:r>
          </a:p>
          <a:p>
            <a:pPr fontAlgn="base"/>
            <a:r>
              <a:rPr lang="en-US" dirty="0"/>
              <a:t>One reason we need  an ineffective leader definition is to let it be known what ADE expects to see and what it can't tolerate in terms of leadership.  </a:t>
            </a:r>
          </a:p>
          <a:p>
            <a:endParaRPr lang="en-US" dirty="0"/>
          </a:p>
        </p:txBody>
      </p:sp>
    </p:spTree>
    <p:extLst>
      <p:ext uri="{BB962C8B-B14F-4D97-AF65-F5344CB8AC3E}">
        <p14:creationId xmlns:p14="http://schemas.microsoft.com/office/powerpoint/2010/main" val="2897070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8" y="757017"/>
            <a:ext cx="9603275" cy="1049235"/>
          </a:xfrm>
        </p:spPr>
        <p:txBody>
          <a:bodyPr/>
          <a:lstStyle/>
          <a:p>
            <a:r>
              <a:rPr lang="en-US" dirty="0" smtClean="0"/>
              <a:t>“EFFECTIVE TEACHER” FEEDBACK</a:t>
            </a:r>
            <a:endParaRPr lang="en-US" dirty="0"/>
          </a:p>
        </p:txBody>
      </p:sp>
      <p:sp>
        <p:nvSpPr>
          <p:cNvPr id="3" name="Content Placeholder 2"/>
          <p:cNvSpPr>
            <a:spLocks noGrp="1"/>
          </p:cNvSpPr>
          <p:nvPr>
            <p:ph idx="1"/>
          </p:nvPr>
        </p:nvSpPr>
        <p:spPr>
          <a:xfrm>
            <a:off x="1451578" y="2063234"/>
            <a:ext cx="9603275" cy="3957556"/>
          </a:xfrm>
        </p:spPr>
        <p:txBody>
          <a:bodyPr>
            <a:normAutofit/>
          </a:bodyPr>
          <a:lstStyle/>
          <a:p>
            <a:pPr marL="0" indent="0">
              <a:buNone/>
            </a:pPr>
            <a:r>
              <a:rPr lang="en-US" b="1" dirty="0" smtClean="0"/>
              <a:t>GENERAL AGREEMENT that a teacher will be effective when these elements are present:</a:t>
            </a:r>
          </a:p>
          <a:p>
            <a:pPr>
              <a:spcBef>
                <a:spcPts val="0"/>
              </a:spcBef>
            </a:pPr>
            <a:r>
              <a:rPr lang="en-US" dirty="0" smtClean="0"/>
              <a:t>Experience</a:t>
            </a:r>
          </a:p>
          <a:p>
            <a:pPr>
              <a:spcBef>
                <a:spcPts val="0"/>
              </a:spcBef>
            </a:pPr>
            <a:r>
              <a:rPr lang="en-US" dirty="0" smtClean="0"/>
              <a:t>Professional ethics</a:t>
            </a:r>
          </a:p>
          <a:p>
            <a:pPr>
              <a:spcBef>
                <a:spcPts val="0"/>
              </a:spcBef>
            </a:pPr>
            <a:r>
              <a:rPr lang="en-US" dirty="0" smtClean="0"/>
              <a:t>Positive classroom culture/environment; </a:t>
            </a:r>
            <a:r>
              <a:rPr lang="en-US" dirty="0"/>
              <a:t>advocates, nurtures, and sustains a safe and secure environment </a:t>
            </a:r>
            <a:r>
              <a:rPr lang="is-IS" dirty="0" smtClean="0"/>
              <a:t>… for learning (from effective leader)</a:t>
            </a:r>
            <a:endParaRPr lang="en-US" dirty="0" smtClean="0"/>
          </a:p>
          <a:p>
            <a:pPr>
              <a:spcBef>
                <a:spcPts val="0"/>
              </a:spcBef>
            </a:pPr>
            <a:r>
              <a:rPr lang="en-US" dirty="0" smtClean="0"/>
              <a:t>Ability to identify needs, strengths of students with plans to address</a:t>
            </a:r>
          </a:p>
          <a:p>
            <a:pPr>
              <a:spcBef>
                <a:spcPts val="0"/>
              </a:spcBef>
            </a:pPr>
            <a:r>
              <a:rPr lang="en-US" dirty="0" smtClean="0"/>
              <a:t>Ability to identify and address social/emotional needs of students</a:t>
            </a:r>
          </a:p>
          <a:p>
            <a:pPr>
              <a:spcBef>
                <a:spcPts val="0"/>
              </a:spcBef>
            </a:pPr>
            <a:r>
              <a:rPr lang="en-US" dirty="0" smtClean="0"/>
              <a:t>Has real relationships with students</a:t>
            </a:r>
          </a:p>
          <a:p>
            <a:pPr>
              <a:spcBef>
                <a:spcPts val="0"/>
              </a:spcBef>
            </a:pPr>
            <a:r>
              <a:rPr lang="en-US" dirty="0" smtClean="0"/>
              <a:t>Effective use of resources and data                    (continued</a:t>
            </a:r>
            <a:r>
              <a:rPr lang="is-IS" dirty="0" smtClean="0"/>
              <a:t>…)</a:t>
            </a:r>
            <a:endParaRPr lang="en-US" dirty="0" smtClean="0"/>
          </a:p>
        </p:txBody>
      </p:sp>
    </p:spTree>
    <p:extLst>
      <p:ext uri="{BB962C8B-B14F-4D97-AF65-F5344CB8AC3E}">
        <p14:creationId xmlns:p14="http://schemas.microsoft.com/office/powerpoint/2010/main" val="3914725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144625"/>
            <a:ext cx="10018713" cy="1752599"/>
          </a:xfrm>
        </p:spPr>
        <p:txBody>
          <a:bodyPr/>
          <a:lstStyle/>
          <a:p>
            <a:r>
              <a:rPr lang="en-US" dirty="0" smtClean="0"/>
              <a:t>“EFFECTIVE TEACHER” FEEDBACK</a:t>
            </a:r>
            <a:endParaRPr lang="en-US" dirty="0"/>
          </a:p>
        </p:txBody>
      </p:sp>
      <p:sp>
        <p:nvSpPr>
          <p:cNvPr id="3" name="Content Placeholder 2"/>
          <p:cNvSpPr>
            <a:spLocks noGrp="1"/>
          </p:cNvSpPr>
          <p:nvPr>
            <p:ph idx="1"/>
          </p:nvPr>
        </p:nvSpPr>
        <p:spPr>
          <a:xfrm>
            <a:off x="1484310" y="2208810"/>
            <a:ext cx="10018713" cy="4049485"/>
          </a:xfrm>
        </p:spPr>
        <p:txBody>
          <a:bodyPr>
            <a:normAutofit/>
          </a:bodyPr>
          <a:lstStyle/>
          <a:p>
            <a:pPr>
              <a:spcBef>
                <a:spcPts val="0"/>
              </a:spcBef>
            </a:pPr>
            <a:r>
              <a:rPr lang="en-US" dirty="0"/>
              <a:t>High expectations of </a:t>
            </a:r>
            <a:r>
              <a:rPr lang="en-US" dirty="0" smtClean="0"/>
              <a:t>self</a:t>
            </a:r>
          </a:p>
          <a:p>
            <a:pPr>
              <a:spcBef>
                <a:spcPts val="0"/>
              </a:spcBef>
            </a:pPr>
            <a:r>
              <a:rPr lang="en-US" dirty="0"/>
              <a:t>Continuously improving our </a:t>
            </a:r>
            <a:r>
              <a:rPr lang="en-US" dirty="0" smtClean="0"/>
              <a:t>practice</a:t>
            </a:r>
            <a:endParaRPr lang="en-US" dirty="0"/>
          </a:p>
          <a:p>
            <a:pPr>
              <a:spcBef>
                <a:spcPts val="0"/>
              </a:spcBef>
            </a:pPr>
            <a:r>
              <a:rPr lang="en-US" dirty="0"/>
              <a:t>Culturally competent</a:t>
            </a:r>
          </a:p>
          <a:p>
            <a:pPr>
              <a:spcBef>
                <a:spcPts val="0"/>
              </a:spcBef>
            </a:pPr>
            <a:r>
              <a:rPr lang="en-US" dirty="0"/>
              <a:t>Collaboration</a:t>
            </a:r>
          </a:p>
          <a:p>
            <a:pPr>
              <a:spcBef>
                <a:spcPts val="0"/>
              </a:spcBef>
            </a:pPr>
            <a:r>
              <a:rPr lang="en-US" dirty="0"/>
              <a:t>Innovation</a:t>
            </a:r>
          </a:p>
          <a:p>
            <a:pPr>
              <a:spcBef>
                <a:spcPts val="0"/>
              </a:spcBef>
            </a:pPr>
            <a:r>
              <a:rPr lang="en-US" dirty="0"/>
              <a:t>Commitment (to parents, students, school, community)</a:t>
            </a:r>
          </a:p>
          <a:p>
            <a:pPr>
              <a:spcBef>
                <a:spcPts val="0"/>
              </a:spcBef>
            </a:pPr>
            <a:r>
              <a:rPr lang="en-US" dirty="0"/>
              <a:t>Role model (in/out of classroom)</a:t>
            </a:r>
          </a:p>
          <a:p>
            <a:pPr>
              <a:spcBef>
                <a:spcPts val="0"/>
              </a:spcBef>
            </a:pPr>
            <a:r>
              <a:rPr lang="en-US" dirty="0"/>
              <a:t>Effective communicator (to parents, students, school, community</a:t>
            </a:r>
            <a:r>
              <a:rPr lang="en-US" dirty="0" smtClean="0"/>
              <a:t>)</a:t>
            </a:r>
          </a:p>
          <a:p>
            <a:pPr marL="0" indent="0">
              <a:buNone/>
            </a:pPr>
            <a:r>
              <a:rPr lang="en-US" b="1" dirty="0"/>
              <a:t>GENERALLY:</a:t>
            </a:r>
          </a:p>
          <a:p>
            <a:r>
              <a:rPr lang="en-US" dirty="0"/>
              <a:t>Would an effective teacher have to be a licensed teacher?</a:t>
            </a:r>
          </a:p>
          <a:p>
            <a:pPr>
              <a:spcBef>
                <a:spcPts val="0"/>
              </a:spcBef>
            </a:pPr>
            <a:endParaRPr lang="en-US" dirty="0"/>
          </a:p>
        </p:txBody>
      </p:sp>
    </p:spTree>
    <p:extLst>
      <p:ext uri="{BB962C8B-B14F-4D97-AF65-F5344CB8AC3E}">
        <p14:creationId xmlns:p14="http://schemas.microsoft.com/office/powerpoint/2010/main" val="2547248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237931"/>
            <a:ext cx="10018713" cy="1752599"/>
          </a:xfrm>
        </p:spPr>
        <p:txBody>
          <a:bodyPr/>
          <a:lstStyle/>
          <a:p>
            <a:r>
              <a:rPr lang="en-US" dirty="0" smtClean="0"/>
              <a:t>“EFFECTIVE TEACHER” FEEDBACK</a:t>
            </a:r>
            <a:endParaRPr lang="en-US" dirty="0"/>
          </a:p>
        </p:txBody>
      </p:sp>
      <p:sp>
        <p:nvSpPr>
          <p:cNvPr id="3" name="Content Placeholder 2"/>
          <p:cNvSpPr>
            <a:spLocks noGrp="1"/>
          </p:cNvSpPr>
          <p:nvPr>
            <p:ph idx="1"/>
          </p:nvPr>
        </p:nvSpPr>
        <p:spPr>
          <a:xfrm>
            <a:off x="1484311" y="1810140"/>
            <a:ext cx="9603275" cy="4599389"/>
          </a:xfrm>
        </p:spPr>
        <p:txBody>
          <a:bodyPr>
            <a:normAutofit/>
          </a:bodyPr>
          <a:lstStyle/>
          <a:p>
            <a:pPr marL="0" indent="0">
              <a:buNone/>
            </a:pPr>
            <a:r>
              <a:rPr lang="en-US" b="1" dirty="0" smtClean="0"/>
              <a:t>MEASUREMENT</a:t>
            </a:r>
            <a:r>
              <a:rPr lang="en-US" b="1" dirty="0"/>
              <a:t>:  </a:t>
            </a:r>
            <a:endParaRPr lang="en-US" b="1" dirty="0" smtClean="0"/>
          </a:p>
          <a:p>
            <a:r>
              <a:rPr lang="en-US" dirty="0" smtClean="0"/>
              <a:t>Align </a:t>
            </a:r>
            <a:r>
              <a:rPr lang="en-US" dirty="0"/>
              <a:t>descriptions with TESS; </a:t>
            </a:r>
            <a:endParaRPr lang="en-US" dirty="0" smtClean="0"/>
          </a:p>
          <a:p>
            <a:r>
              <a:rPr lang="en-US" dirty="0"/>
              <a:t>U</a:t>
            </a:r>
            <a:r>
              <a:rPr lang="en-US" dirty="0" smtClean="0"/>
              <a:t>se </a:t>
            </a:r>
            <a:r>
              <a:rPr lang="en-US" dirty="0"/>
              <a:t>TESS for measurement; student voice; </a:t>
            </a:r>
            <a:endParaRPr lang="en-US" dirty="0" smtClean="0"/>
          </a:p>
          <a:p>
            <a:r>
              <a:rPr lang="en-US" dirty="0"/>
              <a:t>P</a:t>
            </a:r>
            <a:r>
              <a:rPr lang="en-US" dirty="0" smtClean="0"/>
              <a:t>arent </a:t>
            </a:r>
            <a:r>
              <a:rPr lang="en-US" dirty="0"/>
              <a:t>surveys, peer observations; </a:t>
            </a:r>
            <a:endParaRPr lang="en-US" dirty="0" smtClean="0"/>
          </a:p>
          <a:p>
            <a:r>
              <a:rPr lang="en-US" dirty="0"/>
              <a:t>G</a:t>
            </a:r>
            <a:r>
              <a:rPr lang="en-US" dirty="0" smtClean="0"/>
              <a:t>enerated </a:t>
            </a:r>
            <a:r>
              <a:rPr lang="en-US" dirty="0"/>
              <a:t>in </a:t>
            </a:r>
            <a:r>
              <a:rPr lang="en-US" dirty="0" err="1"/>
              <a:t>BloomBoard</a:t>
            </a:r>
            <a:r>
              <a:rPr lang="en-US" dirty="0"/>
              <a:t>? </a:t>
            </a:r>
            <a:endParaRPr lang="en-US" dirty="0" smtClean="0"/>
          </a:p>
          <a:p>
            <a:r>
              <a:rPr lang="en-US" dirty="0" smtClean="0"/>
              <a:t>How </a:t>
            </a:r>
            <a:r>
              <a:rPr lang="en-US" dirty="0"/>
              <a:t>do you measure motivation? </a:t>
            </a:r>
          </a:p>
          <a:p>
            <a:r>
              <a:rPr lang="en-US" dirty="0" smtClean="0"/>
              <a:t>Track </a:t>
            </a:r>
            <a:r>
              <a:rPr lang="en-US" dirty="0"/>
              <a:t>attendance, turning in assignments, perceptual data, classroom participation, things like that</a:t>
            </a:r>
            <a:r>
              <a:rPr lang="en-US" dirty="0" smtClean="0"/>
              <a:t>.</a:t>
            </a:r>
            <a:r>
              <a:rPr lang="en-US" dirty="0"/>
              <a:t> </a:t>
            </a:r>
            <a:endParaRPr lang="en-US" dirty="0" smtClean="0"/>
          </a:p>
          <a:p>
            <a:endParaRPr lang="en-US" dirty="0" smtClean="0"/>
          </a:p>
          <a:p>
            <a:pPr marL="0" indent="0">
              <a:buNone/>
            </a:pPr>
            <a:r>
              <a:rPr lang="en-US" b="1" dirty="0" smtClean="0"/>
              <a:t>BOTTOM </a:t>
            </a:r>
            <a:r>
              <a:rPr lang="en-US" b="1" dirty="0"/>
              <a:t>LINE:  </a:t>
            </a:r>
            <a:r>
              <a:rPr lang="en-US" b="1" dirty="0" smtClean="0"/>
              <a:t>ADVANCES STUDENT PROGRESS (GROWTH)</a:t>
            </a:r>
          </a:p>
          <a:p>
            <a:endParaRPr lang="en-US" dirty="0"/>
          </a:p>
        </p:txBody>
      </p:sp>
    </p:spTree>
    <p:extLst>
      <p:ext uri="{BB962C8B-B14F-4D97-AF65-F5344CB8AC3E}">
        <p14:creationId xmlns:p14="http://schemas.microsoft.com/office/powerpoint/2010/main" val="2122643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“INEFFECTIVE TEACHER” FEEDBACK</a:t>
            </a:r>
            <a:endParaRPr lang="en-US" dirty="0"/>
          </a:p>
        </p:txBody>
      </p:sp>
      <p:sp>
        <p:nvSpPr>
          <p:cNvPr id="6" name="Content Placeholder 5"/>
          <p:cNvSpPr>
            <a:spLocks noGrp="1"/>
          </p:cNvSpPr>
          <p:nvPr>
            <p:ph idx="1"/>
          </p:nvPr>
        </p:nvSpPr>
        <p:spPr>
          <a:xfrm>
            <a:off x="1484310" y="2161309"/>
            <a:ext cx="10018713" cy="4476997"/>
          </a:xfrm>
        </p:spPr>
        <p:txBody>
          <a:bodyPr>
            <a:normAutofit/>
          </a:bodyPr>
          <a:lstStyle/>
          <a:p>
            <a:pPr marL="0" indent="0">
              <a:buNone/>
            </a:pPr>
            <a:r>
              <a:rPr lang="en-US" b="1" dirty="0" smtClean="0"/>
              <a:t>GENERAL AGREEMENT that </a:t>
            </a:r>
            <a:r>
              <a:rPr lang="en-US" b="1" dirty="0"/>
              <a:t>a teacher will be </a:t>
            </a:r>
            <a:r>
              <a:rPr lang="en-US" b="1" dirty="0" smtClean="0">
                <a:solidFill>
                  <a:srgbClr val="FF0000"/>
                </a:solidFill>
              </a:rPr>
              <a:t>ineffective</a:t>
            </a:r>
            <a:r>
              <a:rPr lang="en-US" b="1" dirty="0" smtClean="0"/>
              <a:t> </a:t>
            </a:r>
            <a:r>
              <a:rPr lang="en-US" b="1" dirty="0"/>
              <a:t>when these elements are present:</a:t>
            </a:r>
          </a:p>
          <a:p>
            <a:pPr fontAlgn="base">
              <a:spcBef>
                <a:spcPts val="0"/>
              </a:spcBef>
            </a:pPr>
            <a:r>
              <a:rPr lang="en-US" dirty="0"/>
              <a:t>R</a:t>
            </a:r>
            <a:r>
              <a:rPr lang="en-US" dirty="0" smtClean="0"/>
              <a:t>esistant </a:t>
            </a:r>
            <a:r>
              <a:rPr lang="en-US" dirty="0"/>
              <a:t>to change...does not support change efforts at the school, district and state level</a:t>
            </a:r>
          </a:p>
          <a:p>
            <a:pPr fontAlgn="base">
              <a:spcBef>
                <a:spcPts val="0"/>
              </a:spcBef>
            </a:pPr>
            <a:r>
              <a:rPr lang="en-US" dirty="0"/>
              <a:t>Q</a:t>
            </a:r>
            <a:r>
              <a:rPr lang="en-US" dirty="0" smtClean="0"/>
              <a:t>uits </a:t>
            </a:r>
            <a:r>
              <a:rPr lang="en-US" dirty="0"/>
              <a:t>learning and supporting learning of others</a:t>
            </a:r>
          </a:p>
          <a:p>
            <a:pPr fontAlgn="base">
              <a:spcBef>
                <a:spcPts val="0"/>
              </a:spcBef>
            </a:pPr>
            <a:r>
              <a:rPr lang="en-US" dirty="0"/>
              <a:t>C</a:t>
            </a:r>
            <a:r>
              <a:rPr lang="en-US" dirty="0" smtClean="0"/>
              <a:t>reates </a:t>
            </a:r>
            <a:r>
              <a:rPr lang="en-US" dirty="0"/>
              <a:t>an atmosphere that discourages </a:t>
            </a:r>
            <a:r>
              <a:rPr lang="en-US" dirty="0" smtClean="0"/>
              <a:t>learning; Fails </a:t>
            </a:r>
            <a:r>
              <a:rPr lang="en-US" dirty="0"/>
              <a:t>to maintain a culture of learning.  </a:t>
            </a:r>
          </a:p>
          <a:p>
            <a:pPr fontAlgn="base">
              <a:spcBef>
                <a:spcPts val="0"/>
              </a:spcBef>
            </a:pPr>
            <a:r>
              <a:rPr lang="en-US" dirty="0"/>
              <a:t>N</a:t>
            </a:r>
            <a:r>
              <a:rPr lang="en-US" dirty="0" smtClean="0"/>
              <a:t>on-engaging</a:t>
            </a:r>
            <a:r>
              <a:rPr lang="en-US" dirty="0"/>
              <a:t>, plans poorly or not at all and does not foster a culture for learning</a:t>
            </a:r>
          </a:p>
          <a:p>
            <a:pPr fontAlgn="base">
              <a:spcBef>
                <a:spcPts val="0"/>
              </a:spcBef>
            </a:pPr>
            <a:r>
              <a:rPr lang="en-US" dirty="0"/>
              <a:t>F</a:t>
            </a:r>
            <a:r>
              <a:rPr lang="en-US" dirty="0" smtClean="0"/>
              <a:t>osters </a:t>
            </a:r>
            <a:r>
              <a:rPr lang="en-US" dirty="0"/>
              <a:t>a toxic or apathetic atmosphere. </a:t>
            </a:r>
          </a:p>
          <a:p>
            <a:pPr>
              <a:spcBef>
                <a:spcPts val="0"/>
              </a:spcBef>
            </a:pPr>
            <a:r>
              <a:rPr lang="en-US" dirty="0" smtClean="0"/>
              <a:t>Does not utilize resources</a:t>
            </a:r>
          </a:p>
          <a:p>
            <a:pPr>
              <a:spcBef>
                <a:spcPts val="0"/>
              </a:spcBef>
            </a:pPr>
            <a:r>
              <a:rPr lang="en-US" dirty="0" smtClean="0"/>
              <a:t>Culturally competent</a:t>
            </a:r>
          </a:p>
          <a:p>
            <a:pPr>
              <a:spcBef>
                <a:spcPts val="0"/>
              </a:spcBef>
            </a:pPr>
            <a:r>
              <a:rPr lang="en-US" dirty="0" smtClean="0"/>
              <a:t>Persistence </a:t>
            </a:r>
            <a:r>
              <a:rPr lang="en-US" dirty="0"/>
              <a:t>of ineffective teaching practice.</a:t>
            </a:r>
            <a:endParaRPr lang="en-US" dirty="0" smtClean="0"/>
          </a:p>
          <a:p>
            <a:endParaRPr lang="en-US" dirty="0"/>
          </a:p>
        </p:txBody>
      </p:sp>
    </p:spTree>
    <p:extLst>
      <p:ext uri="{BB962C8B-B14F-4D97-AF65-F5344CB8AC3E}">
        <p14:creationId xmlns:p14="http://schemas.microsoft.com/office/powerpoint/2010/main" val="4256100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“INEFFECTIVE TEACHER” FEEDBACK</a:t>
            </a:r>
            <a:endParaRPr lang="en-US" dirty="0"/>
          </a:p>
        </p:txBody>
      </p:sp>
      <p:sp>
        <p:nvSpPr>
          <p:cNvPr id="3" name="Content Placeholder 2"/>
          <p:cNvSpPr>
            <a:spLocks noGrp="1"/>
          </p:cNvSpPr>
          <p:nvPr>
            <p:ph idx="1"/>
          </p:nvPr>
        </p:nvSpPr>
        <p:spPr>
          <a:xfrm>
            <a:off x="1484310" y="2024743"/>
            <a:ext cx="10018713" cy="4525348"/>
          </a:xfrm>
        </p:spPr>
        <p:txBody>
          <a:bodyPr>
            <a:normAutofit/>
          </a:bodyPr>
          <a:lstStyle/>
          <a:p>
            <a:pPr marL="0" indent="0">
              <a:buNone/>
            </a:pPr>
            <a:endParaRPr lang="en-US" b="1" dirty="0" smtClean="0"/>
          </a:p>
          <a:p>
            <a:pPr marL="0" indent="0">
              <a:buNone/>
            </a:pPr>
            <a:r>
              <a:rPr lang="en-US" b="1" dirty="0" smtClean="0"/>
              <a:t>GENERALLY</a:t>
            </a:r>
            <a:r>
              <a:rPr lang="en-US" b="1" dirty="0"/>
              <a:t>:  </a:t>
            </a:r>
            <a:endParaRPr lang="en-US" b="1" dirty="0" smtClean="0"/>
          </a:p>
          <a:p>
            <a:r>
              <a:rPr lang="en-US" dirty="0" smtClean="0"/>
              <a:t>Being low in any one of these areas causes harm</a:t>
            </a:r>
          </a:p>
          <a:p>
            <a:r>
              <a:rPr lang="en-US" dirty="0" smtClean="0"/>
              <a:t>Too </a:t>
            </a:r>
            <a:r>
              <a:rPr lang="en-US" dirty="0"/>
              <a:t>wordy, combine and collapse </a:t>
            </a:r>
            <a:r>
              <a:rPr lang="en-US" dirty="0" smtClean="0"/>
              <a:t>list</a:t>
            </a:r>
          </a:p>
          <a:p>
            <a:r>
              <a:rPr lang="en-US" dirty="0" smtClean="0"/>
              <a:t>Students should be at the top</a:t>
            </a:r>
          </a:p>
          <a:p>
            <a:r>
              <a:rPr lang="en-US" dirty="0" smtClean="0"/>
              <a:t>Teachers need to be a part of the determination; don’t make this a checklist</a:t>
            </a:r>
            <a:endParaRPr lang="en-US" dirty="0"/>
          </a:p>
          <a:p>
            <a:pPr marL="0" indent="0">
              <a:buNone/>
            </a:pPr>
            <a:r>
              <a:rPr lang="en-US" b="1" dirty="0"/>
              <a:t>MEASUREMENT</a:t>
            </a:r>
            <a:r>
              <a:rPr lang="en-US" dirty="0"/>
              <a:t>: as measured by TESS; student voice; multiple student growth measures</a:t>
            </a:r>
          </a:p>
          <a:p>
            <a:pPr marL="0" indent="0">
              <a:buNone/>
            </a:pPr>
            <a:r>
              <a:rPr lang="en-US" b="1" dirty="0"/>
              <a:t>BOTTOM LINE:  DOES NOT ADVANCE STUDENT PROGRESS (GROWTH)</a:t>
            </a:r>
          </a:p>
          <a:p>
            <a:endParaRPr lang="en-US" dirty="0"/>
          </a:p>
        </p:txBody>
      </p:sp>
    </p:spTree>
    <p:extLst>
      <p:ext uri="{BB962C8B-B14F-4D97-AF65-F5344CB8AC3E}">
        <p14:creationId xmlns:p14="http://schemas.microsoft.com/office/powerpoint/2010/main" val="3334454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“INEFFECTIVE TEACHER” FEEDBACK</a:t>
            </a:r>
            <a:endParaRPr lang="en-US" dirty="0"/>
          </a:p>
        </p:txBody>
      </p:sp>
      <p:sp>
        <p:nvSpPr>
          <p:cNvPr id="3" name="Content Placeholder 2"/>
          <p:cNvSpPr>
            <a:spLocks noGrp="1"/>
          </p:cNvSpPr>
          <p:nvPr>
            <p:ph idx="1"/>
          </p:nvPr>
        </p:nvSpPr>
        <p:spPr>
          <a:xfrm>
            <a:off x="1484311" y="2224927"/>
            <a:ext cx="10018713" cy="4049486"/>
          </a:xfrm>
        </p:spPr>
        <p:txBody>
          <a:bodyPr>
            <a:normAutofit/>
          </a:bodyPr>
          <a:lstStyle/>
          <a:p>
            <a:pPr marL="0" indent="0">
              <a:buNone/>
            </a:pPr>
            <a:r>
              <a:rPr lang="en-US" b="1" dirty="0" smtClean="0"/>
              <a:t>OTHER INSIGHTS:</a:t>
            </a:r>
          </a:p>
          <a:p>
            <a:r>
              <a:rPr lang="en-US" dirty="0"/>
              <a:t>No matter what we do, these statements will get drawn into value statements and interpreted by others.</a:t>
            </a:r>
          </a:p>
          <a:p>
            <a:r>
              <a:rPr lang="en-US" dirty="0"/>
              <a:t>There will be a lot of pressure for schools and leaders not to have a bunch of ineffective teachers.  We may have unintended consequences</a:t>
            </a:r>
            <a:r>
              <a:rPr lang="en-US" dirty="0" smtClean="0"/>
              <a:t>.</a:t>
            </a:r>
          </a:p>
          <a:p>
            <a:r>
              <a:rPr lang="en-US" dirty="0"/>
              <a:t>It isn't simply an ineffective teacher... it </a:t>
            </a:r>
            <a:r>
              <a:rPr lang="en-US" dirty="0" smtClean="0"/>
              <a:t>is </a:t>
            </a:r>
            <a:r>
              <a:rPr lang="en-US" dirty="0"/>
              <a:t>a combination of ineffective teaching practices and ineffective leadership</a:t>
            </a:r>
          </a:p>
          <a:p>
            <a:r>
              <a:rPr lang="en-US" dirty="0" smtClean="0"/>
              <a:t>Define as a process, not as a label</a:t>
            </a:r>
          </a:p>
          <a:p>
            <a:pPr lvl="1"/>
            <a:r>
              <a:rPr lang="en-US" dirty="0" smtClean="0"/>
              <a:t>Example:  An ineffective teacher fails to advance student growth through the persistent use of ineffective teaching practices.</a:t>
            </a:r>
            <a:endParaRPr lang="en-US" dirty="0"/>
          </a:p>
        </p:txBody>
      </p:sp>
    </p:spTree>
    <p:extLst>
      <p:ext uri="{BB962C8B-B14F-4D97-AF65-F5344CB8AC3E}">
        <p14:creationId xmlns:p14="http://schemas.microsoft.com/office/powerpoint/2010/main" val="1888114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ESSA REQUIRES</a:t>
            </a:r>
            <a:endParaRPr lang="en-US" dirty="0"/>
          </a:p>
        </p:txBody>
      </p:sp>
      <p:sp>
        <p:nvSpPr>
          <p:cNvPr id="3" name="Content Placeholder 2"/>
          <p:cNvSpPr>
            <a:spLocks noGrp="1"/>
          </p:cNvSpPr>
          <p:nvPr>
            <p:ph idx="1"/>
          </p:nvPr>
        </p:nvSpPr>
        <p:spPr/>
        <p:txBody>
          <a:bodyPr>
            <a:normAutofit/>
          </a:bodyPr>
          <a:lstStyle/>
          <a:p>
            <a:r>
              <a:rPr lang="is-IS" dirty="0"/>
              <a:t>Section 1111(g)(1)(B) – The state’s plan shall </a:t>
            </a:r>
            <a:r>
              <a:rPr lang="is-IS" dirty="0" smtClean="0"/>
              <a:t>identify ... </a:t>
            </a:r>
            <a:r>
              <a:rPr lang="en-US" dirty="0" smtClean="0"/>
              <a:t>h</a:t>
            </a:r>
            <a:r>
              <a:rPr lang="is-IS" dirty="0" smtClean="0"/>
              <a:t>ow </a:t>
            </a:r>
            <a:r>
              <a:rPr lang="is-IS" dirty="0"/>
              <a:t>low-income and minority children ... </a:t>
            </a:r>
            <a:r>
              <a:rPr lang="is-IS" dirty="0" smtClean="0"/>
              <a:t> </a:t>
            </a:r>
            <a:r>
              <a:rPr lang="en-US" dirty="0"/>
              <a:t>a</a:t>
            </a:r>
            <a:r>
              <a:rPr lang="is-IS" dirty="0" smtClean="0"/>
              <a:t>re </a:t>
            </a:r>
            <a:r>
              <a:rPr lang="is-IS" dirty="0"/>
              <a:t>not served at disproportionate rates by </a:t>
            </a:r>
            <a:r>
              <a:rPr lang="is-IS" b="1" dirty="0">
                <a:solidFill>
                  <a:srgbClr val="FF0000"/>
                </a:solidFill>
              </a:rPr>
              <a:t>ineffective</a:t>
            </a:r>
            <a:r>
              <a:rPr lang="is-IS" dirty="0"/>
              <a:t>, </a:t>
            </a:r>
            <a:r>
              <a:rPr lang="is-IS" b="1" dirty="0">
                <a:solidFill>
                  <a:srgbClr val="FF0000"/>
                </a:solidFill>
              </a:rPr>
              <a:t>out-of-field</a:t>
            </a:r>
            <a:r>
              <a:rPr lang="is-IS" dirty="0"/>
              <a:t>, or </a:t>
            </a:r>
            <a:r>
              <a:rPr lang="is-IS" b="1" dirty="0">
                <a:solidFill>
                  <a:srgbClr val="FF0000"/>
                </a:solidFill>
              </a:rPr>
              <a:t>inexperienced</a:t>
            </a:r>
            <a:r>
              <a:rPr lang="is-IS" dirty="0"/>
              <a:t> teachers, and the measures the </a:t>
            </a:r>
            <a:r>
              <a:rPr lang="is-IS" dirty="0" smtClean="0"/>
              <a:t>[agnecy] ... </a:t>
            </a:r>
            <a:r>
              <a:rPr lang="en-US" dirty="0" smtClean="0"/>
              <a:t>w</a:t>
            </a:r>
            <a:r>
              <a:rPr lang="is-IS" dirty="0" smtClean="0"/>
              <a:t>ill </a:t>
            </a:r>
            <a:r>
              <a:rPr lang="is-IS" dirty="0"/>
              <a:t>use to evaluate and publicly report the progress of the [agency] with respect to [those] descriptions</a:t>
            </a:r>
            <a:r>
              <a:rPr lang="is-IS" dirty="0" smtClean="0"/>
              <a:t>...</a:t>
            </a:r>
          </a:p>
          <a:p>
            <a:r>
              <a:rPr lang="en-US" dirty="0"/>
              <a:t>Section 1111(h)(1)</a:t>
            </a:r>
            <a:r>
              <a:rPr lang="de-DE" dirty="0"/>
              <a:t>(C)(ix) – Reporting on </a:t>
            </a:r>
            <a:r>
              <a:rPr lang="de-DE" dirty="0" err="1"/>
              <a:t>the</a:t>
            </a:r>
            <a:r>
              <a:rPr lang="de-DE" dirty="0"/>
              <a:t> professional </a:t>
            </a:r>
            <a:r>
              <a:rPr lang="de-DE" dirty="0" err="1"/>
              <a:t>qualifications</a:t>
            </a:r>
            <a:r>
              <a:rPr lang="de-DE" dirty="0"/>
              <a:t> </a:t>
            </a:r>
            <a:r>
              <a:rPr lang="de-DE" dirty="0" err="1"/>
              <a:t>of</a:t>
            </a:r>
            <a:r>
              <a:rPr lang="de-DE" dirty="0"/>
              <a:t> </a:t>
            </a:r>
            <a:r>
              <a:rPr lang="de-DE" dirty="0" err="1"/>
              <a:t>teachers</a:t>
            </a:r>
            <a:r>
              <a:rPr lang="de-DE" dirty="0"/>
              <a:t>, </a:t>
            </a:r>
            <a:r>
              <a:rPr lang="de-DE" dirty="0" err="1"/>
              <a:t>including</a:t>
            </a:r>
            <a:r>
              <a:rPr lang="de-DE" dirty="0"/>
              <a:t> </a:t>
            </a:r>
            <a:r>
              <a:rPr lang="de-DE" dirty="0" err="1"/>
              <a:t>the</a:t>
            </a:r>
            <a:r>
              <a:rPr lang="de-DE" dirty="0"/>
              <a:t> </a:t>
            </a:r>
            <a:r>
              <a:rPr lang="de-DE" dirty="0" err="1"/>
              <a:t>number</a:t>
            </a:r>
            <a:r>
              <a:rPr lang="de-DE" dirty="0"/>
              <a:t> </a:t>
            </a:r>
            <a:r>
              <a:rPr lang="de-DE" dirty="0" err="1"/>
              <a:t>and</a:t>
            </a:r>
            <a:r>
              <a:rPr lang="de-DE" dirty="0"/>
              <a:t> </a:t>
            </a:r>
            <a:r>
              <a:rPr lang="de-DE" dirty="0" err="1"/>
              <a:t>percentage</a:t>
            </a:r>
            <a:r>
              <a:rPr lang="de-DE" dirty="0"/>
              <a:t> </a:t>
            </a:r>
            <a:r>
              <a:rPr lang="de-DE" dirty="0" err="1"/>
              <a:t>of</a:t>
            </a:r>
            <a:r>
              <a:rPr lang="de-DE" dirty="0"/>
              <a:t> </a:t>
            </a:r>
            <a:r>
              <a:rPr lang="de-DE" dirty="0" err="1"/>
              <a:t>teachers</a:t>
            </a:r>
            <a:r>
              <a:rPr lang="de-DE" dirty="0"/>
              <a:t> </a:t>
            </a:r>
            <a:r>
              <a:rPr lang="de-DE" dirty="0" err="1"/>
              <a:t>who</a:t>
            </a:r>
            <a:r>
              <a:rPr lang="de-DE" dirty="0"/>
              <a:t> </a:t>
            </a:r>
            <a:r>
              <a:rPr lang="de-DE" dirty="0" err="1" smtClean="0"/>
              <a:t>are</a:t>
            </a:r>
            <a:r>
              <a:rPr lang="de-DE" dirty="0" smtClean="0"/>
              <a:t> </a:t>
            </a:r>
            <a:r>
              <a:rPr lang="de-DE" b="1" dirty="0" err="1" smtClean="0">
                <a:solidFill>
                  <a:srgbClr val="FF0000"/>
                </a:solidFill>
              </a:rPr>
              <a:t>inexperienced</a:t>
            </a:r>
            <a:r>
              <a:rPr lang="de-DE" dirty="0" smtClean="0"/>
              <a:t>, </a:t>
            </a:r>
            <a:r>
              <a:rPr lang="de-DE" dirty="0" err="1" smtClean="0"/>
              <a:t>teaching</a:t>
            </a:r>
            <a:r>
              <a:rPr lang="de-DE" dirty="0" smtClean="0"/>
              <a:t> </a:t>
            </a:r>
            <a:r>
              <a:rPr lang="de-DE" b="1" dirty="0" smtClean="0">
                <a:solidFill>
                  <a:srgbClr val="FF0000"/>
                </a:solidFill>
              </a:rPr>
              <a:t>out-</a:t>
            </a:r>
            <a:r>
              <a:rPr lang="de-DE" b="1" dirty="0" err="1" smtClean="0">
                <a:solidFill>
                  <a:srgbClr val="FF0000"/>
                </a:solidFill>
              </a:rPr>
              <a:t>of</a:t>
            </a:r>
            <a:r>
              <a:rPr lang="de-DE" b="1" dirty="0" smtClean="0">
                <a:solidFill>
                  <a:srgbClr val="FF0000"/>
                </a:solidFill>
              </a:rPr>
              <a:t>-</a:t>
            </a:r>
            <a:r>
              <a:rPr lang="de-DE" b="1" dirty="0" err="1" smtClean="0">
                <a:solidFill>
                  <a:srgbClr val="FF0000"/>
                </a:solidFill>
              </a:rPr>
              <a:t>field</a:t>
            </a:r>
            <a:r>
              <a:rPr lang="de-DE" dirty="0" smtClean="0"/>
              <a:t>, </a:t>
            </a:r>
            <a:r>
              <a:rPr lang="de-DE" dirty="0" err="1" smtClean="0"/>
              <a:t>or</a:t>
            </a:r>
            <a:r>
              <a:rPr lang="de-DE" dirty="0" smtClean="0"/>
              <a:t> t</a:t>
            </a:r>
            <a:r>
              <a:rPr lang="en-US" dirty="0" err="1" smtClean="0"/>
              <a:t>eaching</a:t>
            </a:r>
            <a:r>
              <a:rPr lang="en-US" dirty="0" smtClean="0"/>
              <a:t> </a:t>
            </a:r>
            <a:r>
              <a:rPr lang="en-US" dirty="0"/>
              <a:t>under an </a:t>
            </a:r>
            <a:r>
              <a:rPr lang="en-US" b="1" dirty="0">
                <a:solidFill>
                  <a:srgbClr val="FF0000"/>
                </a:solidFill>
              </a:rPr>
              <a:t>emergency or provisional </a:t>
            </a:r>
            <a:r>
              <a:rPr lang="en-US" b="1" dirty="0" smtClean="0">
                <a:solidFill>
                  <a:srgbClr val="FF0000"/>
                </a:solidFill>
              </a:rPr>
              <a:t>credential</a:t>
            </a:r>
            <a:r>
              <a:rPr lang="en-US" b="1" dirty="0" smtClean="0"/>
              <a:t>.  </a:t>
            </a:r>
            <a:endParaRPr lang="en-US" b="1" dirty="0">
              <a:solidFill>
                <a:srgbClr val="FF0000"/>
              </a:solidFill>
            </a:endParaRPr>
          </a:p>
          <a:p>
            <a:endParaRPr lang="is-IS" dirty="0"/>
          </a:p>
        </p:txBody>
      </p:sp>
    </p:spTree>
    <p:extLst>
      <p:ext uri="{BB962C8B-B14F-4D97-AF65-F5344CB8AC3E}">
        <p14:creationId xmlns:p14="http://schemas.microsoft.com/office/powerpoint/2010/main" val="2792991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idx="1"/>
          </p:nvPr>
        </p:nvSpPr>
        <p:spPr>
          <a:xfrm>
            <a:off x="1484310" y="2220687"/>
            <a:ext cx="10018713" cy="4096986"/>
          </a:xfrm>
        </p:spPr>
        <p:txBody>
          <a:bodyPr>
            <a:normAutofit/>
          </a:bodyPr>
          <a:lstStyle/>
          <a:p>
            <a:r>
              <a:rPr lang="en-US" dirty="0"/>
              <a:t>F</a:t>
            </a:r>
            <a:r>
              <a:rPr lang="en-US" dirty="0" smtClean="0"/>
              <a:t>ollow </a:t>
            </a:r>
            <a:r>
              <a:rPr lang="en-US" dirty="0"/>
              <a:t>up </a:t>
            </a:r>
            <a:r>
              <a:rPr lang="en-US" dirty="0" smtClean="0"/>
              <a:t>surveys</a:t>
            </a:r>
          </a:p>
          <a:p>
            <a:r>
              <a:rPr lang="en-US" dirty="0" smtClean="0"/>
              <a:t>Revise definitions based on feedback</a:t>
            </a:r>
          </a:p>
          <a:p>
            <a:r>
              <a:rPr lang="en-US" dirty="0" smtClean="0"/>
              <a:t>Longer/larger stakeholder meetings for deeper considerations of:</a:t>
            </a:r>
          </a:p>
          <a:p>
            <a:pPr lvl="1"/>
            <a:r>
              <a:rPr lang="en-US" dirty="0"/>
              <a:t>How will Arkansas ensure and measure that low-income and minority children are not served by ineffective, out-of-field, and/or inexperienced teachers?</a:t>
            </a:r>
          </a:p>
          <a:p>
            <a:pPr lvl="1"/>
            <a:r>
              <a:rPr lang="en-US" dirty="0"/>
              <a:t>What can Arkansas do to support a robust human capital strategy, including preparation, recruitment, evaluation, support, professional growth, and advancement to ensure high quality teachers are available for all students?  To ensure high quality leaders are placed in every school?</a:t>
            </a:r>
          </a:p>
          <a:p>
            <a:endParaRPr lang="en-US" dirty="0"/>
          </a:p>
        </p:txBody>
      </p:sp>
    </p:spTree>
    <p:extLst>
      <p:ext uri="{BB962C8B-B14F-4D97-AF65-F5344CB8AC3E}">
        <p14:creationId xmlns:p14="http://schemas.microsoft.com/office/powerpoint/2010/main" val="2347305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ctrTitle"/>
          </p:nvPr>
        </p:nvSpPr>
        <p:spPr>
          <a:xfrm>
            <a:off x="1154949" y="1447800"/>
            <a:ext cx="10570200" cy="3329700"/>
          </a:xfrm>
          <a:prstGeom prst="rect">
            <a:avLst/>
          </a:prstGeom>
          <a:noFill/>
          <a:ln>
            <a:noFill/>
          </a:ln>
        </p:spPr>
        <p:txBody>
          <a:bodyPr lIns="91425" tIns="45700" rIns="91425" bIns="45700" anchor="b" anchorCtr="0">
            <a:noAutofit/>
          </a:bodyPr>
          <a:lstStyle/>
          <a:p>
            <a:pPr marL="0" marR="0" lvl="0" indent="0" algn="l" rtl="0">
              <a:spcBef>
                <a:spcPts val="0"/>
              </a:spcBef>
              <a:buClr>
                <a:schemeClr val="lt2"/>
              </a:buClr>
              <a:buSzPct val="25000"/>
              <a:buFont typeface="Century Gothic"/>
              <a:buNone/>
            </a:pPr>
            <a:r>
              <a:rPr lang="en-US" sz="6000" b="0" i="0" u="none" strike="noStrike" cap="none">
                <a:solidFill>
                  <a:schemeClr val="lt2"/>
                </a:solidFill>
                <a:latin typeface="Century Gothic"/>
                <a:ea typeface="Century Gothic"/>
                <a:cs typeface="Century Gothic"/>
                <a:sym typeface="Century Gothic"/>
              </a:rPr>
              <a:t>EL/Title III ESSA Advocate Group</a:t>
            </a:r>
            <a:r>
              <a:rPr lang="en-US" sz="6000"/>
              <a:t>-Steering Committee Update 1</a:t>
            </a:r>
          </a:p>
        </p:txBody>
      </p:sp>
      <p:sp>
        <p:nvSpPr>
          <p:cNvPr id="223" name="Shape 223"/>
          <p:cNvSpPr txBox="1">
            <a:spLocks noGrp="1"/>
          </p:cNvSpPr>
          <p:nvPr>
            <p:ph type="subTitle" idx="1"/>
          </p:nvPr>
        </p:nvSpPr>
        <p:spPr>
          <a:xfrm>
            <a:off x="1154954" y="4777380"/>
            <a:ext cx="8825657" cy="86142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accent1"/>
              </a:buClr>
              <a:buSzPct val="25000"/>
              <a:buFont typeface="Noto Sans Symbols"/>
              <a:buNone/>
            </a:pPr>
            <a:r>
              <a:rPr lang="en-US" sz="2000" b="0" i="0" u="none" strike="noStrike" cap="none">
                <a:solidFill>
                  <a:schemeClr val="accent1"/>
                </a:solidFill>
                <a:latin typeface="Century Gothic"/>
                <a:ea typeface="Century Gothic"/>
                <a:cs typeface="Century Gothic"/>
                <a:sym typeface="Century Gothic"/>
              </a:rPr>
              <a:t>TRICIA KERR, ESOL PROGRAM DIRECTOR, ADE</a:t>
            </a:r>
          </a:p>
          <a:p>
            <a:pPr marL="0" marR="0" lvl="0" indent="0" algn="l" rtl="0">
              <a:spcBef>
                <a:spcPts val="0"/>
              </a:spcBef>
              <a:spcAft>
                <a:spcPts val="0"/>
              </a:spcAft>
              <a:buClr>
                <a:schemeClr val="accent1"/>
              </a:buClr>
              <a:buSzPct val="25000"/>
              <a:buFont typeface="Noto Sans Symbols"/>
              <a:buNone/>
            </a:pPr>
            <a:r>
              <a:rPr lang="en-US"/>
              <a:t>MELISSA BRATTON, HOT SPRINGS</a:t>
            </a:r>
          </a:p>
          <a:p>
            <a:pPr marL="0" marR="0" lvl="0" indent="0" algn="l" rtl="0">
              <a:spcBef>
                <a:spcPts val="0"/>
              </a:spcBef>
              <a:spcAft>
                <a:spcPts val="0"/>
              </a:spcAft>
              <a:buClr>
                <a:schemeClr val="accent1"/>
              </a:buClr>
              <a:buSzPct val="25000"/>
              <a:buFont typeface="Noto Sans Symbols"/>
              <a:buNone/>
            </a:pPr>
            <a:r>
              <a:rPr lang="en-US"/>
              <a:t>FEBRUARY 22</a:t>
            </a:r>
            <a:r>
              <a:rPr lang="en-US" sz="2000" b="0" i="0" u="none" strike="noStrike" cap="none">
                <a:solidFill>
                  <a:schemeClr val="accent1"/>
                </a:solidFill>
                <a:latin typeface="Century Gothic"/>
                <a:ea typeface="Century Gothic"/>
                <a:cs typeface="Century Gothic"/>
                <a:sym typeface="Century Gothic"/>
              </a:rPr>
              <a:t>, 2017</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646110" y="452718"/>
            <a:ext cx="9404700" cy="1400400"/>
          </a:xfrm>
          <a:prstGeom prst="rect">
            <a:avLst/>
          </a:prstGeom>
        </p:spPr>
        <p:txBody>
          <a:bodyPr lIns="91425" tIns="91425" rIns="91425" bIns="91425" anchor="t" anchorCtr="0">
            <a:noAutofit/>
          </a:bodyPr>
          <a:lstStyle/>
          <a:p>
            <a:pPr lvl="0">
              <a:spcBef>
                <a:spcPts val="0"/>
              </a:spcBef>
              <a:buNone/>
            </a:pPr>
            <a:r>
              <a:rPr lang="en-US"/>
              <a:t>EL/Title III ESSA Advocate Group</a:t>
            </a:r>
          </a:p>
        </p:txBody>
      </p:sp>
      <p:sp>
        <p:nvSpPr>
          <p:cNvPr id="229" name="Shape 229"/>
          <p:cNvSpPr txBox="1">
            <a:spLocks noGrp="1"/>
          </p:cNvSpPr>
          <p:nvPr>
            <p:ph type="body" idx="1"/>
          </p:nvPr>
        </p:nvSpPr>
        <p:spPr>
          <a:xfrm>
            <a:off x="1103297" y="2060575"/>
            <a:ext cx="5350500" cy="4195800"/>
          </a:xfrm>
          <a:prstGeom prst="rect">
            <a:avLst/>
          </a:prstGeom>
        </p:spPr>
        <p:txBody>
          <a:bodyPr lIns="91425" tIns="91425" rIns="91425" bIns="91425" anchor="t" anchorCtr="0">
            <a:noAutofit/>
          </a:bodyPr>
          <a:lstStyle/>
          <a:p>
            <a:pPr marL="0" lvl="0" indent="0">
              <a:spcBef>
                <a:spcPts val="0"/>
              </a:spcBef>
              <a:buNone/>
            </a:pPr>
            <a:r>
              <a:rPr lang="en-US" sz="2400"/>
              <a:t>Melissa Bratton (Hot Springs)</a:t>
            </a:r>
            <a:br>
              <a:rPr lang="en-US" sz="2400"/>
            </a:br>
            <a:r>
              <a:rPr lang="en-US" sz="2400"/>
              <a:t>Mary Bridgforth (Springdale)</a:t>
            </a:r>
            <a:br>
              <a:rPr lang="en-US" sz="2400"/>
            </a:br>
            <a:r>
              <a:rPr lang="en-US" sz="2400"/>
              <a:t>Alejandra Carballo (ATU)</a:t>
            </a:r>
            <a:br>
              <a:rPr lang="en-US" sz="2400"/>
            </a:br>
            <a:r>
              <a:rPr lang="en-US" sz="2400"/>
              <a:t>Anarella Cellitti (UALR)</a:t>
            </a:r>
            <a:br>
              <a:rPr lang="en-US" sz="2400"/>
            </a:br>
            <a:r>
              <a:rPr lang="en-US" sz="2400"/>
              <a:t>Ursula Chandler (ATU)</a:t>
            </a:r>
            <a:br>
              <a:rPr lang="en-US" sz="2400"/>
            </a:br>
            <a:r>
              <a:rPr lang="en-US" sz="2400"/>
              <a:t>Anna Fulmer (Clarksville)</a:t>
            </a:r>
            <a:br>
              <a:rPr lang="en-US" sz="2400"/>
            </a:br>
            <a:r>
              <a:rPr lang="en-US" sz="2400"/>
              <a:t>Tammie Guthrie (Springdale teacher)</a:t>
            </a:r>
            <a:br>
              <a:rPr lang="en-US" sz="2400"/>
            </a:br>
            <a:endParaRPr lang="en-US" sz="2400"/>
          </a:p>
        </p:txBody>
      </p:sp>
      <p:sp>
        <p:nvSpPr>
          <p:cNvPr id="230" name="Shape 230"/>
          <p:cNvSpPr txBox="1">
            <a:spLocks noGrp="1"/>
          </p:cNvSpPr>
          <p:nvPr>
            <p:ph type="body" idx="2"/>
          </p:nvPr>
        </p:nvSpPr>
        <p:spPr>
          <a:xfrm>
            <a:off x="6312876" y="2058325"/>
            <a:ext cx="5490300" cy="4200300"/>
          </a:xfrm>
          <a:prstGeom prst="rect">
            <a:avLst/>
          </a:prstGeom>
        </p:spPr>
        <p:txBody>
          <a:bodyPr lIns="91425" tIns="91425" rIns="91425" bIns="91425" anchor="t" anchorCtr="0">
            <a:noAutofit/>
          </a:bodyPr>
          <a:lstStyle/>
          <a:p>
            <a:pPr marL="0" lvl="0" indent="0" rtl="0">
              <a:spcBef>
                <a:spcPts val="0"/>
              </a:spcBef>
              <a:buNone/>
            </a:pPr>
            <a:r>
              <a:rPr lang="en-US"/>
              <a:t>K</a:t>
            </a:r>
            <a:r>
              <a:rPr lang="en-US" sz="2400"/>
              <a:t>aren Henery (Little Rock)</a:t>
            </a:r>
            <a:br>
              <a:rPr lang="en-US" sz="2400"/>
            </a:br>
            <a:r>
              <a:rPr lang="en-US" sz="2400"/>
              <a:t>Judy Hobson (ESL Academy, JBU)</a:t>
            </a:r>
            <a:br>
              <a:rPr lang="en-US" sz="2400"/>
            </a:br>
            <a:r>
              <a:rPr lang="en-US" sz="2400"/>
              <a:t>Don Love (AdvancED)</a:t>
            </a:r>
            <a:br>
              <a:rPr lang="en-US" sz="2400"/>
            </a:br>
            <a:r>
              <a:rPr lang="en-US" sz="2400"/>
              <a:t>Joyce Richey (Batesville)</a:t>
            </a:r>
            <a:br>
              <a:rPr lang="en-US" sz="2400"/>
            </a:br>
            <a:r>
              <a:rPr lang="en-US" sz="2400"/>
              <a:t>Yazmin Soto (Springdale parent)</a:t>
            </a:r>
            <a:br>
              <a:rPr lang="en-US" sz="2400"/>
            </a:br>
            <a:r>
              <a:rPr lang="en-US" sz="2400"/>
              <a:t>Danielle Stewart (Russellville)</a:t>
            </a:r>
          </a:p>
          <a:p>
            <a:pPr marL="0" lvl="0" indent="-69850" rtl="0">
              <a:spcBef>
                <a:spcPts val="0"/>
              </a:spcBef>
              <a:buClr>
                <a:schemeClr val="dk1"/>
              </a:buClr>
              <a:buSzPct val="45833"/>
              <a:buFont typeface="Arial"/>
              <a:buNone/>
            </a:pPr>
            <a:r>
              <a:rPr lang="en-US" sz="2400"/>
              <a:t>Martha Thompkins (Rogers)</a:t>
            </a:r>
            <a:br>
              <a:rPr lang="en-US" sz="2400"/>
            </a:br>
            <a:r>
              <a:rPr lang="en-US" sz="2400"/>
              <a:t>Maria Touchstone (North LR)</a:t>
            </a:r>
            <a:br>
              <a:rPr lang="en-US" sz="2400"/>
            </a:br>
            <a:endParaRPr 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646110" y="452718"/>
            <a:ext cx="9404700" cy="1400400"/>
          </a:xfrm>
          <a:prstGeom prst="rect">
            <a:avLst/>
          </a:prstGeom>
        </p:spPr>
        <p:txBody>
          <a:bodyPr lIns="91425" tIns="91425" rIns="91425" bIns="91425" anchor="t" anchorCtr="0">
            <a:noAutofit/>
          </a:bodyPr>
          <a:lstStyle/>
          <a:p>
            <a:pPr lvl="0" rtl="0">
              <a:spcBef>
                <a:spcPts val="0"/>
              </a:spcBef>
              <a:buNone/>
            </a:pPr>
            <a:r>
              <a:rPr lang="en-US"/>
              <a:t>ADE EL/Title III ESSA Advocate Members/Invitees</a:t>
            </a:r>
          </a:p>
        </p:txBody>
      </p:sp>
      <p:sp>
        <p:nvSpPr>
          <p:cNvPr id="236" name="Shape 236"/>
          <p:cNvSpPr txBox="1">
            <a:spLocks noGrp="1"/>
          </p:cNvSpPr>
          <p:nvPr>
            <p:ph type="body" idx="1"/>
          </p:nvPr>
        </p:nvSpPr>
        <p:spPr>
          <a:xfrm>
            <a:off x="391349" y="2060575"/>
            <a:ext cx="7955400" cy="4195800"/>
          </a:xfrm>
          <a:prstGeom prst="rect">
            <a:avLst/>
          </a:prstGeom>
        </p:spPr>
        <p:txBody>
          <a:bodyPr lIns="91425" tIns="91425" rIns="91425" bIns="91425" anchor="t" anchorCtr="0">
            <a:noAutofit/>
          </a:bodyPr>
          <a:lstStyle/>
          <a:p>
            <a:pPr marL="0" marR="0" lvl="0" indent="-69850" rtl="0">
              <a:spcBef>
                <a:spcPts val="0"/>
              </a:spcBef>
              <a:buClr>
                <a:schemeClr val="dk1"/>
              </a:buClr>
              <a:buSzPct val="45833"/>
              <a:buFont typeface="Arial"/>
              <a:buNone/>
            </a:pPr>
            <a:r>
              <a:rPr lang="en-US" sz="2400">
                <a:solidFill>
                  <a:srgbClr val="FFFFFF"/>
                </a:solidFill>
              </a:rPr>
              <a:t>Louise Ferren, State Systems Administrator</a:t>
            </a:r>
          </a:p>
          <a:p>
            <a:pPr marL="0" marR="0" lvl="0" indent="-69850" rtl="0">
              <a:spcBef>
                <a:spcPts val="0"/>
              </a:spcBef>
              <a:buClr>
                <a:schemeClr val="dk1"/>
              </a:buClr>
              <a:buSzPct val="45833"/>
              <a:buFont typeface="Arial"/>
              <a:buNone/>
            </a:pPr>
            <a:r>
              <a:rPr lang="en-US" sz="2400">
                <a:solidFill>
                  <a:srgbClr val="FFFFFF"/>
                </a:solidFill>
              </a:rPr>
              <a:t>Miguel Hernandez, Title III Coordinator</a:t>
            </a:r>
          </a:p>
          <a:p>
            <a:pPr marL="0" marR="0" lvl="0" indent="-69850" rtl="0">
              <a:spcBef>
                <a:spcPts val="0"/>
              </a:spcBef>
              <a:buClr>
                <a:schemeClr val="dk1"/>
              </a:buClr>
              <a:buSzPct val="45833"/>
              <a:buFont typeface="Arial"/>
              <a:buNone/>
            </a:pPr>
            <a:r>
              <a:rPr lang="en-US" sz="2400">
                <a:solidFill>
                  <a:srgbClr val="FFFFFF"/>
                </a:solidFill>
              </a:rPr>
              <a:t>Tricia Kerr, ESOL Program Director</a:t>
            </a:r>
          </a:p>
          <a:p>
            <a:pPr marL="0" marR="0" lvl="0" indent="-69850" rtl="0">
              <a:spcBef>
                <a:spcPts val="0"/>
              </a:spcBef>
              <a:buClr>
                <a:schemeClr val="dk1"/>
              </a:buClr>
              <a:buSzPct val="45833"/>
              <a:buFont typeface="Arial"/>
              <a:buNone/>
            </a:pPr>
            <a:r>
              <a:rPr lang="en-US" sz="2400">
                <a:solidFill>
                  <a:srgbClr val="FFFFFF"/>
                </a:solidFill>
              </a:rPr>
              <a:t>Bobby Lester, Federal Programs Director</a:t>
            </a:r>
          </a:p>
          <a:p>
            <a:pPr marL="0" marR="0" lvl="0" indent="0" rtl="0">
              <a:spcBef>
                <a:spcPts val="0"/>
              </a:spcBef>
              <a:buNone/>
            </a:pPr>
            <a:r>
              <a:rPr lang="en-US" sz="2400">
                <a:solidFill>
                  <a:srgbClr val="FFFFFF"/>
                </a:solidFill>
              </a:rPr>
              <a:t>Alan Lytle, EL Assessment Specialist</a:t>
            </a:r>
          </a:p>
          <a:p>
            <a:pPr marL="0" marR="0" lvl="0" indent="-69850" rtl="0">
              <a:spcBef>
                <a:spcPts val="0"/>
              </a:spcBef>
              <a:buClr>
                <a:srgbClr val="000000"/>
              </a:buClr>
              <a:buSzPct val="45833"/>
              <a:buFont typeface="Arial"/>
              <a:buNone/>
            </a:pPr>
            <a:r>
              <a:rPr lang="en-US" sz="2400">
                <a:solidFill>
                  <a:srgbClr val="FFFFFF"/>
                </a:solidFill>
              </a:rPr>
              <a:t>Mary Perry, DLS</a:t>
            </a:r>
          </a:p>
          <a:p>
            <a:pPr marL="0" marR="0" lvl="0" indent="-69850" rtl="0">
              <a:spcBef>
                <a:spcPts val="0"/>
              </a:spcBef>
              <a:buClr>
                <a:srgbClr val="000000"/>
              </a:buClr>
              <a:buSzPct val="45833"/>
              <a:buFont typeface="Arial"/>
              <a:buNone/>
            </a:pPr>
            <a:r>
              <a:rPr lang="en-US" sz="2400">
                <a:solidFill>
                  <a:srgbClr val="FFFFFF"/>
                </a:solidFill>
              </a:rPr>
              <a:t>Wes Roberts, Migrant Director</a:t>
            </a:r>
          </a:p>
          <a:p>
            <a:pPr marL="0" marR="0" lvl="0" indent="-69850" rtl="0">
              <a:spcBef>
                <a:spcPts val="0"/>
              </a:spcBef>
              <a:buClr>
                <a:srgbClr val="000000"/>
              </a:buClr>
              <a:buSzPct val="45833"/>
              <a:buFont typeface="Arial"/>
              <a:buNone/>
            </a:pPr>
            <a:r>
              <a:rPr lang="en-US" sz="2400">
                <a:solidFill>
                  <a:srgbClr val="FFFFFF"/>
                </a:solidFill>
              </a:rPr>
              <a:t>Stacy Smith, Assistant Commissioner </a:t>
            </a:r>
          </a:p>
          <a:p>
            <a:pPr marL="0" marR="0" lvl="0" indent="0" rtl="0">
              <a:spcBef>
                <a:spcPts val="0"/>
              </a:spcBef>
              <a:buNone/>
            </a:pPr>
            <a:r>
              <a:rPr lang="en-US" sz="2400">
                <a:solidFill>
                  <a:srgbClr val="FFFFFF"/>
                </a:solidFill>
              </a:rPr>
              <a:t>Tina Smith, Director of Policy and Special Projects</a:t>
            </a:r>
          </a:p>
          <a:p>
            <a:pPr marL="0" marR="0" lvl="0" indent="-69850" rtl="0">
              <a:spcBef>
                <a:spcPts val="0"/>
              </a:spcBef>
              <a:buClr>
                <a:srgbClr val="000000"/>
              </a:buClr>
              <a:buSzPct val="45833"/>
              <a:buFont typeface="Arial"/>
              <a:buNone/>
            </a:pPr>
            <a:r>
              <a:rPr lang="en-US" sz="2400">
                <a:solidFill>
                  <a:srgbClr val="FFFFFF"/>
                </a:solidFill>
              </a:rPr>
              <a:t>Cheryl Reinhart, Educator Licensure Director</a:t>
            </a:r>
          </a:p>
          <a:p>
            <a:pPr marL="0" marR="0" lvl="0" indent="-69850" rtl="0">
              <a:spcBef>
                <a:spcPts val="0"/>
              </a:spcBef>
              <a:buClr>
                <a:srgbClr val="000000"/>
              </a:buClr>
              <a:buSzPct val="137500"/>
              <a:buFont typeface="Arial"/>
              <a:buNone/>
            </a:pPr>
            <a:endParaRPr sz="800">
              <a:solidFill>
                <a:srgbClr val="000000"/>
              </a:solidFill>
              <a:latin typeface="Calibri"/>
              <a:ea typeface="Calibri"/>
              <a:cs typeface="Calibri"/>
              <a:sym typeface="Calibri"/>
            </a:endParaRPr>
          </a:p>
          <a:p>
            <a:pPr marL="0" marR="0" lvl="0" indent="-69850" rtl="0">
              <a:spcBef>
                <a:spcPts val="0"/>
              </a:spcBef>
              <a:buClr>
                <a:schemeClr val="dk1"/>
              </a:buClr>
              <a:buSzPct val="45833"/>
              <a:buFont typeface="Arial"/>
              <a:buNone/>
            </a:pPr>
            <a:endParaRPr sz="2400">
              <a:solidFill>
                <a:srgbClr val="FFFFFF"/>
              </a:solidFill>
            </a:endParaRPr>
          </a:p>
          <a:p>
            <a:pPr marL="0" lvl="0" indent="0" rtl="0">
              <a:spcBef>
                <a:spcPts val="0"/>
              </a:spcBef>
              <a:buNone/>
            </a:pPr>
            <a:endParaRPr sz="2400"/>
          </a:p>
        </p:txBody>
      </p:sp>
      <p:sp>
        <p:nvSpPr>
          <p:cNvPr id="237" name="Shape 237"/>
          <p:cNvSpPr txBox="1">
            <a:spLocks noGrp="1"/>
          </p:cNvSpPr>
          <p:nvPr>
            <p:ph type="body" idx="2"/>
          </p:nvPr>
        </p:nvSpPr>
        <p:spPr>
          <a:xfrm>
            <a:off x="7797999" y="2058325"/>
            <a:ext cx="4005300" cy="4200300"/>
          </a:xfrm>
          <a:prstGeom prst="rect">
            <a:avLst/>
          </a:prstGeom>
        </p:spPr>
        <p:txBody>
          <a:bodyPr lIns="91425" tIns="91425" rIns="91425" bIns="91425" anchor="t" anchorCtr="0">
            <a:noAutofit/>
          </a:bodyPr>
          <a:lstStyle/>
          <a:p>
            <a:pPr marL="0" lvl="0" indent="0" rtl="0">
              <a:spcBef>
                <a:spcPts val="0"/>
              </a:spcBef>
              <a:buNone/>
            </a:pPr>
            <a:r>
              <a:rPr lang="en-US" sz="2400"/>
              <a:t>Office of Innovation for Education Staff:</a:t>
            </a:r>
          </a:p>
          <a:p>
            <a:pPr marL="0" lvl="0" indent="0" rtl="0">
              <a:spcBef>
                <a:spcPts val="0"/>
              </a:spcBef>
              <a:buNone/>
            </a:pPr>
            <a:endParaRPr sz="2400"/>
          </a:p>
          <a:p>
            <a:pPr marL="0" lvl="0" indent="0" rtl="0">
              <a:spcBef>
                <a:spcPts val="0"/>
              </a:spcBef>
              <a:buNone/>
            </a:pPr>
            <a:r>
              <a:rPr lang="en-US" sz="2400"/>
              <a:t>Denise Airola</a:t>
            </a:r>
          </a:p>
          <a:p>
            <a:pPr marL="0" lvl="0" indent="0" rtl="0">
              <a:spcBef>
                <a:spcPts val="0"/>
              </a:spcBef>
              <a:buNone/>
            </a:pPr>
            <a:r>
              <a:rPr lang="en-US" sz="2400"/>
              <a:t>Kelli Langan</a:t>
            </a:r>
          </a:p>
          <a:p>
            <a:pPr marL="0" lvl="0" indent="0" rtl="0">
              <a:spcBef>
                <a:spcPts val="0"/>
              </a:spcBef>
              <a:buNone/>
            </a:pPr>
            <a:r>
              <a:rPr lang="en-US" sz="2400"/>
              <a:t>Deena Rorie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Shape 242"/>
          <p:cNvSpPr txBox="1">
            <a:spLocks noGrp="1"/>
          </p:cNvSpPr>
          <p:nvPr>
            <p:ph type="title"/>
          </p:nvPr>
        </p:nvSpPr>
        <p:spPr>
          <a:xfrm>
            <a:off x="646110" y="452718"/>
            <a:ext cx="9404723" cy="1400530"/>
          </a:xfrm>
          <a:prstGeom prst="rect">
            <a:avLst/>
          </a:prstGeom>
          <a:noFill/>
          <a:ln>
            <a:noFill/>
          </a:ln>
        </p:spPr>
        <p:txBody>
          <a:bodyPr lIns="91425" tIns="45700" rIns="91425" bIns="45700" anchor="t" anchorCtr="0">
            <a:noAutofit/>
          </a:bodyPr>
          <a:lstStyle/>
          <a:p>
            <a:pPr marL="0" marR="0" lvl="0" indent="0" algn="l" rtl="0">
              <a:spcBef>
                <a:spcPts val="0"/>
              </a:spcBef>
              <a:buClr>
                <a:schemeClr val="lt2"/>
              </a:buClr>
              <a:buSzPct val="25000"/>
              <a:buFont typeface="Century Gothic"/>
              <a:buNone/>
            </a:pPr>
            <a:r>
              <a:rPr lang="en-US" sz="4200" b="0" i="0" u="none" strike="noStrike" cap="none">
                <a:solidFill>
                  <a:schemeClr val="lt2"/>
                </a:solidFill>
                <a:latin typeface="Century Gothic"/>
                <a:ea typeface="Century Gothic"/>
                <a:cs typeface="Century Gothic"/>
                <a:sym typeface="Century Gothic"/>
              </a:rPr>
              <a:t>Purpose of Group</a:t>
            </a:r>
          </a:p>
        </p:txBody>
      </p:sp>
      <p:sp>
        <p:nvSpPr>
          <p:cNvPr id="243" name="Shape 243"/>
          <p:cNvSpPr txBox="1">
            <a:spLocks noGrp="1"/>
          </p:cNvSpPr>
          <p:nvPr>
            <p:ph type="body" idx="1"/>
          </p:nvPr>
        </p:nvSpPr>
        <p:spPr>
          <a:xfrm>
            <a:off x="1103312" y="2052917"/>
            <a:ext cx="8946541" cy="419548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accent1"/>
              </a:buClr>
              <a:buSzPct val="80000"/>
              <a:buFont typeface="Noto Sans Symbols"/>
              <a:buChar char="▶"/>
            </a:pPr>
            <a:r>
              <a:rPr lang="en-US" sz="2000" b="0" i="0" u="none" strike="noStrike" cap="none">
                <a:solidFill>
                  <a:schemeClr val="lt1"/>
                </a:solidFill>
                <a:latin typeface="Century Gothic"/>
                <a:ea typeface="Century Gothic"/>
                <a:cs typeface="Century Gothic"/>
                <a:sym typeface="Century Gothic"/>
              </a:rPr>
              <a:t>To review the research and best practices associated with English Learner policies being adopted to be compliant with ESSA in 2017-18 and beyond</a:t>
            </a:r>
          </a:p>
          <a:p>
            <a:pPr marL="342900" marR="0" lvl="0" indent="-342900" algn="l" rtl="0">
              <a:spcBef>
                <a:spcPts val="1000"/>
              </a:spcBef>
              <a:spcAft>
                <a:spcPts val="0"/>
              </a:spcAft>
              <a:buClr>
                <a:schemeClr val="accent1"/>
              </a:buClr>
              <a:buSzPct val="80000"/>
              <a:buFont typeface="Noto Sans Symbols"/>
              <a:buChar char="▶"/>
            </a:pPr>
            <a:r>
              <a:rPr lang="en-US" sz="2000" b="0" i="0" u="none" strike="noStrike" cap="none">
                <a:solidFill>
                  <a:schemeClr val="lt1"/>
                </a:solidFill>
                <a:latin typeface="Century Gothic"/>
                <a:ea typeface="Century Gothic"/>
                <a:cs typeface="Century Gothic"/>
                <a:sym typeface="Century Gothic"/>
              </a:rPr>
              <a:t>To review stakeholder feedback regarding potential English Learner policies</a:t>
            </a:r>
          </a:p>
          <a:p>
            <a:pPr marL="342900" marR="0" lvl="0" indent="-342900" algn="l" rtl="0">
              <a:spcBef>
                <a:spcPts val="1000"/>
              </a:spcBef>
              <a:spcAft>
                <a:spcPts val="0"/>
              </a:spcAft>
              <a:buClr>
                <a:schemeClr val="accent1"/>
              </a:buClr>
              <a:buSzPct val="80000"/>
              <a:buFont typeface="Noto Sans Symbols"/>
              <a:buChar char="▶"/>
            </a:pPr>
            <a:r>
              <a:rPr lang="en-US" sz="2000" b="0" i="0" u="none" strike="noStrike" cap="none">
                <a:solidFill>
                  <a:schemeClr val="lt1"/>
                </a:solidFill>
                <a:latin typeface="Century Gothic"/>
                <a:ea typeface="Century Gothic"/>
                <a:cs typeface="Century Gothic"/>
                <a:sym typeface="Century Gothic"/>
              </a:rPr>
              <a:t>To provide feedback/recommendations specific on potential English Learner policies to ADE staff responsible for presenting such information to the ESSA Steering Committee</a:t>
            </a:r>
          </a:p>
          <a:p>
            <a:pPr marL="342900" marR="0" lvl="0" indent="-342900" algn="l" rtl="0">
              <a:spcBef>
                <a:spcPts val="1000"/>
              </a:spcBef>
              <a:spcAft>
                <a:spcPts val="0"/>
              </a:spcAft>
              <a:buClr>
                <a:schemeClr val="accent1"/>
              </a:buClr>
              <a:buSzPct val="80000"/>
              <a:buFont typeface="Noto Sans Symbols"/>
              <a:buChar char="▶"/>
            </a:pPr>
            <a:r>
              <a:rPr lang="en-US" sz="2000" b="0" i="0" u="none" strike="noStrike" cap="none">
                <a:solidFill>
                  <a:schemeClr val="lt1"/>
                </a:solidFill>
                <a:latin typeface="Century Gothic"/>
                <a:ea typeface="Century Gothic"/>
                <a:cs typeface="Century Gothic"/>
                <a:sym typeface="Century Gothic"/>
              </a:rPr>
              <a:t>To engage stakeholders in your realm of influence regarding potential EL policies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Shape 248"/>
          <p:cNvSpPr txBox="1">
            <a:spLocks noGrp="1"/>
          </p:cNvSpPr>
          <p:nvPr>
            <p:ph type="title"/>
          </p:nvPr>
        </p:nvSpPr>
        <p:spPr>
          <a:xfrm>
            <a:off x="646110" y="452718"/>
            <a:ext cx="9404723" cy="1400530"/>
          </a:xfrm>
          <a:prstGeom prst="rect">
            <a:avLst/>
          </a:prstGeom>
          <a:noFill/>
          <a:ln>
            <a:noFill/>
          </a:ln>
        </p:spPr>
        <p:txBody>
          <a:bodyPr lIns="91425" tIns="45700" rIns="91425" bIns="45700" anchor="t" anchorCtr="0">
            <a:noAutofit/>
          </a:bodyPr>
          <a:lstStyle/>
          <a:p>
            <a:pPr marL="0" marR="0" lvl="0" indent="0" algn="l" rtl="0">
              <a:spcBef>
                <a:spcPts val="0"/>
              </a:spcBef>
              <a:buClr>
                <a:schemeClr val="lt2"/>
              </a:buClr>
              <a:buSzPct val="25000"/>
              <a:buFont typeface="Century Gothic"/>
              <a:buNone/>
            </a:pPr>
            <a:r>
              <a:rPr lang="en-US" sz="4200" b="0" i="0" u="none" strike="noStrike" cap="none">
                <a:solidFill>
                  <a:schemeClr val="lt2"/>
                </a:solidFill>
                <a:latin typeface="Century Gothic"/>
                <a:ea typeface="Century Gothic"/>
                <a:cs typeface="Century Gothic"/>
                <a:sym typeface="Century Gothic"/>
              </a:rPr>
              <a:t>English Learner ESSA Issues</a:t>
            </a:r>
          </a:p>
        </p:txBody>
      </p:sp>
      <p:sp>
        <p:nvSpPr>
          <p:cNvPr id="249" name="Shape 249"/>
          <p:cNvSpPr txBox="1">
            <a:spLocks noGrp="1"/>
          </p:cNvSpPr>
          <p:nvPr>
            <p:ph type="body" idx="1"/>
          </p:nvPr>
        </p:nvSpPr>
        <p:spPr>
          <a:xfrm>
            <a:off x="1103300" y="1589225"/>
            <a:ext cx="8946600" cy="465930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accent1"/>
              </a:buClr>
              <a:buSzPct val="80000"/>
              <a:buFont typeface="Noto Sans Symbols"/>
              <a:buChar char="▶"/>
            </a:pPr>
            <a:r>
              <a:rPr lang="en-US" sz="2000" b="0" i="0" u="none" strike="noStrike" cap="none">
                <a:solidFill>
                  <a:schemeClr val="lt1"/>
                </a:solidFill>
                <a:latin typeface="Century Gothic"/>
                <a:ea typeface="Century Gothic"/>
                <a:cs typeface="Century Gothic"/>
                <a:sym typeface="Century Gothic"/>
              </a:rPr>
              <a:t>English Language Proficiency Indicator</a:t>
            </a:r>
          </a:p>
          <a:p>
            <a:pPr marL="742950" marR="0" lvl="1" indent="-285750" algn="l" rtl="0">
              <a:spcBef>
                <a:spcPts val="1000"/>
              </a:spcBef>
              <a:spcAft>
                <a:spcPts val="0"/>
              </a:spcAft>
              <a:buClr>
                <a:schemeClr val="accent1"/>
              </a:buClr>
              <a:buSzPct val="79999"/>
              <a:buFont typeface="Noto Sans Symbols"/>
              <a:buChar char="▶"/>
            </a:pPr>
            <a:r>
              <a:rPr lang="en-US" sz="1800" b="0" i="0" u="none" strike="noStrike" cap="none">
                <a:solidFill>
                  <a:schemeClr val="lt1"/>
                </a:solidFill>
                <a:latin typeface="Century Gothic"/>
                <a:ea typeface="Century Gothic"/>
                <a:cs typeface="Century Gothic"/>
                <a:sym typeface="Century Gothic"/>
              </a:rPr>
              <a:t>All schools</a:t>
            </a:r>
          </a:p>
          <a:p>
            <a:pPr marL="742950" marR="0" lvl="1" indent="-285750" algn="l" rtl="0">
              <a:spcBef>
                <a:spcPts val="1000"/>
              </a:spcBef>
              <a:spcAft>
                <a:spcPts val="0"/>
              </a:spcAft>
              <a:buClr>
                <a:schemeClr val="accent1"/>
              </a:buClr>
              <a:buSzPct val="79999"/>
              <a:buFont typeface="Noto Sans Symbols"/>
              <a:buChar char="▶"/>
            </a:pPr>
            <a:r>
              <a:rPr lang="en-US" sz="1800" b="0" i="0" u="none" strike="noStrike" cap="none">
                <a:solidFill>
                  <a:schemeClr val="lt1"/>
                </a:solidFill>
                <a:latin typeface="Century Gothic"/>
                <a:ea typeface="Century Gothic"/>
                <a:cs typeface="Century Gothic"/>
                <a:sym typeface="Century Gothic"/>
              </a:rPr>
              <a:t>Integrated into state accountability system</a:t>
            </a:r>
          </a:p>
          <a:p>
            <a:pPr marR="0" lvl="1" algn="l" rtl="0">
              <a:spcBef>
                <a:spcPts val="1000"/>
              </a:spcBef>
              <a:spcAft>
                <a:spcPts val="0"/>
              </a:spcAft>
              <a:buClr>
                <a:schemeClr val="accent1"/>
              </a:buClr>
              <a:buSzPct val="79999"/>
              <a:buFont typeface="Noto Sans Symbols"/>
              <a:buChar char="▶"/>
            </a:pPr>
            <a:r>
              <a:rPr lang="en-US" sz="1800" b="0" i="0" u="none" strike="noStrike" cap="none">
                <a:solidFill>
                  <a:schemeClr val="lt1"/>
                </a:solidFill>
                <a:latin typeface="Century Gothic"/>
                <a:ea typeface="Century Gothic"/>
                <a:cs typeface="Century Gothic"/>
                <a:sym typeface="Century Gothic"/>
              </a:rPr>
              <a:t>Same N-size as other state assessment accountability decisions vs different N-size</a:t>
            </a:r>
          </a:p>
          <a:p>
            <a:pPr marL="742950" marR="0" lvl="1" indent="-285750" algn="l" rtl="0">
              <a:spcBef>
                <a:spcPts val="1000"/>
              </a:spcBef>
              <a:spcAft>
                <a:spcPts val="0"/>
              </a:spcAft>
              <a:buClr>
                <a:schemeClr val="accent1"/>
              </a:buClr>
              <a:buSzPct val="79999"/>
              <a:buFont typeface="Noto Sans Symbols"/>
              <a:buChar char="▶"/>
            </a:pPr>
            <a:r>
              <a:rPr lang="en-US" sz="1800" b="0" i="0" u="none" strike="noStrike" cap="none">
                <a:solidFill>
                  <a:schemeClr val="lt1"/>
                </a:solidFill>
                <a:latin typeface="Century Gothic"/>
                <a:ea typeface="Century Gothic"/>
                <a:cs typeface="Century Gothic"/>
                <a:sym typeface="Century Gothic"/>
              </a:rPr>
              <a:t>Percent Proficient/Growth Model/Time to Proficiency</a:t>
            </a:r>
          </a:p>
          <a:p>
            <a:pPr marL="342900" marR="0" lvl="0" indent="-342900" algn="l" rtl="0">
              <a:spcBef>
                <a:spcPts val="1000"/>
              </a:spcBef>
              <a:spcAft>
                <a:spcPts val="0"/>
              </a:spcAft>
              <a:buClr>
                <a:schemeClr val="accent1"/>
              </a:buClr>
              <a:buSzPct val="80000"/>
              <a:buFont typeface="Noto Sans Symbols"/>
              <a:buChar char="▶"/>
            </a:pPr>
            <a:r>
              <a:rPr lang="en-US" sz="2000" b="0" i="0" u="none" strike="noStrike" cap="none">
                <a:solidFill>
                  <a:schemeClr val="lt1"/>
                </a:solidFill>
                <a:latin typeface="Century Gothic"/>
                <a:ea typeface="Century Gothic"/>
                <a:cs typeface="Century Gothic"/>
                <a:sym typeface="Century Gothic"/>
              </a:rPr>
              <a:t>Standardized Entr</a:t>
            </a:r>
            <a:r>
              <a:rPr lang="en-US"/>
              <a:t>ance</a:t>
            </a:r>
            <a:r>
              <a:rPr lang="en-US" sz="2000" b="0" i="0" u="none" strike="noStrike" cap="none">
                <a:solidFill>
                  <a:schemeClr val="lt1"/>
                </a:solidFill>
                <a:latin typeface="Century Gothic"/>
                <a:ea typeface="Century Gothic"/>
                <a:cs typeface="Century Gothic"/>
                <a:sym typeface="Century Gothic"/>
              </a:rPr>
              <a:t> and Exit Criteria</a:t>
            </a:r>
          </a:p>
          <a:p>
            <a:pPr marL="342900" marR="0" lvl="0" indent="-342900" algn="l" rtl="0">
              <a:spcBef>
                <a:spcPts val="1000"/>
              </a:spcBef>
              <a:spcAft>
                <a:spcPts val="0"/>
              </a:spcAft>
              <a:buClr>
                <a:schemeClr val="accent1"/>
              </a:buClr>
              <a:buSzPct val="80000"/>
              <a:buFont typeface="Noto Sans Symbols"/>
              <a:buChar char="▶"/>
            </a:pPr>
            <a:r>
              <a:rPr lang="en-US"/>
              <a:t>Procedure for including f</a:t>
            </a:r>
            <a:r>
              <a:rPr lang="en-US" sz="2000" b="0" i="0" u="none" strike="noStrike" cap="none">
                <a:solidFill>
                  <a:schemeClr val="lt1"/>
                </a:solidFill>
                <a:latin typeface="Century Gothic"/>
                <a:ea typeface="Century Gothic"/>
                <a:cs typeface="Century Gothic"/>
                <a:sym typeface="Century Gothic"/>
              </a:rPr>
              <a:t>ormer English Learners in Accountability Group/Number of Years to In</a:t>
            </a:r>
            <a:r>
              <a:rPr lang="en-US"/>
              <a:t>clude</a:t>
            </a:r>
          </a:p>
          <a:p>
            <a:pPr marL="342900" marR="0" lvl="0" indent="-342900" algn="l" rtl="0">
              <a:spcBef>
                <a:spcPts val="1000"/>
              </a:spcBef>
              <a:spcAft>
                <a:spcPts val="0"/>
              </a:spcAft>
              <a:buClr>
                <a:schemeClr val="accent1"/>
              </a:buClr>
              <a:buSzPct val="80000"/>
              <a:buFont typeface="Noto Sans Symbols"/>
              <a:buChar char="▶"/>
            </a:pPr>
            <a:r>
              <a:rPr lang="en-US" sz="2000" b="0" i="0" u="none" strike="noStrike" cap="none">
                <a:solidFill>
                  <a:schemeClr val="lt1"/>
                </a:solidFill>
                <a:latin typeface="Century Gothic"/>
                <a:ea typeface="Century Gothic"/>
                <a:cs typeface="Century Gothic"/>
                <a:sym typeface="Century Gothic"/>
              </a:rPr>
              <a:t>Recently Arrived English Learners (RAEL)—how to include in state accountability system</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645210" y="452718"/>
            <a:ext cx="9404700" cy="1400400"/>
          </a:xfrm>
          <a:prstGeom prst="rect">
            <a:avLst/>
          </a:prstGeom>
          <a:noFill/>
          <a:ln>
            <a:noFill/>
          </a:ln>
        </p:spPr>
        <p:txBody>
          <a:bodyPr lIns="91425" tIns="45700" rIns="91425" bIns="45700" anchor="t" anchorCtr="0">
            <a:noAutofit/>
          </a:bodyPr>
          <a:lstStyle/>
          <a:p>
            <a:pPr marL="0" marR="0" lvl="0" indent="0" algn="l" rtl="0">
              <a:spcBef>
                <a:spcPts val="0"/>
              </a:spcBef>
              <a:buClr>
                <a:schemeClr val="lt2"/>
              </a:buClr>
              <a:buSzPct val="25000"/>
              <a:buFont typeface="Century Gothic"/>
              <a:buNone/>
            </a:pPr>
            <a:r>
              <a:rPr lang="en-US" sz="4200" b="0" i="0" u="none" strike="noStrike" cap="none">
                <a:solidFill>
                  <a:schemeClr val="lt2"/>
                </a:solidFill>
                <a:latin typeface="Century Gothic"/>
                <a:ea typeface="Century Gothic"/>
                <a:cs typeface="Century Gothic"/>
                <a:sym typeface="Century Gothic"/>
              </a:rPr>
              <a:t>English Learner ESSA Issues</a:t>
            </a:r>
          </a:p>
        </p:txBody>
      </p:sp>
      <p:sp>
        <p:nvSpPr>
          <p:cNvPr id="255" name="Shape 255"/>
          <p:cNvSpPr txBox="1">
            <a:spLocks noGrp="1"/>
          </p:cNvSpPr>
          <p:nvPr>
            <p:ph type="body" idx="1"/>
          </p:nvPr>
        </p:nvSpPr>
        <p:spPr>
          <a:xfrm>
            <a:off x="473650" y="1589225"/>
            <a:ext cx="10533900" cy="4659300"/>
          </a:xfrm>
          <a:prstGeom prst="rect">
            <a:avLst/>
          </a:prstGeom>
          <a:noFill/>
          <a:ln>
            <a:noFill/>
          </a:ln>
        </p:spPr>
        <p:txBody>
          <a:bodyPr lIns="91425" tIns="45700" rIns="91425" bIns="45700" anchor="t" anchorCtr="0">
            <a:noAutofit/>
          </a:bodyPr>
          <a:lstStyle/>
          <a:p>
            <a:pPr lvl="0" rtl="0">
              <a:spcBef>
                <a:spcPts val="0"/>
              </a:spcBef>
              <a:buClr>
                <a:schemeClr val="accent1"/>
              </a:buClr>
              <a:buSzPct val="100000"/>
              <a:buFont typeface="Noto Sans Symbols"/>
              <a:buChar char="▶"/>
            </a:pPr>
            <a:r>
              <a:rPr lang="en-US" sz="2400"/>
              <a:t>Timely and meaningful consultation with stakeholders</a:t>
            </a:r>
          </a:p>
          <a:p>
            <a:pPr lvl="1" rtl="0">
              <a:spcBef>
                <a:spcPts val="0"/>
              </a:spcBef>
              <a:buClr>
                <a:schemeClr val="accent1"/>
              </a:buClr>
              <a:buSzPct val="100000"/>
              <a:buFont typeface="Noto Sans Symbols"/>
              <a:buChar char="▶"/>
            </a:pPr>
            <a:r>
              <a:rPr lang="en-US" sz="2400"/>
              <a:t>EL Forum for ESSA Feedback-Arkansas in Google Communities</a:t>
            </a:r>
          </a:p>
          <a:p>
            <a:pPr lvl="1" rtl="0">
              <a:spcBef>
                <a:spcPts val="0"/>
              </a:spcBef>
              <a:buClr>
                <a:schemeClr val="accent1"/>
              </a:buClr>
              <a:buSzPct val="100000"/>
              <a:buFont typeface="Noto Sans Symbols"/>
              <a:buChar char="▶"/>
            </a:pPr>
            <a:r>
              <a:rPr lang="en-US" sz="2400"/>
              <a:t>EL/Title III ESSA Advocate Group</a:t>
            </a:r>
          </a:p>
          <a:p>
            <a:pPr lvl="1" rtl="0">
              <a:spcBef>
                <a:spcPts val="0"/>
              </a:spcBef>
              <a:buClr>
                <a:schemeClr val="accent1"/>
              </a:buClr>
              <a:buSzPct val="100000"/>
              <a:buFont typeface="Noto Sans Symbols"/>
              <a:buChar char="▶"/>
            </a:pPr>
            <a:r>
              <a:rPr lang="en-US" sz="2400"/>
              <a:t>Seeking parent/community feedback via listening forums for parents of English Learners</a:t>
            </a:r>
          </a:p>
          <a:p>
            <a:pPr lvl="1" rtl="0">
              <a:spcBef>
                <a:spcPts val="0"/>
              </a:spcBef>
              <a:buClr>
                <a:schemeClr val="accent1"/>
              </a:buClr>
              <a:buSzPct val="100000"/>
              <a:buFont typeface="Noto Sans Symbols"/>
              <a:buChar char="▶"/>
            </a:pPr>
            <a:r>
              <a:rPr lang="en-US" sz="2400"/>
              <a:t>ESOL Coordinators</a:t>
            </a:r>
          </a:p>
          <a:p>
            <a:pPr lvl="0" rtl="0">
              <a:spcBef>
                <a:spcPts val="0"/>
              </a:spcBef>
              <a:buClr>
                <a:schemeClr val="accent1"/>
              </a:buClr>
              <a:buSzPct val="100000"/>
              <a:buFont typeface="Noto Sans Symbols"/>
              <a:buChar char="▶"/>
            </a:pPr>
            <a:r>
              <a:rPr lang="en-US" sz="2400"/>
              <a:t>Academic Assessments in language other than English (not offered in Arkansas)</a:t>
            </a:r>
          </a:p>
          <a:p>
            <a:pPr lvl="0" rtl="0">
              <a:spcBef>
                <a:spcPts val="0"/>
              </a:spcBef>
              <a:buClr>
                <a:schemeClr val="accent1"/>
              </a:buClr>
              <a:buSzPct val="100000"/>
              <a:buFont typeface="Noto Sans Symbols"/>
              <a:buChar char="▶"/>
            </a:pPr>
            <a:r>
              <a:rPr lang="en-US" sz="2400"/>
              <a:t>Identifying how the SEA’s strategies to provide a well-rounded and supportive education for students considered the academic and non-academic needs of English Learners and immigrant children </a:t>
            </a:r>
          </a:p>
          <a:p>
            <a:pPr marL="0" marR="0" lvl="0" indent="0" algn="l" rtl="0">
              <a:spcBef>
                <a:spcPts val="10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646110" y="452718"/>
            <a:ext cx="9404700" cy="1400400"/>
          </a:xfrm>
          <a:prstGeom prst="rect">
            <a:avLst/>
          </a:prstGeom>
        </p:spPr>
        <p:txBody>
          <a:bodyPr lIns="91425" tIns="91425" rIns="91425" bIns="91425" anchor="t" anchorCtr="0">
            <a:noAutofit/>
          </a:bodyPr>
          <a:lstStyle/>
          <a:p>
            <a:pPr lvl="0">
              <a:spcBef>
                <a:spcPts val="0"/>
              </a:spcBef>
              <a:buNone/>
            </a:pPr>
            <a:r>
              <a:rPr lang="en-US"/>
              <a:t>English Language Proficiency Indicator Status</a:t>
            </a:r>
          </a:p>
        </p:txBody>
      </p:sp>
      <p:sp>
        <p:nvSpPr>
          <p:cNvPr id="261" name="Shape 261"/>
          <p:cNvSpPr txBox="1">
            <a:spLocks noGrp="1"/>
          </p:cNvSpPr>
          <p:nvPr>
            <p:ph type="body" idx="1"/>
          </p:nvPr>
        </p:nvSpPr>
        <p:spPr>
          <a:xfrm>
            <a:off x="1103312" y="2052917"/>
            <a:ext cx="8946600" cy="4195500"/>
          </a:xfrm>
          <a:prstGeom prst="rect">
            <a:avLst/>
          </a:prstGeom>
        </p:spPr>
        <p:txBody>
          <a:bodyPr lIns="91425" tIns="91425" rIns="91425" bIns="91425" anchor="t" anchorCtr="0">
            <a:noAutofit/>
          </a:bodyPr>
          <a:lstStyle/>
          <a:p>
            <a:pPr marL="457200" lvl="0" indent="-381000">
              <a:spcBef>
                <a:spcPts val="0"/>
              </a:spcBef>
              <a:buSzPct val="100000"/>
              <a:buAutoNum type="arabicPeriod"/>
            </a:pPr>
            <a:r>
              <a:rPr lang="en-US" sz="2400"/>
              <a:t>Met with Pete Goldschmidt for technical assistance on January 12th and Denise Airola, Deena Rorie, and Kelli Langan at OIE have been running data analysis as per his recommendations. These will be shared with the Advocate group in the next two weeks.</a:t>
            </a:r>
          </a:p>
          <a:p>
            <a:pPr marL="457200" lvl="0" indent="-228600" rtl="0">
              <a:spcBef>
                <a:spcPts val="0"/>
              </a:spcBef>
              <a:buAutoNum type="arabicPeriod"/>
            </a:pPr>
            <a:r>
              <a:rPr lang="en-US" sz="2400"/>
              <a:t>N-size discussion: Advocate group wants as many schools, and, thus English Learners, to be included in the accountability system as possible in order to provide support to schools who need it the most</a:t>
            </a:r>
            <a:r>
              <a:rPr lang="en-US"/>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Shape 266"/>
          <p:cNvPicPr preferRelativeResize="0"/>
          <p:nvPr/>
        </p:nvPicPr>
        <p:blipFill rotWithShape="1">
          <a:blip r:embed="rId3">
            <a:alphaModFix/>
          </a:blip>
          <a:srcRect/>
          <a:stretch/>
        </p:blipFill>
        <p:spPr>
          <a:xfrm>
            <a:off x="360166" y="1876717"/>
            <a:ext cx="6096000" cy="4572000"/>
          </a:xfrm>
          <a:prstGeom prst="rect">
            <a:avLst/>
          </a:prstGeom>
          <a:noFill/>
          <a:ln>
            <a:noFill/>
          </a:ln>
        </p:spPr>
      </p:pic>
      <p:sp>
        <p:nvSpPr>
          <p:cNvPr id="267" name="Shape 267"/>
          <p:cNvSpPr txBox="1"/>
          <p:nvPr/>
        </p:nvSpPr>
        <p:spPr>
          <a:xfrm>
            <a:off x="3232597" y="643945"/>
            <a:ext cx="4546200" cy="10773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200" b="0" i="0" u="none" strike="noStrike" cap="none">
                <a:solidFill>
                  <a:schemeClr val="dk1"/>
                </a:solidFill>
                <a:latin typeface="Calibri"/>
                <a:ea typeface="Calibri"/>
                <a:cs typeface="Calibri"/>
                <a:sym typeface="Calibri"/>
              </a:rPr>
              <a:t>                   2014 ELDA</a:t>
            </a:r>
          </a:p>
          <a:p>
            <a:pPr marL="0" marR="0" lvl="0" indent="0" algn="l" rtl="0">
              <a:spcBef>
                <a:spcPts val="0"/>
              </a:spcBef>
              <a:buNone/>
            </a:pPr>
            <a:endParaRPr sz="3200">
              <a:solidFill>
                <a:schemeClr val="dk1"/>
              </a:solidFill>
              <a:latin typeface="Calibri"/>
              <a:ea typeface="Calibri"/>
              <a:cs typeface="Calibri"/>
              <a:sym typeface="Calibri"/>
            </a:endParaRPr>
          </a:p>
        </p:txBody>
      </p:sp>
      <p:graphicFrame>
        <p:nvGraphicFramePr>
          <p:cNvPr id="268" name="Shape 268"/>
          <p:cNvGraphicFramePr/>
          <p:nvPr/>
        </p:nvGraphicFramePr>
        <p:xfrm>
          <a:off x="6544921" y="1876717"/>
          <a:ext cx="5432900" cy="1747500"/>
        </p:xfrm>
        <a:graphic>
          <a:graphicData uri="http://schemas.openxmlformats.org/drawingml/2006/table">
            <a:tbl>
              <a:tblPr>
                <a:noFill/>
                <a:tableStyleId>{25A526D4-FA58-4385-B696-FB2430E8F5DC}</a:tableStyleId>
              </a:tblPr>
              <a:tblGrid>
                <a:gridCol w="1769000"/>
                <a:gridCol w="1269025"/>
                <a:gridCol w="1415050"/>
                <a:gridCol w="979825"/>
              </a:tblGrid>
              <a:tr h="436875">
                <a:tc>
                  <a:txBody>
                    <a:bodyPr/>
                    <a:lstStyle/>
                    <a:p>
                      <a:pPr marL="0" marR="0" lvl="0" indent="0" algn="l" rtl="0">
                        <a:spcBef>
                          <a:spcPts val="0"/>
                        </a:spcBef>
                        <a:buSzPct val="25000"/>
                        <a:buNone/>
                      </a:pPr>
                      <a:r>
                        <a:rPr lang="en-US" sz="2000" u="none" strike="noStrike" cap="none"/>
                        <a:t>School Grade</a:t>
                      </a:r>
                    </a:p>
                  </a:txBody>
                  <a:tcPr marL="91450" marR="91450" marT="45725" marB="45725" anchor="b">
                    <a:lnL w="9525" cap="flat" cmpd="sng">
                      <a:solidFill>
                        <a:schemeClr val="lt2"/>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0&lt;=N&lt;10</a:t>
                      </a:r>
                    </a:p>
                  </a:txBody>
                  <a:tcPr marL="91450" marR="91450" marT="45725" marB="45725" anchor="b">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10&lt;=N&lt;20</a:t>
                      </a:r>
                    </a:p>
                  </a:txBody>
                  <a:tcPr marL="91450" marR="91450" marT="45725" marB="45725" anchor="b">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N&gt;=20</a:t>
                      </a:r>
                    </a:p>
                  </a:txBody>
                  <a:tcPr marL="91450" marR="91450" marT="45725" marB="45725" anchor="b">
                    <a:lnL w="9525" cap="flat" cmpd="sng">
                      <a:solidFill>
                        <a:srgbClr val="CCCCCC"/>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r>
              <a:tr h="436875">
                <a:tc>
                  <a:txBody>
                    <a:bodyPr/>
                    <a:lstStyle/>
                    <a:p>
                      <a:pPr marL="0" marR="0" lvl="0" indent="0" algn="l" rtl="0">
                        <a:spcBef>
                          <a:spcPts val="0"/>
                        </a:spcBef>
                        <a:buSzPct val="25000"/>
                        <a:buNone/>
                      </a:pPr>
                      <a:r>
                        <a:rPr lang="en-US" sz="2000" u="none" strike="noStrike" cap="none"/>
                        <a:t>1 Elementary</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41.1%</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17.0%</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41.9%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r>
              <a:tr h="436875">
                <a:tc>
                  <a:txBody>
                    <a:bodyPr/>
                    <a:lstStyle/>
                    <a:p>
                      <a:pPr marL="0" marR="0" lvl="0" indent="0" algn="l" rtl="0">
                        <a:spcBef>
                          <a:spcPts val="0"/>
                        </a:spcBef>
                        <a:buSzPct val="25000"/>
                        <a:buNone/>
                      </a:pPr>
                      <a:r>
                        <a:rPr lang="en-US" sz="2000" u="none" strike="noStrike" cap="none"/>
                        <a:t>2 Middle</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44.1%</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18.5%</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37.4%</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r>
              <a:tr h="436875">
                <a:tc>
                  <a:txBody>
                    <a:bodyPr/>
                    <a:lstStyle/>
                    <a:p>
                      <a:pPr marL="0" marR="0" lvl="0" indent="0" algn="l" rtl="0">
                        <a:spcBef>
                          <a:spcPts val="0"/>
                        </a:spcBef>
                        <a:buSzPct val="25000"/>
                        <a:buNone/>
                      </a:pPr>
                      <a:r>
                        <a:rPr lang="en-US" sz="2000" u="none" strike="noStrike" cap="none"/>
                        <a:t>3 High</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63.1%</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12.3%</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24.6%</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pic>
        <p:nvPicPr>
          <p:cNvPr id="273" name="Shape 273"/>
          <p:cNvPicPr preferRelativeResize="0"/>
          <p:nvPr/>
        </p:nvPicPr>
        <p:blipFill rotWithShape="1">
          <a:blip r:embed="rId3">
            <a:alphaModFix/>
          </a:blip>
          <a:srcRect/>
          <a:stretch/>
        </p:blipFill>
        <p:spPr>
          <a:xfrm>
            <a:off x="2043681" y="739272"/>
            <a:ext cx="6096000" cy="4572000"/>
          </a:xfrm>
          <a:prstGeom prst="rect">
            <a:avLst/>
          </a:prstGeom>
          <a:noFill/>
          <a:ln>
            <a:noFill/>
          </a:ln>
        </p:spPr>
      </p:pic>
      <p:graphicFrame>
        <p:nvGraphicFramePr>
          <p:cNvPr id="274" name="Shape 274"/>
          <p:cNvGraphicFramePr/>
          <p:nvPr/>
        </p:nvGraphicFramePr>
        <p:xfrm>
          <a:off x="2043681" y="5526351"/>
          <a:ext cx="8798425" cy="1183625"/>
        </p:xfrm>
        <a:graphic>
          <a:graphicData uri="http://schemas.openxmlformats.org/drawingml/2006/table">
            <a:tbl>
              <a:tblPr>
                <a:noFill/>
                <a:tableStyleId>{25A526D4-FA58-4385-B696-FB2430E8F5DC}</a:tableStyleId>
              </a:tblPr>
              <a:tblGrid>
                <a:gridCol w="1027800"/>
                <a:gridCol w="1554125"/>
                <a:gridCol w="1554125"/>
                <a:gridCol w="1554125"/>
                <a:gridCol w="1554125"/>
                <a:gridCol w="1554125"/>
              </a:tblGrid>
              <a:tr h="746750">
                <a:tc>
                  <a:txBody>
                    <a:bodyPr/>
                    <a:lstStyle/>
                    <a:p>
                      <a:pPr marL="0" marR="0" lvl="0" indent="0" algn="l" rtl="0">
                        <a:spcBef>
                          <a:spcPts val="0"/>
                        </a:spcBef>
                        <a:buSzPct val="25000"/>
                        <a:buNone/>
                      </a:pPr>
                      <a:r>
                        <a:rPr lang="en-US" sz="2000" u="none" strike="noStrike" cap="none"/>
                        <a:t>Group</a:t>
                      </a:r>
                    </a:p>
                  </a:txBody>
                  <a:tcPr marL="91450" marR="91450" marT="45725" marB="45725">
                    <a:lnL w="9525" cap="flat" cmpd="sng">
                      <a:solidFill>
                        <a:schemeClr val="lt2"/>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N&gt;=5</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N&gt;=10</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N&gt;=15</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N&gt;=20</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N&gt;=25</a:t>
                      </a:r>
                    </a:p>
                  </a:txBody>
                  <a:tcPr marL="91450" marR="91450" marT="45725" marB="45725">
                    <a:lnL w="9525" cap="flat" cmpd="sng">
                      <a:solidFill>
                        <a:srgbClr val="CCCCCC"/>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r>
              <a:tr h="436875">
                <a:tc>
                  <a:txBody>
                    <a:bodyPr/>
                    <a:lstStyle/>
                    <a:p>
                      <a:pPr marL="0" marR="0" lvl="0" indent="0" algn="l" rtl="0">
                        <a:spcBef>
                          <a:spcPts val="0"/>
                        </a:spcBef>
                        <a:buSzPct val="25000"/>
                        <a:buNone/>
                      </a:pPr>
                      <a:r>
                        <a:rPr lang="en-US" sz="2000" u="none" strike="noStrike" cap="none"/>
                        <a:t>ELL</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75.2</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58.3</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46.8</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40.3</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36</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r>
            </a:tbl>
          </a:graphicData>
        </a:graphic>
      </p:graphicFrame>
      <p:sp>
        <p:nvSpPr>
          <p:cNvPr id="275" name="Shape 275"/>
          <p:cNvSpPr txBox="1"/>
          <p:nvPr/>
        </p:nvSpPr>
        <p:spPr>
          <a:xfrm>
            <a:off x="4585446" y="-67628"/>
            <a:ext cx="2931600" cy="8619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200">
                <a:solidFill>
                  <a:schemeClr val="dk1"/>
                </a:solidFill>
                <a:latin typeface="Calibri"/>
                <a:ea typeface="Calibri"/>
                <a:cs typeface="Calibri"/>
                <a:sym typeface="Calibri"/>
              </a:rPr>
              <a:t>2014 ELDA </a:t>
            </a:r>
          </a:p>
          <a:p>
            <a:pPr marL="0" marR="0" lvl="0" indent="0" algn="l" rtl="0">
              <a:spcBef>
                <a:spcPts val="0"/>
              </a:spcBef>
              <a:buNone/>
            </a:pPr>
            <a:endParaRPr sz="18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ESSA REQUIRES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Data presented:</a:t>
            </a:r>
          </a:p>
          <a:p>
            <a:pPr>
              <a:spcBef>
                <a:spcPts val="0"/>
              </a:spcBef>
            </a:pPr>
            <a:r>
              <a:rPr lang="en-US" dirty="0" smtClean="0"/>
              <a:t>Aggregated; and </a:t>
            </a:r>
          </a:p>
          <a:p>
            <a:pPr>
              <a:spcBef>
                <a:spcPts val="0"/>
              </a:spcBef>
            </a:pPr>
            <a:r>
              <a:rPr lang="en-US" dirty="0"/>
              <a:t>D</a:t>
            </a:r>
            <a:r>
              <a:rPr lang="en-US" dirty="0" smtClean="0"/>
              <a:t>isaggregated for high poverty and high minority </a:t>
            </a:r>
            <a:r>
              <a:rPr lang="en-US" b="1" u="sng" dirty="0" smtClean="0"/>
              <a:t>schools</a:t>
            </a:r>
          </a:p>
          <a:p>
            <a:pPr>
              <a:spcBef>
                <a:spcPts val="0"/>
              </a:spcBef>
            </a:pPr>
            <a:endParaRPr lang="en-US" b="1" u="sng" dirty="0" smtClean="0"/>
          </a:p>
          <a:p>
            <a:pPr marL="0" indent="0">
              <a:spcBef>
                <a:spcPts val="0"/>
              </a:spcBef>
              <a:buNone/>
            </a:pPr>
            <a:r>
              <a:rPr lang="is-IS" dirty="0"/>
              <a:t>Section 2103(a)(4) – The state will report on the retention rates of effective and ineffective teachers, principals, or other school leaders ...</a:t>
            </a:r>
            <a:endParaRPr lang="en-US" dirty="0"/>
          </a:p>
          <a:p>
            <a:pPr>
              <a:spcBef>
                <a:spcPts val="0"/>
              </a:spcBef>
            </a:pPr>
            <a:endParaRPr lang="en-US" b="1" u="sng" dirty="0"/>
          </a:p>
        </p:txBody>
      </p:sp>
    </p:spTree>
    <p:extLst>
      <p:ext uri="{BB962C8B-B14F-4D97-AF65-F5344CB8AC3E}">
        <p14:creationId xmlns:p14="http://schemas.microsoft.com/office/powerpoint/2010/main" val="542046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p:nvPr/>
        </p:nvSpPr>
        <p:spPr>
          <a:xfrm>
            <a:off x="3348507" y="386365"/>
            <a:ext cx="4726500" cy="8619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200">
                <a:solidFill>
                  <a:schemeClr val="dk1"/>
                </a:solidFill>
                <a:latin typeface="Calibri"/>
                <a:ea typeface="Calibri"/>
                <a:cs typeface="Calibri"/>
                <a:sym typeface="Calibri"/>
              </a:rPr>
              <a:t>               2015 ELDA</a:t>
            </a:r>
          </a:p>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281" name="Shape 281"/>
          <p:cNvPicPr preferRelativeResize="0"/>
          <p:nvPr/>
        </p:nvPicPr>
        <p:blipFill rotWithShape="1">
          <a:blip r:embed="rId3">
            <a:alphaModFix/>
          </a:blip>
          <a:srcRect/>
          <a:stretch/>
        </p:blipFill>
        <p:spPr>
          <a:xfrm>
            <a:off x="449718" y="1406562"/>
            <a:ext cx="6096000" cy="4572000"/>
          </a:xfrm>
          <a:prstGeom prst="rect">
            <a:avLst/>
          </a:prstGeom>
          <a:noFill/>
          <a:ln>
            <a:noFill/>
          </a:ln>
        </p:spPr>
      </p:pic>
      <p:graphicFrame>
        <p:nvGraphicFramePr>
          <p:cNvPr id="282" name="Shape 282"/>
          <p:cNvGraphicFramePr/>
          <p:nvPr/>
        </p:nvGraphicFramePr>
        <p:xfrm>
          <a:off x="6469245" y="1406562"/>
          <a:ext cx="5707175" cy="2275850"/>
        </p:xfrm>
        <a:graphic>
          <a:graphicData uri="http://schemas.openxmlformats.org/drawingml/2006/table">
            <a:tbl>
              <a:tblPr>
                <a:noFill/>
                <a:tableStyleId>{25A526D4-FA58-4385-B696-FB2430E8F5DC}</a:tableStyleId>
              </a:tblPr>
              <a:tblGrid>
                <a:gridCol w="1647500"/>
                <a:gridCol w="1406100"/>
                <a:gridCol w="1567900"/>
                <a:gridCol w="1085675"/>
              </a:tblGrid>
              <a:tr h="254000">
                <a:tc>
                  <a:txBody>
                    <a:bodyPr/>
                    <a:lstStyle/>
                    <a:p>
                      <a:pPr marL="0" marR="0" lvl="0" indent="0" algn="l" rtl="0">
                        <a:spcBef>
                          <a:spcPts val="0"/>
                        </a:spcBef>
                        <a:buSzPct val="25000"/>
                        <a:buNone/>
                      </a:pPr>
                      <a:r>
                        <a:rPr lang="en-US" sz="2000" u="none" strike="noStrike" cap="none"/>
                        <a:t>School Grade</a:t>
                      </a:r>
                    </a:p>
                  </a:txBody>
                  <a:tcPr marL="91450" marR="91450" marT="45725" marB="45725" anchor="b">
                    <a:lnL w="9525" cap="flat" cmpd="sng">
                      <a:solidFill>
                        <a:schemeClr val="lt2"/>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0&lt;=N&lt;10</a:t>
                      </a:r>
                    </a:p>
                  </a:txBody>
                  <a:tcPr marL="91450" marR="91450" marT="45725" marB="45725" anchor="b">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10&lt;=N&lt;20</a:t>
                      </a:r>
                    </a:p>
                  </a:txBody>
                  <a:tcPr marL="91450" marR="91450" marT="45725" marB="45725" anchor="b">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N&gt;=20</a:t>
                      </a:r>
                    </a:p>
                  </a:txBody>
                  <a:tcPr marL="91450" marR="91450" marT="45725" marB="45725" anchor="b">
                    <a:lnL w="9525" cap="flat" cmpd="sng">
                      <a:solidFill>
                        <a:srgbClr val="CCCCCC"/>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r>
              <a:tr h="436875">
                <a:tc>
                  <a:txBody>
                    <a:bodyPr/>
                    <a:lstStyle/>
                    <a:p>
                      <a:pPr marL="0" marR="0" lvl="0" indent="0" algn="l" rtl="0">
                        <a:spcBef>
                          <a:spcPts val="0"/>
                        </a:spcBef>
                        <a:buSzPct val="25000"/>
                        <a:buNone/>
                      </a:pPr>
                      <a:r>
                        <a:rPr lang="en-US" sz="2000" u="none" strike="noStrike" cap="none"/>
                        <a:t>1 Elementary</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61.7%</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13.9%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24.4%</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r>
              <a:tr h="436875">
                <a:tc>
                  <a:txBody>
                    <a:bodyPr/>
                    <a:lstStyle/>
                    <a:p>
                      <a:pPr marL="0" marR="0" lvl="0" indent="0" algn="l" rtl="0">
                        <a:spcBef>
                          <a:spcPts val="0"/>
                        </a:spcBef>
                        <a:buSzPct val="25000"/>
                        <a:buNone/>
                      </a:pPr>
                      <a:r>
                        <a:rPr lang="en-US" sz="2000" u="none" strike="noStrike" cap="none"/>
                        <a:t>2 Middle</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43.3%</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20.7%</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35.9%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r>
              <a:tr h="436875">
                <a:tc>
                  <a:txBody>
                    <a:bodyPr/>
                    <a:lstStyle/>
                    <a:p>
                      <a:pPr marL="0" marR="0" lvl="0" indent="0" algn="l" rtl="0">
                        <a:spcBef>
                          <a:spcPts val="0"/>
                        </a:spcBef>
                        <a:buSzPct val="25000"/>
                        <a:buNone/>
                      </a:pPr>
                      <a:r>
                        <a:rPr lang="en-US" sz="2000" u="none" strike="noStrike" cap="none"/>
                        <a:t>3 High</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61.8%</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13.2%</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25.0%</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p:nvPr/>
        </p:nvSpPr>
        <p:spPr>
          <a:xfrm>
            <a:off x="4670478" y="204919"/>
            <a:ext cx="2022000" cy="5847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 </a:t>
            </a:r>
            <a:r>
              <a:rPr lang="en-US" sz="3200">
                <a:solidFill>
                  <a:schemeClr val="dk1"/>
                </a:solidFill>
                <a:latin typeface="Calibri"/>
                <a:ea typeface="Calibri"/>
                <a:cs typeface="Calibri"/>
                <a:sym typeface="Calibri"/>
              </a:rPr>
              <a:t>2015 ELDA</a:t>
            </a:r>
          </a:p>
        </p:txBody>
      </p:sp>
      <p:pic>
        <p:nvPicPr>
          <p:cNvPr id="288" name="Shape 288"/>
          <p:cNvPicPr preferRelativeResize="0"/>
          <p:nvPr/>
        </p:nvPicPr>
        <p:blipFill rotWithShape="1">
          <a:blip r:embed="rId3">
            <a:alphaModFix/>
          </a:blip>
          <a:srcRect/>
          <a:stretch/>
        </p:blipFill>
        <p:spPr>
          <a:xfrm>
            <a:off x="2493833" y="906304"/>
            <a:ext cx="6096000" cy="4572000"/>
          </a:xfrm>
          <a:prstGeom prst="rect">
            <a:avLst/>
          </a:prstGeom>
          <a:noFill/>
          <a:ln>
            <a:noFill/>
          </a:ln>
        </p:spPr>
      </p:pic>
      <p:graphicFrame>
        <p:nvGraphicFramePr>
          <p:cNvPr id="289" name="Shape 289"/>
          <p:cNvGraphicFramePr/>
          <p:nvPr/>
        </p:nvGraphicFramePr>
        <p:xfrm>
          <a:off x="2493833" y="5594914"/>
          <a:ext cx="8935575" cy="1183625"/>
        </p:xfrm>
        <a:graphic>
          <a:graphicData uri="http://schemas.openxmlformats.org/drawingml/2006/table">
            <a:tbl>
              <a:tblPr>
                <a:noFill/>
                <a:tableStyleId>{25A526D4-FA58-4385-B696-FB2430E8F5DC}</a:tableStyleId>
              </a:tblPr>
              <a:tblGrid>
                <a:gridCol w="1043825"/>
                <a:gridCol w="1578350"/>
                <a:gridCol w="1578350"/>
                <a:gridCol w="1578350"/>
                <a:gridCol w="1578350"/>
                <a:gridCol w="1578350"/>
              </a:tblGrid>
              <a:tr h="746750">
                <a:tc>
                  <a:txBody>
                    <a:bodyPr/>
                    <a:lstStyle/>
                    <a:p>
                      <a:pPr marL="0" marR="0" lvl="0" indent="0" algn="l" rtl="0">
                        <a:spcBef>
                          <a:spcPts val="0"/>
                        </a:spcBef>
                        <a:buSzPct val="25000"/>
                        <a:buNone/>
                      </a:pPr>
                      <a:r>
                        <a:rPr lang="en-US" sz="2000" u="none" strike="noStrike" cap="none"/>
                        <a:t>Group</a:t>
                      </a:r>
                    </a:p>
                  </a:txBody>
                  <a:tcPr marL="91450" marR="91450" marT="45725" marB="45725">
                    <a:lnL w="9525" cap="flat" cmpd="sng">
                      <a:solidFill>
                        <a:schemeClr val="lt2"/>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N&gt;=5</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N&gt;=10</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N&gt;=15</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N&gt;=20</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N&gt;=25</a:t>
                      </a:r>
                    </a:p>
                  </a:txBody>
                  <a:tcPr marL="91450" marR="91450" marT="45725" marB="45725">
                    <a:lnL w="9525" cap="flat" cmpd="sng">
                      <a:solidFill>
                        <a:srgbClr val="CCCCCC"/>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r>
              <a:tr h="436875">
                <a:tc>
                  <a:txBody>
                    <a:bodyPr/>
                    <a:lstStyle/>
                    <a:p>
                      <a:pPr marL="0" marR="0" lvl="0" indent="0" algn="l" rtl="0">
                        <a:spcBef>
                          <a:spcPts val="0"/>
                        </a:spcBef>
                        <a:buSzPct val="25000"/>
                        <a:buNone/>
                      </a:pPr>
                      <a:r>
                        <a:rPr lang="en-US" sz="2000" u="none" strike="noStrike" cap="none"/>
                        <a:t>ELL</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68.8</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51.5</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38.9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33</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28.7</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p:nvPr/>
        </p:nvSpPr>
        <p:spPr>
          <a:xfrm>
            <a:off x="4559121" y="231819"/>
            <a:ext cx="3606000" cy="8619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200">
                <a:solidFill>
                  <a:schemeClr val="dk1"/>
                </a:solidFill>
                <a:latin typeface="Calibri"/>
                <a:ea typeface="Calibri"/>
                <a:cs typeface="Calibri"/>
                <a:sym typeface="Calibri"/>
              </a:rPr>
              <a:t>2016 ELPA21</a:t>
            </a: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95" name="Shape 295"/>
          <p:cNvGraphicFramePr/>
          <p:nvPr/>
        </p:nvGraphicFramePr>
        <p:xfrm>
          <a:off x="6522711" y="1132554"/>
          <a:ext cx="5323175" cy="1747500"/>
        </p:xfrm>
        <a:graphic>
          <a:graphicData uri="http://schemas.openxmlformats.org/drawingml/2006/table">
            <a:tbl>
              <a:tblPr>
                <a:noFill/>
                <a:tableStyleId>{25A526D4-FA58-4385-B696-FB2430E8F5DC}</a:tableStyleId>
              </a:tblPr>
              <a:tblGrid>
                <a:gridCol w="1733275"/>
                <a:gridCol w="1243400"/>
                <a:gridCol w="1386475"/>
                <a:gridCol w="960025"/>
              </a:tblGrid>
              <a:tr h="436875">
                <a:tc>
                  <a:txBody>
                    <a:bodyPr/>
                    <a:lstStyle/>
                    <a:p>
                      <a:pPr marL="0" marR="0" lvl="0" indent="0" algn="l" rtl="0">
                        <a:spcBef>
                          <a:spcPts val="0"/>
                        </a:spcBef>
                        <a:buSzPct val="25000"/>
                        <a:buNone/>
                      </a:pPr>
                      <a:r>
                        <a:rPr lang="en-US" sz="2000" u="none" strike="noStrike" cap="none"/>
                        <a:t>School Grade</a:t>
                      </a:r>
                    </a:p>
                  </a:txBody>
                  <a:tcPr marL="91450" marR="91450" marT="45725" marB="45725" anchor="b">
                    <a:lnL w="9525" cap="flat" cmpd="sng">
                      <a:solidFill>
                        <a:schemeClr val="lt2"/>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0&lt;=N&lt;10</a:t>
                      </a:r>
                    </a:p>
                  </a:txBody>
                  <a:tcPr marL="91450" marR="91450" marT="45725" marB="45725" anchor="b">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10&lt;=N&lt;20</a:t>
                      </a:r>
                    </a:p>
                  </a:txBody>
                  <a:tcPr marL="91450" marR="91450" marT="45725" marB="45725" anchor="b">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N&gt;=20</a:t>
                      </a:r>
                    </a:p>
                  </a:txBody>
                  <a:tcPr marL="91450" marR="91450" marT="45725" marB="45725" anchor="b">
                    <a:lnL w="9525" cap="flat" cmpd="sng">
                      <a:solidFill>
                        <a:srgbClr val="CCCCCC"/>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r>
              <a:tr h="436875">
                <a:tc>
                  <a:txBody>
                    <a:bodyPr/>
                    <a:lstStyle/>
                    <a:p>
                      <a:pPr marL="0" marR="0" lvl="0" indent="0" algn="l" rtl="0">
                        <a:spcBef>
                          <a:spcPts val="0"/>
                        </a:spcBef>
                        <a:buSzPct val="25000"/>
                        <a:buNone/>
                      </a:pPr>
                      <a:r>
                        <a:rPr lang="en-US" sz="2000" u="none" strike="noStrike" cap="none"/>
                        <a:t>1 Elementary</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56.2%</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15.9%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27.9%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r>
              <a:tr h="436875">
                <a:tc>
                  <a:txBody>
                    <a:bodyPr/>
                    <a:lstStyle/>
                    <a:p>
                      <a:pPr marL="0" marR="0" lvl="0" indent="0" algn="l" rtl="0">
                        <a:spcBef>
                          <a:spcPts val="0"/>
                        </a:spcBef>
                        <a:buSzPct val="25000"/>
                        <a:buNone/>
                      </a:pPr>
                      <a:r>
                        <a:rPr lang="en-US" sz="2000" u="none" strike="noStrike" cap="none"/>
                        <a:t>2 Middle</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43.4%</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13.3%</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43.4%</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r>
              <a:tr h="436875">
                <a:tc>
                  <a:txBody>
                    <a:bodyPr/>
                    <a:lstStyle/>
                    <a:p>
                      <a:pPr marL="0" marR="0" lvl="0" indent="0" algn="l" rtl="0">
                        <a:spcBef>
                          <a:spcPts val="0"/>
                        </a:spcBef>
                        <a:buSzPct val="25000"/>
                        <a:buNone/>
                      </a:pPr>
                      <a:r>
                        <a:rPr lang="en-US" sz="2000" u="none" strike="noStrike" cap="none"/>
                        <a:t>3 High</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62.7%</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10.0%</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27.4%</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chemeClr val="lt2"/>
                      </a:solidFill>
                      <a:prstDash val="solid"/>
                      <a:round/>
                      <a:headEnd type="none" w="med" len="med"/>
                      <a:tailEnd type="none" w="med" len="med"/>
                    </a:lnB>
                  </a:tcPr>
                </a:tc>
              </a:tr>
            </a:tbl>
          </a:graphicData>
        </a:graphic>
      </p:graphicFrame>
      <p:pic>
        <p:nvPicPr>
          <p:cNvPr id="296" name="Shape 296"/>
          <p:cNvPicPr preferRelativeResize="0"/>
          <p:nvPr/>
        </p:nvPicPr>
        <p:blipFill rotWithShape="1">
          <a:blip r:embed="rId3">
            <a:alphaModFix/>
          </a:blip>
          <a:srcRect/>
          <a:stretch/>
        </p:blipFill>
        <p:spPr>
          <a:xfrm>
            <a:off x="378262" y="1142990"/>
            <a:ext cx="6096000" cy="4572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Shape 301"/>
          <p:cNvSpPr txBox="1"/>
          <p:nvPr/>
        </p:nvSpPr>
        <p:spPr>
          <a:xfrm>
            <a:off x="4490175" y="60585"/>
            <a:ext cx="3606000" cy="8619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200">
                <a:solidFill>
                  <a:schemeClr val="dk1"/>
                </a:solidFill>
                <a:latin typeface="Calibri"/>
                <a:ea typeface="Calibri"/>
                <a:cs typeface="Calibri"/>
                <a:sym typeface="Calibri"/>
              </a:rPr>
              <a:t>2016 ELPA21</a:t>
            </a: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302" name="Shape 302"/>
          <p:cNvGraphicFramePr/>
          <p:nvPr/>
        </p:nvGraphicFramePr>
        <p:xfrm>
          <a:off x="2532469" y="5634862"/>
          <a:ext cx="8798425" cy="1183625"/>
        </p:xfrm>
        <a:graphic>
          <a:graphicData uri="http://schemas.openxmlformats.org/drawingml/2006/table">
            <a:tbl>
              <a:tblPr>
                <a:noFill/>
                <a:tableStyleId>{25A526D4-FA58-4385-B696-FB2430E8F5DC}</a:tableStyleId>
              </a:tblPr>
              <a:tblGrid>
                <a:gridCol w="1027800"/>
                <a:gridCol w="1554125"/>
                <a:gridCol w="1554125"/>
                <a:gridCol w="1554125"/>
                <a:gridCol w="1554125"/>
                <a:gridCol w="1554125"/>
              </a:tblGrid>
              <a:tr h="746750">
                <a:tc>
                  <a:txBody>
                    <a:bodyPr/>
                    <a:lstStyle/>
                    <a:p>
                      <a:pPr marL="0" marR="0" lvl="0" indent="0" algn="l" rtl="0">
                        <a:spcBef>
                          <a:spcPts val="0"/>
                        </a:spcBef>
                        <a:buSzPct val="25000"/>
                        <a:buNone/>
                      </a:pPr>
                      <a:r>
                        <a:rPr lang="en-US" sz="2000" u="none" strike="noStrike" cap="none"/>
                        <a:t>Group</a:t>
                      </a:r>
                    </a:p>
                  </a:txBody>
                  <a:tcPr marL="91450" marR="91450" marT="45725" marB="45725">
                    <a:lnL w="9525" cap="flat" cmpd="sng">
                      <a:solidFill>
                        <a:schemeClr val="lt2"/>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N&gt;=5</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N&gt;=10</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N&gt;=15</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N&gt;=20</a:t>
                      </a:r>
                    </a:p>
                  </a:txBody>
                  <a:tcPr marL="91450" marR="91450" marT="45725" marB="45725">
                    <a:lnL w="9525" cap="flat" cmpd="sng">
                      <a:solidFill>
                        <a:srgbClr val="CCCCCC"/>
                      </a:solidFill>
                      <a:prstDash val="solid"/>
                      <a:round/>
                      <a:headEnd type="none" w="med" len="med"/>
                      <a:tailEnd type="none" w="med" len="med"/>
                    </a:lnL>
                    <a:lnR w="9525" cap="flat" cmpd="sng">
                      <a:solidFill>
                        <a:srgbClr val="CCCCCC"/>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c>
                  <a:txBody>
                    <a:bodyPr/>
                    <a:lstStyle/>
                    <a:p>
                      <a:pPr marL="0" marR="0" lvl="0" indent="0" algn="r" rtl="0">
                        <a:spcBef>
                          <a:spcPts val="0"/>
                        </a:spcBef>
                        <a:buSzPct val="25000"/>
                        <a:buNone/>
                      </a:pPr>
                      <a:r>
                        <a:rPr lang="en-US" sz="2000" u="none" strike="noStrike" cap="none"/>
                        <a:t>% Schools </a:t>
                      </a:r>
                      <a:r>
                        <a:rPr lang="en-US" sz="1800" u="none" strike="noStrike" cap="none"/>
                        <a:t/>
                      </a:r>
                      <a:br>
                        <a:rPr lang="en-US" sz="1800" u="none" strike="noStrike" cap="none"/>
                      </a:br>
                      <a:r>
                        <a:rPr lang="en-US" sz="2000" u="none" strike="noStrike" cap="none"/>
                        <a:t>N&gt;=25</a:t>
                      </a:r>
                    </a:p>
                  </a:txBody>
                  <a:tcPr marL="91450" marR="91450" marT="45725" marB="45725">
                    <a:lnL w="9525" cap="flat" cmpd="sng">
                      <a:solidFill>
                        <a:srgbClr val="CCCCCC"/>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chemeClr val="lt2"/>
                      </a:solidFill>
                      <a:prstDash val="solid"/>
                      <a:round/>
                      <a:headEnd type="none" w="med" len="med"/>
                      <a:tailEnd type="none" w="med" len="med"/>
                    </a:lnT>
                    <a:lnB w="9525" cap="flat" cmpd="sng">
                      <a:solidFill>
                        <a:srgbClr val="CCCCCC"/>
                      </a:solidFill>
                      <a:prstDash val="solid"/>
                      <a:round/>
                      <a:headEnd type="none" w="med" len="med"/>
                      <a:tailEnd type="none" w="med" len="med"/>
                    </a:lnB>
                    <a:solidFill>
                      <a:schemeClr val="lt2"/>
                    </a:solidFill>
                  </a:tcPr>
                </a:tc>
              </a:tr>
              <a:tr h="436875">
                <a:tc>
                  <a:txBody>
                    <a:bodyPr/>
                    <a:lstStyle/>
                    <a:p>
                      <a:pPr marL="0" marR="0" lvl="0" indent="0" algn="l" rtl="0">
                        <a:spcBef>
                          <a:spcPts val="0"/>
                        </a:spcBef>
                        <a:buSzPct val="25000"/>
                        <a:buNone/>
                      </a:pPr>
                      <a:r>
                        <a:rPr lang="en-US" sz="2000" u="none" strike="noStrike" cap="none"/>
                        <a:t>ELL</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69.3</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50.9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41.9</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35</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c>
                  <a:txBody>
                    <a:bodyPr/>
                    <a:lstStyle/>
                    <a:p>
                      <a:pPr marL="0" marR="0" lvl="0" indent="0" algn="r" rtl="0">
                        <a:spcBef>
                          <a:spcPts val="0"/>
                        </a:spcBef>
                        <a:buSzPct val="25000"/>
                        <a:buNone/>
                      </a:pPr>
                      <a:r>
                        <a:rPr lang="en-US" sz="2000" u="none" strike="noStrike" cap="none"/>
                        <a:t>30.1</a:t>
                      </a:r>
                    </a:p>
                  </a:txBody>
                  <a:tcPr marL="91450" marR="91450" marT="45725" marB="45725">
                    <a:lnL w="9525" cap="flat" cmpd="sng">
                      <a:solidFill>
                        <a:schemeClr val="lt2"/>
                      </a:solidFill>
                      <a:prstDash val="solid"/>
                      <a:round/>
                      <a:headEnd type="none" w="med" len="med"/>
                      <a:tailEnd type="none" w="med" len="med"/>
                    </a:lnL>
                    <a:lnR w="9525" cap="flat" cmpd="sng">
                      <a:solidFill>
                        <a:schemeClr val="lt2"/>
                      </a:solidFill>
                      <a:prstDash val="solid"/>
                      <a:round/>
                      <a:headEnd type="none" w="med" len="med"/>
                      <a:tailEnd type="none" w="med" len="med"/>
                    </a:lnR>
                    <a:lnT w="9525" cap="flat" cmpd="sng">
                      <a:solidFill>
                        <a:srgbClr val="CCCCCC"/>
                      </a:solidFill>
                      <a:prstDash val="solid"/>
                      <a:round/>
                      <a:headEnd type="none" w="med" len="med"/>
                      <a:tailEnd type="none" w="med" len="med"/>
                    </a:lnT>
                    <a:lnB w="9525" cap="flat" cmpd="sng">
                      <a:solidFill>
                        <a:schemeClr val="lt2"/>
                      </a:solidFill>
                      <a:prstDash val="solid"/>
                      <a:round/>
                      <a:headEnd type="none" w="med" len="med"/>
                      <a:tailEnd type="none" w="med" len="med"/>
                    </a:lnB>
                  </a:tcPr>
                </a:tc>
              </a:tr>
            </a:tbl>
          </a:graphicData>
        </a:graphic>
      </p:graphicFrame>
      <p:pic>
        <p:nvPicPr>
          <p:cNvPr id="303" name="Shape 303"/>
          <p:cNvPicPr preferRelativeResize="0"/>
          <p:nvPr/>
        </p:nvPicPr>
        <p:blipFill rotWithShape="1">
          <a:blip r:embed="rId3">
            <a:alphaModFix/>
          </a:blip>
          <a:srcRect/>
          <a:stretch/>
        </p:blipFill>
        <p:spPr>
          <a:xfrm>
            <a:off x="2532469" y="884137"/>
            <a:ext cx="6096000" cy="45720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txBox="1">
            <a:spLocks noGrp="1"/>
          </p:cNvSpPr>
          <p:nvPr>
            <p:ph type="title"/>
          </p:nvPr>
        </p:nvSpPr>
        <p:spPr>
          <a:xfrm>
            <a:off x="646110" y="452718"/>
            <a:ext cx="9404700" cy="1400400"/>
          </a:xfrm>
          <a:prstGeom prst="rect">
            <a:avLst/>
          </a:prstGeom>
        </p:spPr>
        <p:txBody>
          <a:bodyPr lIns="91425" tIns="91425" rIns="91425" bIns="91425" anchor="t" anchorCtr="0">
            <a:noAutofit/>
          </a:bodyPr>
          <a:lstStyle/>
          <a:p>
            <a:pPr lvl="0">
              <a:spcBef>
                <a:spcPts val="0"/>
              </a:spcBef>
              <a:buNone/>
            </a:pPr>
            <a:r>
              <a:rPr lang="en-US"/>
              <a:t>Standardized Entrance and Exit Criteria Status</a:t>
            </a:r>
          </a:p>
        </p:txBody>
      </p:sp>
      <p:sp>
        <p:nvSpPr>
          <p:cNvPr id="309" name="Shape 309"/>
          <p:cNvSpPr txBox="1">
            <a:spLocks noGrp="1"/>
          </p:cNvSpPr>
          <p:nvPr>
            <p:ph type="body" idx="1"/>
          </p:nvPr>
        </p:nvSpPr>
        <p:spPr>
          <a:xfrm>
            <a:off x="446225" y="2083000"/>
            <a:ext cx="10780800" cy="4372200"/>
          </a:xfrm>
          <a:prstGeom prst="rect">
            <a:avLst/>
          </a:prstGeom>
        </p:spPr>
        <p:txBody>
          <a:bodyPr lIns="91425" tIns="91425" rIns="91425" bIns="91425" anchor="t" anchorCtr="0">
            <a:noAutofit/>
          </a:bodyPr>
          <a:lstStyle/>
          <a:p>
            <a:pPr lvl="0">
              <a:spcBef>
                <a:spcPts val="0"/>
              </a:spcBef>
              <a:buNone/>
            </a:pPr>
            <a:r>
              <a:rPr lang="en-US" sz="2400"/>
              <a:t>Key Issues:</a:t>
            </a:r>
          </a:p>
          <a:p>
            <a:pPr marL="457200" lvl="0" indent="-381000" rtl="0">
              <a:spcBef>
                <a:spcPts val="0"/>
              </a:spcBef>
              <a:buSzPct val="100000"/>
              <a:buAutoNum type="arabicParenR"/>
            </a:pPr>
            <a:r>
              <a:rPr lang="en-US" sz="2400"/>
              <a:t>Home Language Survey--gathering copies from variety of districts; need a common HLS</a:t>
            </a:r>
          </a:p>
          <a:p>
            <a:pPr marL="457200" lvl="0" indent="-381000" rtl="0">
              <a:spcBef>
                <a:spcPts val="0"/>
              </a:spcBef>
              <a:buSzPct val="100000"/>
              <a:buAutoNum type="arabicParenR"/>
            </a:pPr>
            <a:r>
              <a:rPr lang="en-US" sz="2400"/>
              <a:t>Initial English Language Proficiency Assessment &amp; Procedures--transitioning to using the ELPA21 Screener in Fall 2017</a:t>
            </a:r>
          </a:p>
          <a:p>
            <a:pPr marL="457200" lvl="0" indent="-381000" rtl="0">
              <a:spcBef>
                <a:spcPts val="0"/>
              </a:spcBef>
              <a:buSzPct val="100000"/>
              <a:buAutoNum type="arabicParenR"/>
            </a:pPr>
            <a:r>
              <a:rPr lang="en-US" sz="2400"/>
              <a:t>English Proficient Standard--will need to be standard across the state; most likely based on what ELPA21 Screener deems proficient, but may include other criteria</a:t>
            </a:r>
          </a:p>
          <a:p>
            <a:pPr marL="457200" lvl="0" indent="-381000">
              <a:spcBef>
                <a:spcPts val="0"/>
              </a:spcBef>
              <a:buSzPct val="100000"/>
              <a:buAutoNum type="arabicParenR"/>
            </a:pPr>
            <a:r>
              <a:rPr lang="en-US" sz="2400"/>
              <a:t>Exit criteria and procedures--must use ELPA21 results and at least one more data point (not state academic assessments) that is standardized across the state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646110" y="452718"/>
            <a:ext cx="9404700" cy="1400400"/>
          </a:xfrm>
          <a:prstGeom prst="rect">
            <a:avLst/>
          </a:prstGeom>
        </p:spPr>
        <p:txBody>
          <a:bodyPr lIns="91425" tIns="91425" rIns="91425" bIns="91425" anchor="t" anchorCtr="0">
            <a:noAutofit/>
          </a:bodyPr>
          <a:lstStyle/>
          <a:p>
            <a:pPr lvl="0">
              <a:spcBef>
                <a:spcPts val="0"/>
              </a:spcBef>
              <a:buNone/>
            </a:pPr>
            <a:r>
              <a:rPr lang="en-US"/>
              <a:t>Former English Learners in EL Subgroup in Accountability System</a:t>
            </a:r>
          </a:p>
        </p:txBody>
      </p:sp>
      <p:sp>
        <p:nvSpPr>
          <p:cNvPr id="315" name="Shape 315"/>
          <p:cNvSpPr txBox="1">
            <a:spLocks noGrp="1"/>
          </p:cNvSpPr>
          <p:nvPr>
            <p:ph type="body" idx="1"/>
          </p:nvPr>
        </p:nvSpPr>
        <p:spPr>
          <a:xfrm>
            <a:off x="336500" y="2052925"/>
            <a:ext cx="11301900" cy="4583700"/>
          </a:xfrm>
          <a:prstGeom prst="rect">
            <a:avLst/>
          </a:prstGeom>
        </p:spPr>
        <p:txBody>
          <a:bodyPr lIns="91425" tIns="91425" rIns="91425" bIns="91425" anchor="t" anchorCtr="0">
            <a:noAutofit/>
          </a:bodyPr>
          <a:lstStyle/>
          <a:p>
            <a:pPr marL="457200" lvl="0" indent="-381000">
              <a:spcBef>
                <a:spcPts val="0"/>
              </a:spcBef>
              <a:buSzPct val="100000"/>
              <a:buAutoNum type="arabicPeriod"/>
            </a:pPr>
            <a:r>
              <a:rPr lang="en-US" sz="2400"/>
              <a:t>Advocate group strongly recommends including former English Learners for 4 years in the EL Subgroup for Accountability purposes</a:t>
            </a:r>
          </a:p>
          <a:p>
            <a:pPr marL="457200" lvl="0" indent="-381000">
              <a:spcBef>
                <a:spcPts val="0"/>
              </a:spcBef>
              <a:buSzPct val="100000"/>
              <a:buAutoNum type="arabicPeriod"/>
            </a:pPr>
            <a:r>
              <a:rPr lang="en-US" sz="2400"/>
              <a:t>Recommends that the EL Subgroup Results on Academic Assessments be broken down into the following categories:</a:t>
            </a:r>
          </a:p>
          <a:p>
            <a:pPr marL="914400" lvl="1" indent="-381000" rtl="0">
              <a:spcBef>
                <a:spcPts val="0"/>
              </a:spcBef>
              <a:buSzPct val="100000"/>
              <a:buAutoNum type="alphaLcPeriod"/>
            </a:pPr>
            <a:r>
              <a:rPr lang="en-US" sz="2400"/>
              <a:t>Recently Arrived English Learners (RAEL--also known as 1st year in the US students)</a:t>
            </a:r>
          </a:p>
          <a:p>
            <a:pPr marL="914400" lvl="1" indent="-381000" rtl="0">
              <a:spcBef>
                <a:spcPts val="0"/>
              </a:spcBef>
              <a:buSzPct val="100000"/>
              <a:buAutoNum type="alphaLcPeriod"/>
            </a:pPr>
            <a:r>
              <a:rPr lang="en-US" sz="2400"/>
              <a:t>Current English Learners (more than one year in US)</a:t>
            </a:r>
          </a:p>
          <a:p>
            <a:pPr marL="914400" lvl="1" indent="-381000" rtl="0">
              <a:spcBef>
                <a:spcPts val="0"/>
              </a:spcBef>
              <a:buSzPct val="100000"/>
              <a:buAutoNum type="alphaLcPeriod"/>
            </a:pPr>
            <a:r>
              <a:rPr lang="en-US" sz="2400"/>
              <a:t>English Learners with Disabilities</a:t>
            </a:r>
          </a:p>
          <a:p>
            <a:pPr marL="914400" lvl="1" indent="-381000" rtl="0">
              <a:spcBef>
                <a:spcPts val="0"/>
              </a:spcBef>
              <a:buSzPct val="100000"/>
              <a:buAutoNum type="alphaLcPeriod"/>
            </a:pPr>
            <a:r>
              <a:rPr lang="en-US" sz="2400"/>
              <a:t>Former English Learners (for four years)</a:t>
            </a:r>
          </a:p>
          <a:p>
            <a:pPr marL="914400" lvl="1" indent="-381000" rtl="0">
              <a:spcBef>
                <a:spcPts val="0"/>
              </a:spcBef>
              <a:buSzPct val="100000"/>
              <a:buAutoNum type="alphaLcPeriod"/>
            </a:pPr>
            <a:r>
              <a:rPr lang="en-US" sz="2400"/>
              <a:t>Accountable English Learners Subgroup (includes all in b/c/d above)</a:t>
            </a:r>
          </a:p>
          <a:p>
            <a:pPr marL="457200" lvl="0" indent="-381000">
              <a:spcBef>
                <a:spcPts val="0"/>
              </a:spcBef>
              <a:buSzPct val="100000"/>
              <a:buAutoNum type="arabicPeriod"/>
            </a:pPr>
            <a:r>
              <a:rPr lang="en-US" sz="2400"/>
              <a:t>eSchool provides space to indicate that a student is Monitored for 2 years now--will increase that to 4 years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graphicFrame>
        <p:nvGraphicFramePr>
          <p:cNvPr id="320" name="Shape 320"/>
          <p:cNvGraphicFramePr/>
          <p:nvPr/>
        </p:nvGraphicFramePr>
        <p:xfrm>
          <a:off x="941687" y="5165075"/>
          <a:ext cx="10633100" cy="2194470"/>
        </p:xfrm>
        <a:graphic>
          <a:graphicData uri="http://schemas.openxmlformats.org/drawingml/2006/table">
            <a:tbl>
              <a:tblPr>
                <a:noFill/>
                <a:tableStyleId>{25A526D4-FA58-4385-B696-FB2430E8F5DC}</a:tableStyleId>
              </a:tblPr>
              <a:tblGrid>
                <a:gridCol w="1767975"/>
                <a:gridCol w="1767975"/>
                <a:gridCol w="1767975"/>
                <a:gridCol w="1767975"/>
                <a:gridCol w="1767975"/>
                <a:gridCol w="1793225"/>
              </a:tblGrid>
              <a:tr h="584775">
                <a:tc>
                  <a:txBody>
                    <a:bodyPr/>
                    <a:lstStyle/>
                    <a:p>
                      <a:pPr lvl="0" rtl="0">
                        <a:spcBef>
                          <a:spcPts val="0"/>
                        </a:spcBef>
                        <a:buNone/>
                      </a:pPr>
                      <a:endParaRPr sz="1800" b="1">
                        <a:solidFill>
                          <a:schemeClr val="lt1"/>
                        </a:solidFill>
                      </a:endParaRPr>
                    </a:p>
                  </a:txBody>
                  <a:tcPr marL="91425" marR="91425" marT="91425" marB="91425"/>
                </a:tc>
                <a:tc>
                  <a:txBody>
                    <a:bodyPr/>
                    <a:lstStyle/>
                    <a:p>
                      <a:pPr lvl="0" algn="ctr" rtl="0">
                        <a:spcBef>
                          <a:spcPts val="0"/>
                        </a:spcBef>
                        <a:buNone/>
                      </a:pPr>
                      <a:r>
                        <a:rPr lang="en-US" sz="1800" b="1">
                          <a:solidFill>
                            <a:schemeClr val="lt1"/>
                          </a:solidFill>
                        </a:rPr>
                        <a:t>ELL Only</a:t>
                      </a:r>
                    </a:p>
                  </a:txBody>
                  <a:tcPr marL="91425" marR="91425" marT="91425" marB="91425"/>
                </a:tc>
                <a:tc>
                  <a:txBody>
                    <a:bodyPr/>
                    <a:lstStyle/>
                    <a:p>
                      <a:pPr lvl="0" algn="ctr" rtl="0">
                        <a:spcBef>
                          <a:spcPts val="0"/>
                        </a:spcBef>
                        <a:buNone/>
                      </a:pPr>
                      <a:r>
                        <a:rPr lang="en-US" sz="1800" b="1">
                          <a:solidFill>
                            <a:schemeClr val="lt1"/>
                          </a:solidFill>
                        </a:rPr>
                        <a:t>ELL + 2 Year Former ELL</a:t>
                      </a:r>
                    </a:p>
                  </a:txBody>
                  <a:tcPr marL="91425" marR="91425" marT="91425" marB="91425"/>
                </a:tc>
                <a:tc>
                  <a:txBody>
                    <a:bodyPr/>
                    <a:lstStyle/>
                    <a:p>
                      <a:pPr lvl="0" algn="ctr" rtl="0">
                        <a:spcBef>
                          <a:spcPts val="0"/>
                        </a:spcBef>
                        <a:buNone/>
                      </a:pPr>
                      <a:r>
                        <a:rPr lang="en-US" sz="1800" b="1">
                          <a:solidFill>
                            <a:schemeClr val="lt1"/>
                          </a:solidFill>
                        </a:rPr>
                        <a:t>ELL + 4 Year Former ELL</a:t>
                      </a:r>
                    </a:p>
                  </a:txBody>
                  <a:tcPr marL="91425" marR="91425" marT="91425" marB="91425"/>
                </a:tc>
                <a:tc>
                  <a:txBody>
                    <a:bodyPr/>
                    <a:lstStyle/>
                    <a:p>
                      <a:pPr lvl="0" algn="ctr" rtl="0">
                        <a:spcBef>
                          <a:spcPts val="0"/>
                        </a:spcBef>
                        <a:buNone/>
                      </a:pPr>
                      <a:r>
                        <a:rPr lang="en-US" sz="1800" b="1">
                          <a:solidFill>
                            <a:schemeClr val="lt1"/>
                          </a:solidFill>
                        </a:rPr>
                        <a:t>2 Year Former ELL</a:t>
                      </a:r>
                    </a:p>
                  </a:txBody>
                  <a:tcPr marL="91425" marR="91425" marT="91425" marB="91425"/>
                </a:tc>
                <a:tc>
                  <a:txBody>
                    <a:bodyPr/>
                    <a:lstStyle/>
                    <a:p>
                      <a:pPr lvl="0" algn="ctr" rtl="0">
                        <a:spcBef>
                          <a:spcPts val="0"/>
                        </a:spcBef>
                        <a:buNone/>
                      </a:pPr>
                      <a:r>
                        <a:rPr lang="en-US" sz="1800" b="1">
                          <a:solidFill>
                            <a:schemeClr val="lt1"/>
                          </a:solidFill>
                        </a:rPr>
                        <a:t>4 Year Former ELL</a:t>
                      </a:r>
                    </a:p>
                  </a:txBody>
                  <a:tcPr marL="91425" marR="91425" marT="91425" marB="91425"/>
                </a:tc>
              </a:tr>
              <a:tr h="360400">
                <a:tc>
                  <a:txBody>
                    <a:bodyPr/>
                    <a:lstStyle/>
                    <a:p>
                      <a:pPr lvl="0" rtl="0">
                        <a:spcBef>
                          <a:spcPts val="0"/>
                        </a:spcBef>
                        <a:buNone/>
                      </a:pPr>
                      <a:r>
                        <a:rPr lang="en-US" sz="1800" b="1">
                          <a:solidFill>
                            <a:schemeClr val="lt1"/>
                          </a:solidFill>
                        </a:rPr>
                        <a:t>Total N Math</a:t>
                      </a:r>
                    </a:p>
                  </a:txBody>
                  <a:tcPr marL="91425" marR="91425" marT="91425" marB="91425"/>
                </a:tc>
                <a:tc>
                  <a:txBody>
                    <a:bodyPr/>
                    <a:lstStyle/>
                    <a:p>
                      <a:pPr lvl="0" rtl="0">
                        <a:spcBef>
                          <a:spcPts val="0"/>
                        </a:spcBef>
                        <a:buNone/>
                      </a:pPr>
                      <a:r>
                        <a:rPr lang="en-US" sz="1800" b="1">
                          <a:solidFill>
                            <a:schemeClr val="lt1"/>
                          </a:solidFill>
                        </a:rPr>
                        <a:t>	22,225</a:t>
                      </a:r>
                    </a:p>
                  </a:txBody>
                  <a:tcPr marL="91425" marR="91425" marT="91425" marB="91425"/>
                </a:tc>
                <a:tc>
                  <a:txBody>
                    <a:bodyPr/>
                    <a:lstStyle/>
                    <a:p>
                      <a:pPr lvl="0" rtl="0">
                        <a:spcBef>
                          <a:spcPts val="0"/>
                        </a:spcBef>
                        <a:buNone/>
                      </a:pPr>
                      <a:r>
                        <a:rPr lang="en-US" sz="1800" b="1">
                          <a:solidFill>
                            <a:schemeClr val="lt1"/>
                          </a:solidFill>
                        </a:rPr>
                        <a:t>	24,350</a:t>
                      </a:r>
                    </a:p>
                  </a:txBody>
                  <a:tcPr marL="91425" marR="91425" marT="91425" marB="91425"/>
                </a:tc>
                <a:tc>
                  <a:txBody>
                    <a:bodyPr/>
                    <a:lstStyle/>
                    <a:p>
                      <a:pPr lvl="0" rtl="0">
                        <a:spcBef>
                          <a:spcPts val="0"/>
                        </a:spcBef>
                        <a:buNone/>
                      </a:pPr>
                      <a:r>
                        <a:rPr lang="en-US" sz="1800" b="1">
                          <a:solidFill>
                            <a:schemeClr val="lt1"/>
                          </a:solidFill>
                        </a:rPr>
                        <a:t>	24,903</a:t>
                      </a:r>
                    </a:p>
                  </a:txBody>
                  <a:tcPr marL="91425" marR="91425" marT="91425" marB="91425"/>
                </a:tc>
                <a:tc>
                  <a:txBody>
                    <a:bodyPr/>
                    <a:lstStyle/>
                    <a:p>
                      <a:pPr lvl="0" rtl="0">
                        <a:spcBef>
                          <a:spcPts val="0"/>
                        </a:spcBef>
                        <a:buNone/>
                      </a:pPr>
                      <a:r>
                        <a:rPr lang="en-US" sz="1800" b="1">
                          <a:solidFill>
                            <a:schemeClr val="lt1"/>
                          </a:solidFill>
                        </a:rPr>
                        <a:t>  	2,194</a:t>
                      </a:r>
                    </a:p>
                  </a:txBody>
                  <a:tcPr marL="91425" marR="91425" marT="91425" marB="91425"/>
                </a:tc>
                <a:tc>
                  <a:txBody>
                    <a:bodyPr/>
                    <a:lstStyle/>
                    <a:p>
                      <a:pPr lvl="0" rtl="0">
                        <a:spcBef>
                          <a:spcPts val="0"/>
                        </a:spcBef>
                        <a:buNone/>
                      </a:pPr>
                      <a:r>
                        <a:rPr lang="en-US" sz="1800" b="1">
                          <a:solidFill>
                            <a:schemeClr val="lt1"/>
                          </a:solidFill>
                        </a:rPr>
                        <a:t>  	2,785</a:t>
                      </a:r>
                    </a:p>
                  </a:txBody>
                  <a:tcPr marL="91425" marR="91425" marT="91425" marB="91425"/>
                </a:tc>
              </a:tr>
              <a:tr h="377550">
                <a:tc>
                  <a:txBody>
                    <a:bodyPr/>
                    <a:lstStyle/>
                    <a:p>
                      <a:pPr lvl="0" rtl="0">
                        <a:spcBef>
                          <a:spcPts val="0"/>
                        </a:spcBef>
                        <a:buNone/>
                      </a:pPr>
                      <a:r>
                        <a:rPr lang="en-US" sz="1800" b="1">
                          <a:solidFill>
                            <a:schemeClr val="lt1"/>
                          </a:solidFill>
                        </a:rPr>
                        <a:t>Total N ELA</a:t>
                      </a:r>
                    </a:p>
                  </a:txBody>
                  <a:tcPr marL="91425" marR="91425" marT="91425" marB="91425"/>
                </a:tc>
                <a:tc>
                  <a:txBody>
                    <a:bodyPr/>
                    <a:lstStyle/>
                    <a:p>
                      <a:pPr lvl="0" rtl="0">
                        <a:spcBef>
                          <a:spcPts val="0"/>
                        </a:spcBef>
                        <a:buNone/>
                      </a:pPr>
                      <a:r>
                        <a:rPr lang="en-US" sz="1800" b="1">
                          <a:solidFill>
                            <a:schemeClr val="lt1"/>
                          </a:solidFill>
                        </a:rPr>
                        <a:t>	21,875</a:t>
                      </a:r>
                    </a:p>
                  </a:txBody>
                  <a:tcPr marL="91425" marR="91425" marT="91425" marB="91425"/>
                </a:tc>
                <a:tc>
                  <a:txBody>
                    <a:bodyPr/>
                    <a:lstStyle/>
                    <a:p>
                      <a:pPr lvl="0" rtl="0">
                        <a:spcBef>
                          <a:spcPts val="0"/>
                        </a:spcBef>
                        <a:buNone/>
                      </a:pPr>
                      <a:r>
                        <a:rPr lang="en-US" sz="1800" b="1">
                          <a:solidFill>
                            <a:schemeClr val="lt1"/>
                          </a:solidFill>
                        </a:rPr>
                        <a:t>	24,001</a:t>
                      </a:r>
                    </a:p>
                  </a:txBody>
                  <a:tcPr marL="91425" marR="91425" marT="91425" marB="91425"/>
                </a:tc>
                <a:tc>
                  <a:txBody>
                    <a:bodyPr/>
                    <a:lstStyle/>
                    <a:p>
                      <a:pPr lvl="0" rtl="0">
                        <a:spcBef>
                          <a:spcPts val="0"/>
                        </a:spcBef>
                        <a:buNone/>
                      </a:pPr>
                      <a:r>
                        <a:rPr lang="en-US" sz="1800" b="1">
                          <a:solidFill>
                            <a:schemeClr val="lt1"/>
                          </a:solidFill>
                        </a:rPr>
                        <a:t>	24,554</a:t>
                      </a:r>
                    </a:p>
                  </a:txBody>
                  <a:tcPr marL="91425" marR="91425" marT="91425" marB="91425"/>
                </a:tc>
                <a:tc>
                  <a:txBody>
                    <a:bodyPr/>
                    <a:lstStyle/>
                    <a:p>
                      <a:pPr lvl="0" rtl="0">
                        <a:spcBef>
                          <a:spcPts val="0"/>
                        </a:spcBef>
                        <a:buNone/>
                      </a:pPr>
                      <a:r>
                        <a:rPr lang="en-US" sz="1800" b="1">
                          <a:solidFill>
                            <a:schemeClr val="lt1"/>
                          </a:solidFill>
                        </a:rPr>
                        <a:t>  	2,193</a:t>
                      </a:r>
                    </a:p>
                  </a:txBody>
                  <a:tcPr marL="91425" marR="91425" marT="91425" marB="91425"/>
                </a:tc>
                <a:tc>
                  <a:txBody>
                    <a:bodyPr/>
                    <a:lstStyle/>
                    <a:p>
                      <a:pPr lvl="0" rtl="0">
                        <a:spcBef>
                          <a:spcPts val="0"/>
                        </a:spcBef>
                        <a:buNone/>
                      </a:pPr>
                      <a:r>
                        <a:rPr lang="en-US" sz="1800" b="1">
                          <a:solidFill>
                            <a:schemeClr val="lt1"/>
                          </a:solidFill>
                        </a:rPr>
                        <a:t>  	2,784</a:t>
                      </a:r>
                    </a:p>
                  </a:txBody>
                  <a:tcPr marL="91425" marR="91425" marT="91425" marB="91425"/>
                </a:tc>
              </a:tr>
            </a:tbl>
          </a:graphicData>
        </a:graphic>
      </p:graphicFrame>
      <p:pic>
        <p:nvPicPr>
          <p:cNvPr id="321" name="Shape 321"/>
          <p:cNvPicPr preferRelativeResize="0"/>
          <p:nvPr/>
        </p:nvPicPr>
        <p:blipFill>
          <a:blip r:embed="rId3">
            <a:alphaModFix/>
          </a:blip>
          <a:stretch>
            <a:fillRect/>
          </a:stretch>
        </p:blipFill>
        <p:spPr>
          <a:xfrm>
            <a:off x="2111323" y="76199"/>
            <a:ext cx="8195199" cy="51923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Shape 326"/>
          <p:cNvSpPr txBox="1">
            <a:spLocks noGrp="1"/>
          </p:cNvSpPr>
          <p:nvPr>
            <p:ph type="title"/>
          </p:nvPr>
        </p:nvSpPr>
        <p:spPr>
          <a:xfrm>
            <a:off x="646110" y="452718"/>
            <a:ext cx="9404723" cy="1400530"/>
          </a:xfrm>
          <a:prstGeom prst="rect">
            <a:avLst/>
          </a:prstGeom>
          <a:noFill/>
          <a:ln>
            <a:noFill/>
          </a:ln>
        </p:spPr>
        <p:txBody>
          <a:bodyPr lIns="91425" tIns="45700" rIns="91425" bIns="45700" anchor="t" anchorCtr="0">
            <a:noAutofit/>
          </a:bodyPr>
          <a:lstStyle/>
          <a:p>
            <a:pPr marL="0" marR="0" lvl="0" indent="0" algn="l" rtl="0">
              <a:spcBef>
                <a:spcPts val="0"/>
              </a:spcBef>
              <a:buClr>
                <a:schemeClr val="lt2"/>
              </a:buClr>
              <a:buSzPct val="25000"/>
              <a:buFont typeface="Century Gothic"/>
              <a:buNone/>
            </a:pPr>
            <a:r>
              <a:rPr lang="en-US" sz="4200" b="0" i="0" u="none" strike="noStrike" cap="none">
                <a:solidFill>
                  <a:schemeClr val="lt2"/>
                </a:solidFill>
                <a:latin typeface="Century Gothic"/>
                <a:ea typeface="Century Gothic"/>
                <a:cs typeface="Century Gothic"/>
                <a:sym typeface="Century Gothic"/>
              </a:rPr>
              <a:t>EL/Title III Advocate Group Next Steps</a:t>
            </a:r>
          </a:p>
        </p:txBody>
      </p:sp>
      <p:sp>
        <p:nvSpPr>
          <p:cNvPr id="327" name="Shape 327"/>
          <p:cNvSpPr txBox="1">
            <a:spLocks noGrp="1"/>
          </p:cNvSpPr>
          <p:nvPr>
            <p:ph type="body" idx="1"/>
          </p:nvPr>
        </p:nvSpPr>
        <p:spPr>
          <a:xfrm>
            <a:off x="1103312" y="2052917"/>
            <a:ext cx="8946541" cy="4195480"/>
          </a:xfrm>
          <a:prstGeom prst="rect">
            <a:avLst/>
          </a:prstGeom>
          <a:noFill/>
          <a:ln>
            <a:noFill/>
          </a:ln>
        </p:spPr>
        <p:txBody>
          <a:bodyPr lIns="91425" tIns="45700" rIns="91425" bIns="45700" anchor="t" anchorCtr="0">
            <a:noAutofit/>
          </a:bodyPr>
          <a:lstStyle/>
          <a:p>
            <a:pPr marL="342900" marR="0" lvl="0" indent="-431800" algn="l" rtl="0">
              <a:spcBef>
                <a:spcPts val="0"/>
              </a:spcBef>
              <a:spcAft>
                <a:spcPts val="0"/>
              </a:spcAft>
              <a:buClr>
                <a:schemeClr val="accent1"/>
              </a:buClr>
              <a:buSzPct val="100000"/>
              <a:buFont typeface="Noto Sans Symbols"/>
              <a:buChar char="▶"/>
            </a:pPr>
            <a:r>
              <a:rPr lang="en-US" sz="3000"/>
              <a:t>Continue meeting weekly or twice a week</a:t>
            </a:r>
          </a:p>
          <a:p>
            <a:pPr marL="342900" marR="0" lvl="0" indent="-431800" algn="l" rtl="0">
              <a:spcBef>
                <a:spcPts val="0"/>
              </a:spcBef>
              <a:spcAft>
                <a:spcPts val="0"/>
              </a:spcAft>
              <a:buClr>
                <a:schemeClr val="accent1"/>
              </a:buClr>
              <a:buSzPct val="100000"/>
              <a:buFont typeface="Noto Sans Symbols"/>
              <a:buChar char="▶"/>
            </a:pPr>
            <a:r>
              <a:rPr lang="en-US" sz="3000"/>
              <a:t>Tricia Kerr attending the ELL-SCASS in New Orleans on February 22-23 and will share updated information gathered regarding writing ESSA plans around the issues related to English Learners</a:t>
            </a:r>
          </a:p>
          <a:p>
            <a:pPr marL="342900" marR="0" lvl="0" indent="-431800" algn="l" rtl="0">
              <a:spcBef>
                <a:spcPts val="0"/>
              </a:spcBef>
              <a:spcAft>
                <a:spcPts val="0"/>
              </a:spcAft>
              <a:buClr>
                <a:schemeClr val="accent1"/>
              </a:buClr>
              <a:buSzPct val="100000"/>
              <a:buFont typeface="Noto Sans Symbols"/>
              <a:buChar char="▶"/>
            </a:pPr>
            <a:r>
              <a:rPr lang="en-US" sz="3000"/>
              <a:t>Seek feedback from Stakeholders</a:t>
            </a:r>
          </a:p>
          <a:p>
            <a:pPr marL="342900" marR="0" lvl="0" indent="-431800" algn="l" rtl="0">
              <a:spcBef>
                <a:spcPts val="0"/>
              </a:spcBef>
              <a:spcAft>
                <a:spcPts val="0"/>
              </a:spcAft>
              <a:buClr>
                <a:schemeClr val="accent1"/>
              </a:buClr>
              <a:buSzPct val="100000"/>
              <a:buFont typeface="Noto Sans Symbols"/>
              <a:buChar char="▶"/>
            </a:pPr>
            <a:r>
              <a:rPr lang="en-US" sz="3000"/>
              <a:t>Write plan for the ESSA Steering Committee to consider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002060"/>
                </a:solidFill>
              </a:rPr>
              <a:t>ESSA Accountability Advisory Team</a:t>
            </a:r>
            <a:endParaRPr lang="en-US" b="1" dirty="0">
              <a:solidFill>
                <a:srgbClr val="002060"/>
              </a:solidFill>
            </a:endParaRPr>
          </a:p>
        </p:txBody>
      </p:sp>
      <p:sp>
        <p:nvSpPr>
          <p:cNvPr id="3" name="Subtitle 2"/>
          <p:cNvSpPr>
            <a:spLocks noGrp="1"/>
          </p:cNvSpPr>
          <p:nvPr>
            <p:ph type="subTitle" idx="1"/>
          </p:nvPr>
        </p:nvSpPr>
        <p:spPr/>
        <p:txBody>
          <a:bodyPr>
            <a:normAutofit fontScale="70000" lnSpcReduction="20000"/>
          </a:bodyPr>
          <a:lstStyle/>
          <a:p>
            <a:r>
              <a:rPr lang="en-US" b="1" dirty="0" smtClean="0"/>
              <a:t>Facilitators: Denise Airola, Tina Smith, Louis Ferren</a:t>
            </a:r>
          </a:p>
          <a:p>
            <a:r>
              <a:rPr lang="en-US" cap="none" dirty="0" smtClean="0">
                <a:latin typeface="Calibri" panose="020F0502020204030204" pitchFamily="34" charset="0"/>
                <a:ea typeface="Calibri" panose="020F0502020204030204" pitchFamily="34" charset="0"/>
                <a:cs typeface="Times New Roman" panose="02020603050405020304" pitchFamily="18" charset="0"/>
              </a:rPr>
              <a:t>Purpose: To gather concrete, actionable input, and guidance from stakeholders to help inform ESSA planning specific to </a:t>
            </a:r>
            <a:r>
              <a:rPr lang="en-US" cap="none" dirty="0">
                <a:latin typeface="Calibri" panose="020F0502020204030204" pitchFamily="34" charset="0"/>
                <a:ea typeface="Calibri" panose="020F0502020204030204" pitchFamily="34" charset="0"/>
                <a:cs typeface="Times New Roman" panose="02020603050405020304" pitchFamily="18" charset="0"/>
              </a:rPr>
              <a:t>A</a:t>
            </a:r>
            <a:r>
              <a:rPr lang="en-US" cap="none" dirty="0" smtClean="0">
                <a:latin typeface="Calibri" panose="020F0502020204030204" pitchFamily="34" charset="0"/>
                <a:ea typeface="Calibri" panose="020F0502020204030204" pitchFamily="34" charset="0"/>
                <a:cs typeface="Times New Roman" panose="02020603050405020304" pitchFamily="18" charset="0"/>
              </a:rPr>
              <a:t>rkansas’ response to state accountability requirements.</a:t>
            </a:r>
          </a:p>
          <a:p>
            <a:endParaRPr lang="en-US" dirty="0"/>
          </a:p>
        </p:txBody>
      </p:sp>
    </p:spTree>
    <p:extLst>
      <p:ext uri="{BB962C8B-B14F-4D97-AF65-F5344CB8AC3E}">
        <p14:creationId xmlns:p14="http://schemas.microsoft.com/office/powerpoint/2010/main" val="20382053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Meeting Schedule </a:t>
            </a:r>
            <a:r>
              <a:rPr lang="en-US" sz="36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&amp; Timeline </a:t>
            </a:r>
            <a:r>
              <a:rPr lang="en-US" sz="3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for the </a:t>
            </a:r>
            <a:r>
              <a:rPr lang="en-US" sz="36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Work</a:t>
            </a:r>
            <a:endParaRPr lang="en-US" sz="3600" dirty="0"/>
          </a:p>
        </p:txBody>
      </p:sp>
      <p:sp>
        <p:nvSpPr>
          <p:cNvPr id="3" name="Content Placeholder 2"/>
          <p:cNvSpPr>
            <a:spLocks noGrp="1"/>
          </p:cNvSpPr>
          <p:nvPr>
            <p:ph idx="1"/>
          </p:nvPr>
        </p:nvSpPr>
        <p:spPr>
          <a:xfrm>
            <a:off x="1097280" y="1845734"/>
            <a:ext cx="10058400" cy="4478866"/>
          </a:xfrm>
        </p:spPr>
        <p:txBody>
          <a:bodyPr>
            <a:normAutofit fontScale="85000" lnSpcReduction="20000"/>
          </a:bodyPr>
          <a:lstStyle/>
          <a:p>
            <a:pPr>
              <a:lnSpc>
                <a:spcPct val="107000"/>
              </a:lnSpc>
              <a:spcAft>
                <a:spcPts val="80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We have until March 13 , 2017 </a:t>
            </a:r>
          </a:p>
          <a:p>
            <a:pPr marL="578358" lvl="1" indent="-285750">
              <a:lnSpc>
                <a:spcPct val="107000"/>
              </a:lnSpc>
              <a:spcBef>
                <a:spcPts val="0"/>
              </a:spcBef>
              <a:spcAft>
                <a:spcPts val="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Weekly Monday zoom meetings starting Monday, February 13</a:t>
            </a:r>
            <a:r>
              <a:rPr lang="en-US" sz="2400" baseline="30000" dirty="0" smtClean="0">
                <a:effectLst/>
                <a:latin typeface="Calibri" panose="020F0502020204030204" pitchFamily="34" charset="0"/>
                <a:ea typeface="Calibri" panose="020F0502020204030204" pitchFamily="34" charset="0"/>
                <a:cs typeface="Times New Roman" panose="02020603050405020304" pitchFamily="18" charset="0"/>
              </a:rPr>
              <a:t>th</a:t>
            </a: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 at 1:00 p.m. through March 13</a:t>
            </a:r>
            <a:r>
              <a:rPr lang="en-US" sz="2400" baseline="3000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2017.  </a:t>
            </a:r>
          </a:p>
          <a:p>
            <a:pPr marL="578358" lvl="1" indent="-285750">
              <a:lnSpc>
                <a:spcPct val="107000"/>
              </a:lnSpc>
              <a:spcBef>
                <a:spcPts val="0"/>
              </a:spcBef>
              <a:spcAft>
                <a:spcPts val="80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Additional meetings necessary to accomplish the work. </a:t>
            </a:r>
          </a:p>
          <a:p>
            <a:pPr>
              <a:lnSpc>
                <a:spcPct val="107000"/>
              </a:lnSpc>
              <a:spcAft>
                <a:spcPts val="80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March 13 – March 28, 2017 </a:t>
            </a:r>
          </a:p>
          <a:p>
            <a:pPr lvl="1">
              <a:lnSpc>
                <a:spcPct val="107000"/>
              </a:lnSpc>
              <a:spcAft>
                <a:spcPts val="80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Input and guidance provided by the Accountability Advisory Team will be used to compile a report for the ESSA Steering Committee Meeting March 29, 2017. </a:t>
            </a:r>
          </a:p>
          <a:p>
            <a:pPr>
              <a:lnSpc>
                <a:spcPct val="107000"/>
              </a:lnSpc>
              <a:spcAft>
                <a:spcPts val="80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March 29 through April</a:t>
            </a:r>
          </a:p>
          <a:p>
            <a:pPr lvl="1">
              <a:lnSpc>
                <a:spcPct val="107000"/>
              </a:lnSpc>
              <a:spcAft>
                <a:spcPts val="80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team leaders will work with ADE leadership to complete the draft ESSA proposal incorporating input and guidance from teams.</a:t>
            </a:r>
          </a:p>
          <a:p>
            <a:pPr>
              <a:lnSpc>
                <a:spcPct val="107000"/>
              </a:lnSpc>
              <a:spcAft>
                <a:spcPts val="800"/>
              </a:spcAft>
            </a:pPr>
            <a:r>
              <a:rPr lang="en-US" sz="2400" dirty="0" smtClean="0">
                <a:effectLst/>
                <a:latin typeface="Calibri" panose="020F0502020204030204" pitchFamily="34" charset="0"/>
                <a:ea typeface="Calibri" panose="020F0502020204030204" pitchFamily="34" charset="0"/>
                <a:cs typeface="Times New Roman" panose="02020603050405020304" pitchFamily="18" charset="0"/>
              </a:rPr>
              <a:t>The draft proposal for public input in May.</a:t>
            </a:r>
          </a:p>
          <a:p>
            <a:endParaRPr lang="en-US" dirty="0"/>
          </a:p>
        </p:txBody>
      </p:sp>
    </p:spTree>
    <p:extLst>
      <p:ext uri="{BB962C8B-B14F-4D97-AF65-F5344CB8AC3E}">
        <p14:creationId xmlns:p14="http://schemas.microsoft.com/office/powerpoint/2010/main" val="1929279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ESSA requires</a:t>
            </a:r>
            <a:endParaRPr lang="en-US" dirty="0"/>
          </a:p>
        </p:txBody>
      </p:sp>
      <p:sp>
        <p:nvSpPr>
          <p:cNvPr id="3" name="Content Placeholder 2"/>
          <p:cNvSpPr>
            <a:spLocks noGrp="1"/>
          </p:cNvSpPr>
          <p:nvPr>
            <p:ph idx="1"/>
          </p:nvPr>
        </p:nvSpPr>
        <p:spPr/>
        <p:txBody>
          <a:bodyPr/>
          <a:lstStyle/>
          <a:p>
            <a:r>
              <a:rPr lang="en-US" dirty="0"/>
              <a:t>Section 1112(b)(2) – LEAs will develop a plan to identify and address </a:t>
            </a:r>
            <a:r>
              <a:rPr lang="is-IS" dirty="0"/>
              <a:t>… any disparities that result in low-income students and minority students being taught at higher rates than other students by </a:t>
            </a:r>
            <a:r>
              <a:rPr lang="is-IS" b="1" dirty="0">
                <a:solidFill>
                  <a:srgbClr val="FF0000"/>
                </a:solidFill>
              </a:rPr>
              <a:t>ineffective</a:t>
            </a:r>
            <a:r>
              <a:rPr lang="is-IS" dirty="0"/>
              <a:t>, </a:t>
            </a:r>
            <a:r>
              <a:rPr lang="is-IS" b="1" dirty="0">
                <a:solidFill>
                  <a:srgbClr val="FF0000"/>
                </a:solidFill>
              </a:rPr>
              <a:t>inexperienced</a:t>
            </a:r>
            <a:r>
              <a:rPr lang="is-IS" dirty="0"/>
              <a:t>, or </a:t>
            </a:r>
            <a:r>
              <a:rPr lang="is-IS" b="1" dirty="0">
                <a:solidFill>
                  <a:srgbClr val="FF0000"/>
                </a:solidFill>
              </a:rPr>
              <a:t>out-of-field</a:t>
            </a:r>
            <a:r>
              <a:rPr lang="is-IS" dirty="0"/>
              <a:t> teachers.</a:t>
            </a:r>
          </a:p>
          <a:p>
            <a:endParaRPr lang="en-US" dirty="0" smtClean="0"/>
          </a:p>
          <a:p>
            <a:endParaRPr lang="en-US" dirty="0"/>
          </a:p>
        </p:txBody>
      </p:sp>
    </p:spTree>
    <p:extLst>
      <p:ext uri="{BB962C8B-B14F-4D97-AF65-F5344CB8AC3E}">
        <p14:creationId xmlns:p14="http://schemas.microsoft.com/office/powerpoint/2010/main" val="33373727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Organization </a:t>
            </a:r>
            <a:r>
              <a:rPr lang="en-US" sz="3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of the Work &amp;</a:t>
            </a:r>
            <a:r>
              <a:rPr lang="en-US" sz="36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 Operation </a:t>
            </a:r>
            <a:r>
              <a:rPr lang="en-US" sz="3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of the </a:t>
            </a:r>
            <a:r>
              <a:rPr lang="en-US" sz="36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Team</a:t>
            </a:r>
            <a:endParaRPr lang="en-US" sz="3600" dirty="0"/>
          </a:p>
        </p:txBody>
      </p:sp>
      <p:sp>
        <p:nvSpPr>
          <p:cNvPr id="3" name="Content Placeholder 2"/>
          <p:cNvSpPr>
            <a:spLocks noGrp="1"/>
          </p:cNvSpPr>
          <p:nvPr>
            <p:ph idx="1"/>
          </p:nvPr>
        </p:nvSpPr>
        <p:spPr/>
        <p:txBody>
          <a:bodyPr>
            <a:normAutofit fontScale="85000" lnSpcReduction="20000"/>
          </a:bodyPr>
          <a:lstStyle/>
          <a:p>
            <a:pPr marL="342900" marR="0" lvl="0" indent="-342900">
              <a:lnSpc>
                <a:spcPct val="107000"/>
              </a:lnSpc>
              <a:spcBef>
                <a:spcPts val="0"/>
              </a:spcBef>
              <a:spcAft>
                <a:spcPts val="800"/>
              </a:spcAft>
              <a:buFont typeface="Symbol" panose="05050102010706020507" pitchFamily="18" charset="2"/>
              <a:buChar char=""/>
            </a:pPr>
            <a:r>
              <a:rPr lang="en-US" sz="1800" dirty="0" smtClean="0">
                <a:latin typeface="Calibri" panose="020F0502020204030204" pitchFamily="34" charset="0"/>
                <a:ea typeface="Calibri" panose="020F0502020204030204" pitchFamily="34" charset="0"/>
                <a:cs typeface="Times New Roman" panose="02020603050405020304" pitchFamily="18" charset="0"/>
              </a:rPr>
              <a:t>Participate as your schedule allows. Invite others to join us!</a:t>
            </a:r>
          </a:p>
          <a:p>
            <a:pPr marL="342900" marR="0" lvl="0" indent="-342900">
              <a:lnSpc>
                <a:spcPct val="107000"/>
              </a:lnSpc>
              <a:spcBef>
                <a:spcPts val="0"/>
              </a:spcBef>
              <a:spcAft>
                <a:spcPts val="800"/>
              </a:spcAft>
              <a:buFont typeface="Symbol" panose="05050102010706020507" pitchFamily="18" charset="2"/>
              <a:buChar char=""/>
            </a:pPr>
            <a:r>
              <a:rPr lang="en-US" sz="1800" dirty="0" smtClean="0">
                <a:latin typeface="Calibri" panose="020F0502020204030204" pitchFamily="34" charset="0"/>
                <a:ea typeface="Calibri" panose="020F0502020204030204" pitchFamily="34" charset="0"/>
                <a:cs typeface="Times New Roman" panose="02020603050405020304" pitchFamily="18" charset="0"/>
              </a:rPr>
              <a:t>All </a:t>
            </a:r>
            <a:r>
              <a:rPr lang="en-US" sz="1800" dirty="0">
                <a:latin typeface="Calibri" panose="020F0502020204030204" pitchFamily="34" charset="0"/>
                <a:ea typeface="Calibri" panose="020F0502020204030204" pitchFamily="34" charset="0"/>
                <a:cs typeface="Times New Roman" panose="02020603050405020304" pitchFamily="18" charset="0"/>
              </a:rPr>
              <a:t>meetings will be recorded and posted so that team members can access the recording, associated information, and any input forms for each meeting at any time following the meeting. </a:t>
            </a:r>
          </a:p>
          <a:p>
            <a:pPr marL="742950" marR="0" lvl="1" indent="-285750">
              <a:spcBef>
                <a:spcPts val="0"/>
              </a:spcBef>
              <a:spcAft>
                <a:spcPts val="60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cs typeface="Times New Roman" panose="02020603050405020304" pitchFamily="18" charset="0"/>
              </a:rPr>
              <a:t>The link for the reoccurring Zoom meeting. </a:t>
            </a:r>
          </a:p>
          <a:p>
            <a:pPr marL="1143000" marR="0" lvl="2" indent="-228600">
              <a:spcBef>
                <a:spcPts val="0"/>
              </a:spcBef>
              <a:spcAft>
                <a:spcPts val="600"/>
              </a:spcAft>
              <a:buFont typeface="Wingdings" panose="05000000000000000000" pitchFamily="2" charset="2"/>
              <a:buChar char=""/>
            </a:pPr>
            <a:r>
              <a:rPr lang="en-US" sz="1800" dirty="0">
                <a:latin typeface="Calibri" panose="020F0502020204030204" pitchFamily="34" charset="0"/>
                <a:ea typeface="Times New Roman" panose="02020603050405020304" pitchFamily="18" charset="0"/>
                <a:cs typeface="Times New Roman" panose="02020603050405020304" pitchFamily="18" charset="0"/>
              </a:rPr>
              <a:t>Join from PC, Mac, Linux, iOS or Android: </a:t>
            </a:r>
            <a:r>
              <a:rPr lang="en-US" sz="1800" u="sng" dirty="0">
                <a:solidFill>
                  <a:srgbClr val="0563C1"/>
                </a:solidFill>
                <a:latin typeface="Arial" panose="020B0604020202020204" pitchFamily="34" charset="0"/>
                <a:ea typeface="Times New Roman" panose="02020603050405020304" pitchFamily="18" charset="0"/>
                <a:cs typeface="Times New Roman" panose="02020603050405020304" pitchFamily="18" charset="0"/>
                <a:hlinkClick r:id="rId2"/>
              </a:rPr>
              <a:t>https://zoom.us/j/975387635</a:t>
            </a:r>
            <a:endParaRPr lang="en-US" sz="1800"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60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cs typeface="Times New Roman" panose="02020603050405020304" pitchFamily="18" charset="0"/>
              </a:rPr>
              <a:t>Or iPhone one-tap (US Toll):  +16465588656,975387635# or +14086380968,975387635#</a:t>
            </a:r>
          </a:p>
          <a:p>
            <a:pPr marL="742950" marR="0" lvl="1" indent="-285750">
              <a:spcBef>
                <a:spcPts val="0"/>
              </a:spcBef>
              <a:spcAft>
                <a:spcPts val="60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cs typeface="Times New Roman" panose="02020603050405020304" pitchFamily="18" charset="0"/>
              </a:rPr>
              <a:t>Or Telephone:</a:t>
            </a:r>
          </a:p>
          <a:p>
            <a:pPr marL="1143000" marR="0" lvl="2" indent="-228600">
              <a:spcBef>
                <a:spcPts val="0"/>
              </a:spcBef>
              <a:spcAft>
                <a:spcPts val="0"/>
              </a:spcAft>
              <a:buFont typeface="Wingdings" panose="05000000000000000000" pitchFamily="2" charset="2"/>
              <a:buChar char=""/>
            </a:pPr>
            <a:r>
              <a:rPr lang="en-US" sz="1800" dirty="0">
                <a:latin typeface="Calibri" panose="020F0502020204030204" pitchFamily="34" charset="0"/>
                <a:ea typeface="Times New Roman" panose="02020603050405020304" pitchFamily="18" charset="0"/>
                <a:cs typeface="Times New Roman" panose="02020603050405020304" pitchFamily="18" charset="0"/>
              </a:rPr>
              <a:t>Dial: +1 646 558 8656 (US Toll) or +1 408 638 0968 (US Toll)</a:t>
            </a:r>
          </a:p>
          <a:p>
            <a:pPr marL="1143000" marR="0" lvl="2" indent="-228600">
              <a:spcBef>
                <a:spcPts val="0"/>
              </a:spcBef>
              <a:spcAft>
                <a:spcPts val="0"/>
              </a:spcAft>
              <a:buFont typeface="Wingdings" panose="05000000000000000000" pitchFamily="2" charset="2"/>
              <a:buChar char=""/>
            </a:pPr>
            <a:r>
              <a:rPr lang="en-US" sz="1800" dirty="0">
                <a:latin typeface="Calibri" panose="020F0502020204030204" pitchFamily="34" charset="0"/>
                <a:ea typeface="Times New Roman" panose="02020603050405020304" pitchFamily="18" charset="0"/>
                <a:cs typeface="Times New Roman" panose="02020603050405020304" pitchFamily="18" charset="0"/>
              </a:rPr>
              <a:t>Meeting ID: 975 387 635</a:t>
            </a:r>
          </a:p>
          <a:p>
            <a:pPr marL="1143000" marR="0" lvl="2" indent="-228600">
              <a:spcBef>
                <a:spcPts val="0"/>
              </a:spcBef>
              <a:spcAft>
                <a:spcPts val="0"/>
              </a:spcAft>
              <a:buFont typeface="Wingdings" panose="05000000000000000000" pitchFamily="2" charset="2"/>
              <a:buChar char=""/>
            </a:pPr>
            <a:r>
              <a:rPr lang="en-US" sz="1800" dirty="0">
                <a:latin typeface="Calibri" panose="020F0502020204030204" pitchFamily="34" charset="0"/>
                <a:ea typeface="Times New Roman" panose="02020603050405020304" pitchFamily="18" charset="0"/>
                <a:cs typeface="Times New Roman" panose="02020603050405020304" pitchFamily="18" charset="0"/>
              </a:rPr>
              <a:t>International numbers available: </a:t>
            </a:r>
            <a:r>
              <a:rPr lang="en-US" sz="1800" u="sng" dirty="0">
                <a:solidFill>
                  <a:srgbClr val="0563C1"/>
                </a:solidFill>
                <a:latin typeface="Arial" panose="020B0604020202020204" pitchFamily="34" charset="0"/>
                <a:ea typeface="Times New Roman" panose="02020603050405020304" pitchFamily="18" charset="0"/>
                <a:cs typeface="Times New Roman" panose="02020603050405020304" pitchFamily="18" charset="0"/>
                <a:hlinkClick r:id="rId3"/>
              </a:rPr>
              <a:t>https://zoom.us/zoomconference?m=4XpXgSqrGw8stt5eguD9MHSbBNyH70xj</a:t>
            </a:r>
            <a:endParaRPr lang="en-US" sz="1800" dirty="0">
              <a:latin typeface="Calibri" panose="020F0502020204030204" pitchFamily="34" charset="0"/>
              <a:ea typeface="Times New Roman" panose="02020603050405020304" pitchFamily="18" charset="0"/>
              <a:cs typeface="Times New Roman" panose="02020603050405020304" pitchFamily="18" charset="0"/>
            </a:endParaRPr>
          </a:p>
          <a:p>
            <a:pPr marL="1371600" marR="0">
              <a:spcBef>
                <a:spcPts val="0"/>
              </a:spcBef>
              <a:spcAft>
                <a:spcPts val="0"/>
              </a:spcAft>
            </a:pPr>
            <a:r>
              <a:rPr lang="en-US" sz="1800" dirty="0">
                <a:latin typeface="Calibri" panose="020F0502020204030204" pitchFamily="34" charset="0"/>
                <a:ea typeface="Times New Roman" panose="02020603050405020304" pitchFamily="18" charset="0"/>
                <a:cs typeface="Times New Roman" panose="02020603050405020304" pitchFamily="18" charset="0"/>
              </a:rPr>
              <a:t> </a:t>
            </a:r>
          </a:p>
          <a:p>
            <a:pPr marL="342900" marR="0" lvl="0" indent="-342900">
              <a:lnSpc>
                <a:spcPct val="107000"/>
              </a:lnSpc>
              <a:spcBef>
                <a:spcPts val="0"/>
              </a:spcBef>
              <a:spcAft>
                <a:spcPts val="800"/>
              </a:spcAft>
              <a:buFont typeface="Symbol" panose="05050102010706020507" pitchFamily="18" charset="2"/>
              <a:buChar char=""/>
            </a:pPr>
            <a:r>
              <a:rPr lang="en-US" sz="1800" dirty="0">
                <a:latin typeface="Calibri" panose="020F0502020204030204" pitchFamily="34" charset="0"/>
                <a:ea typeface="Calibri" panose="020F0502020204030204" pitchFamily="34" charset="0"/>
                <a:cs typeface="Times New Roman" panose="02020603050405020304" pitchFamily="18" charset="0"/>
              </a:rPr>
              <a:t>Materials will be provided in a Google Drive share folder to allow team members to prepare in advance for the meetings, retrieve materials if unable to attend a meeting, and/or revisit the work of the team at any time. The folder will be open to the public—no login is required to access materials.</a:t>
            </a:r>
          </a:p>
          <a:p>
            <a:pPr marL="457200" marR="0">
              <a:lnSpc>
                <a:spcPct val="107000"/>
              </a:lnSpc>
              <a:spcBef>
                <a:spcPts val="0"/>
              </a:spcBef>
              <a:spcAft>
                <a:spcPts val="800"/>
              </a:spcAft>
            </a:pPr>
            <a:r>
              <a:rPr lang="en-US" sz="18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4"/>
              </a:rPr>
              <a:t>https://drive.google.com/drive/folders/0B3TpR-oEMuMxU2pVbG00eWdrZTg</a:t>
            </a:r>
            <a:r>
              <a:rPr lang="en-US" sz="1800" dirty="0">
                <a:latin typeface="Calibri" panose="020F0502020204030204" pitchFamily="34" charset="0"/>
                <a:ea typeface="Calibri" panose="020F0502020204030204" pitchFamily="34"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30325581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799" y="1"/>
            <a:ext cx="10058400" cy="1173480"/>
          </a:xfrm>
        </p:spPr>
        <p:txBody>
          <a:bodyPr>
            <a:normAutofit fontScale="90000"/>
          </a:bodyPr>
          <a:lstStyle/>
          <a:p>
            <a:r>
              <a:rPr lang="en-US" sz="36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Draft of Key Topics for Proposed Changes to AR Accountability in Response to </a:t>
            </a:r>
            <a:r>
              <a:rPr lang="en-US" sz="36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ESSA</a:t>
            </a:r>
            <a:endParaRPr lang="en-US" sz="3600" dirty="0"/>
          </a:p>
        </p:txBody>
      </p:sp>
      <p:sp>
        <p:nvSpPr>
          <p:cNvPr id="5" name="Content Placeholder 4"/>
          <p:cNvSpPr>
            <a:spLocks noGrp="1"/>
          </p:cNvSpPr>
          <p:nvPr>
            <p:ph sz="half" idx="1"/>
          </p:nvPr>
        </p:nvSpPr>
        <p:spPr>
          <a:xfrm>
            <a:off x="533400" y="1325880"/>
            <a:ext cx="5562599" cy="5227321"/>
          </a:xfrm>
        </p:spPr>
        <p:txBody>
          <a:bodyPr>
            <a:normAutofit lnSpcReduction="10000"/>
          </a:bodyPr>
          <a:lstStyle/>
          <a:p>
            <a:pPr marL="342900" marR="0" lvl="0" indent="-342900">
              <a:lnSpc>
                <a:spcPct val="107000"/>
              </a:lnSpc>
              <a:spcBef>
                <a:spcPts val="0"/>
              </a:spcBef>
              <a:spcAft>
                <a:spcPts val="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Introduction:</a:t>
            </a:r>
            <a:r>
              <a:rPr lang="en-US" dirty="0">
                <a:latin typeface="Calibri" panose="020F0502020204030204" pitchFamily="34" charset="0"/>
                <a:ea typeface="Calibri" panose="020F0502020204030204" pitchFamily="34" charset="0"/>
                <a:cs typeface="Times New Roman" panose="02020603050405020304" pitchFamily="18" charset="0"/>
              </a:rPr>
              <a:t> Norms and protocols, workflows, foundational purpose &amp;theory of action of state accountability plan for ESSA, framework for reflection. </a:t>
            </a:r>
          </a:p>
          <a:p>
            <a:pPr marL="342900" marR="0" lvl="0" indent="-342900">
              <a:lnSpc>
                <a:spcPct val="107000"/>
              </a:lnSpc>
              <a:spcBef>
                <a:spcPts val="0"/>
              </a:spcBef>
              <a:spcAft>
                <a:spcPts val="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Indicators and subgroups for </a:t>
            </a:r>
            <a:r>
              <a:rPr lang="en-US" b="1" dirty="0" smtClean="0">
                <a:latin typeface="Calibri" panose="020F0502020204030204" pitchFamily="34" charset="0"/>
                <a:ea typeface="Calibri" panose="020F0502020204030204" pitchFamily="34" charset="0"/>
                <a:cs typeface="Times New Roman" panose="02020603050405020304" pitchFamily="18" charset="0"/>
              </a:rPr>
              <a:t>ESSA</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b="1" dirty="0">
                <a:latin typeface="Calibri" panose="020F0502020204030204" pitchFamily="34" charset="0"/>
                <a:ea typeface="Calibri" panose="020F0502020204030204" pitchFamily="34" charset="0"/>
                <a:cs typeface="Times New Roman" panose="02020603050405020304" pitchFamily="18" charset="0"/>
              </a:rPr>
              <a:t>Combining Indicators in a Meaningful Way: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mj-lt"/>
              <a:buAutoNum type="alphaLcPeriod"/>
            </a:pPr>
            <a:r>
              <a:rPr lang="en-US" sz="2000" dirty="0">
                <a:latin typeface="Calibri" panose="020F0502020204030204" pitchFamily="34" charset="0"/>
                <a:ea typeface="Calibri" panose="020F0502020204030204" pitchFamily="34" charset="0"/>
                <a:cs typeface="Times New Roman" panose="02020603050405020304" pitchFamily="18" charset="0"/>
              </a:rPr>
              <a:t>How will schools be identified under ESSA for support? Continuum of identification? </a:t>
            </a:r>
          </a:p>
          <a:p>
            <a:pPr marL="742950" marR="0" lvl="1" indent="-285750">
              <a:lnSpc>
                <a:spcPct val="107000"/>
              </a:lnSpc>
              <a:spcBef>
                <a:spcPts val="0"/>
              </a:spcBef>
              <a:spcAft>
                <a:spcPts val="0"/>
              </a:spcAft>
              <a:buFont typeface="+mj-lt"/>
              <a:buAutoNum type="alphaLcPeriod"/>
            </a:pPr>
            <a:r>
              <a:rPr lang="en-US" sz="2000" dirty="0">
                <a:latin typeface="Calibri" panose="020F0502020204030204" pitchFamily="34" charset="0"/>
                <a:ea typeface="Calibri" panose="020F0502020204030204" pitchFamily="34" charset="0"/>
                <a:cs typeface="Times New Roman" panose="02020603050405020304" pitchFamily="18" charset="0"/>
              </a:rPr>
              <a:t>How will the indicators be combined and weighted for identification of schools? Summative Rating to Multiple Measures: Exploring the </a:t>
            </a:r>
            <a:r>
              <a:rPr lang="en-US" sz="2000" dirty="0" smtClean="0">
                <a:latin typeface="Calibri" panose="020F0502020204030204" pitchFamily="34" charset="0"/>
                <a:ea typeface="Calibri" panose="020F0502020204030204" pitchFamily="34" charset="0"/>
                <a:cs typeface="Times New Roman" panose="02020603050405020304" pitchFamily="18" charset="0"/>
              </a:rPr>
              <a:t>options</a:t>
            </a:r>
          </a:p>
          <a:p>
            <a:pPr marL="342900" marR="0" lvl="0" indent="-342900">
              <a:lnSpc>
                <a:spcPct val="107000"/>
              </a:lnSpc>
              <a:spcBef>
                <a:spcPts val="0"/>
              </a:spcBef>
              <a:spcAft>
                <a:spcPts val="0"/>
              </a:spcAft>
              <a:buFont typeface="+mj-lt"/>
              <a:buAutoNum type="arabicPeriod"/>
            </a:pPr>
            <a:r>
              <a:rPr lang="en-US" sz="1800" b="1" dirty="0">
                <a:latin typeface="Calibri" panose="020F0502020204030204" pitchFamily="34" charset="0"/>
                <a:ea typeface="Calibri" panose="020F0502020204030204" pitchFamily="34" charset="0"/>
                <a:cs typeface="Times New Roman" panose="02020603050405020304" pitchFamily="18" charset="0"/>
              </a:rPr>
              <a:t>Revisit Indicators, weights, school identification, and summative ratings with AR data and visuals. </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mj-lt"/>
              <a:buAutoNum type="alphaLcPeriod"/>
            </a:pPr>
            <a:r>
              <a:rPr lang="en-US" dirty="0">
                <a:latin typeface="Calibri" panose="020F0502020204030204" pitchFamily="34" charset="0"/>
                <a:ea typeface="Calibri" panose="020F0502020204030204" pitchFamily="34" charset="0"/>
                <a:cs typeface="Times New Roman" panose="02020603050405020304" pitchFamily="18" charset="0"/>
              </a:rPr>
              <a:t>Long-term goals and interim measures of progress—integrate into the identification system or report interim progress toward long term goals </a:t>
            </a:r>
            <a:r>
              <a:rPr lang="en-US" dirty="0" smtClean="0">
                <a:latin typeface="Calibri" panose="020F0502020204030204" pitchFamily="34" charset="0"/>
                <a:ea typeface="Calibri" panose="020F0502020204030204" pitchFamily="34" charset="0"/>
                <a:cs typeface="Times New Roman" panose="02020603050405020304" pitchFamily="18" charset="0"/>
              </a:rPr>
              <a:t>separately? </a:t>
            </a:r>
            <a:endParaRPr lang="en-US" sz="2000" dirty="0" smtClean="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6" name="Content Placeholder 5"/>
          <p:cNvSpPr>
            <a:spLocks noGrp="1"/>
          </p:cNvSpPr>
          <p:nvPr>
            <p:ph sz="half" idx="2"/>
          </p:nvPr>
        </p:nvSpPr>
        <p:spPr>
          <a:xfrm>
            <a:off x="6202680" y="1325880"/>
            <a:ext cx="5532120" cy="4023360"/>
          </a:xfrm>
        </p:spPr>
        <p:txBody>
          <a:bodyPr>
            <a:normAutofit lnSpcReduction="10000"/>
          </a:bodyPr>
          <a:lstStyle/>
          <a:p>
            <a:pPr marL="342900" marR="0" lvl="0" indent="-342900">
              <a:lnSpc>
                <a:spcPct val="107000"/>
              </a:lnSpc>
              <a:spcBef>
                <a:spcPts val="0"/>
              </a:spcBef>
              <a:spcAft>
                <a:spcPts val="0"/>
              </a:spcAft>
              <a:buFont typeface="+mj-lt"/>
              <a:buAutoNum type="arabicPeriod" startAt="5"/>
            </a:pPr>
            <a:r>
              <a:rPr lang="en-US" sz="1800" b="1" dirty="0" smtClean="0">
                <a:latin typeface="Calibri" panose="020F0502020204030204" pitchFamily="34" charset="0"/>
                <a:ea typeface="Calibri" panose="020F0502020204030204" pitchFamily="34" charset="0"/>
                <a:cs typeface="Times New Roman" panose="02020603050405020304" pitchFamily="18" charset="0"/>
              </a:rPr>
              <a:t>Subgroups—Special Topics</a:t>
            </a:r>
          </a:p>
          <a:p>
            <a:pPr marL="342900" marR="0" lvl="0" indent="-342900">
              <a:lnSpc>
                <a:spcPct val="107000"/>
              </a:lnSpc>
              <a:spcBef>
                <a:spcPts val="0"/>
              </a:spcBef>
              <a:spcAft>
                <a:spcPts val="0"/>
              </a:spcAft>
              <a:buFont typeface="+mj-lt"/>
              <a:buAutoNum type="arabicPeriod" startAt="5"/>
            </a:pPr>
            <a:r>
              <a:rPr lang="en-US" sz="1800" b="1" dirty="0" smtClean="0">
                <a:latin typeface="Calibri" panose="020F0502020204030204" pitchFamily="34" charset="0"/>
                <a:ea typeface="Calibri" panose="020F0502020204030204" pitchFamily="34" charset="0"/>
                <a:cs typeface="Times New Roman" panose="02020603050405020304" pitchFamily="18" charset="0"/>
              </a:rPr>
              <a:t>Participation </a:t>
            </a:r>
            <a:r>
              <a:rPr lang="en-US" sz="1800" b="1" dirty="0">
                <a:latin typeface="Calibri" panose="020F0502020204030204" pitchFamily="34" charset="0"/>
                <a:ea typeface="Calibri" panose="020F0502020204030204" pitchFamily="34" charset="0"/>
                <a:cs typeface="Times New Roman" panose="02020603050405020304" pitchFamily="18" charset="0"/>
              </a:rPr>
              <a:t>Rates</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5"/>
            </a:pPr>
            <a:r>
              <a:rPr lang="en-US" sz="1800" b="1" dirty="0">
                <a:latin typeface="Calibri" panose="020F0502020204030204" pitchFamily="34" charset="0"/>
                <a:ea typeface="Calibri" panose="020F0502020204030204" pitchFamily="34" charset="0"/>
                <a:cs typeface="Times New Roman" panose="02020603050405020304" pitchFamily="18" charset="0"/>
              </a:rPr>
              <a:t>Data Procedures</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5"/>
            </a:pPr>
            <a:r>
              <a:rPr lang="en-US" sz="1800" b="1" dirty="0">
                <a:latin typeface="Calibri" panose="020F0502020204030204" pitchFamily="34" charset="0"/>
                <a:ea typeface="Calibri" panose="020F0502020204030204" pitchFamily="34" charset="0"/>
                <a:cs typeface="Times New Roman" panose="02020603050405020304" pitchFamily="18" charset="0"/>
              </a:rPr>
              <a:t>Including All Public Schools in AR in the State Accountability System</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5"/>
            </a:pPr>
            <a:r>
              <a:rPr lang="en-US" sz="1800" b="1" dirty="0">
                <a:latin typeface="Calibri" panose="020F0502020204030204" pitchFamily="34" charset="0"/>
                <a:ea typeface="Calibri" panose="020F0502020204030204" pitchFamily="34" charset="0"/>
                <a:cs typeface="Times New Roman" panose="02020603050405020304" pitchFamily="18" charset="0"/>
              </a:rPr>
              <a:t>Exit Criteria for Schools needing Comprehensive Support and Targeted Support</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startAt="5"/>
            </a:pPr>
            <a:r>
              <a:rPr lang="en-US" sz="1800" b="1" dirty="0">
                <a:latin typeface="Calibri" panose="020F0502020204030204" pitchFamily="34" charset="0"/>
                <a:ea typeface="Calibri" panose="020F0502020204030204" pitchFamily="34" charset="0"/>
                <a:cs typeface="Times New Roman" panose="02020603050405020304" pitchFamily="18" charset="0"/>
              </a:rPr>
              <a:t>Revisiting any topics that need a new look based on input from team meetings. </a:t>
            </a:r>
            <a:endParaRPr lang="en-US" sz="1800" b="1" dirty="0" smtClean="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startAt="5"/>
            </a:pPr>
            <a:r>
              <a:rPr lang="en-US" sz="1800" b="1" dirty="0" smtClean="0">
                <a:latin typeface="Calibri" panose="020F0502020204030204" pitchFamily="34" charset="0"/>
                <a:ea typeface="Calibri" panose="020F0502020204030204" pitchFamily="34" charset="0"/>
                <a:cs typeface="Times New Roman" panose="02020603050405020304" pitchFamily="18" charset="0"/>
              </a:rPr>
              <a:t>Report Card Design</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5379670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1" algn="l" rtl="0">
              <a:lnSpc>
                <a:spcPct val="90000"/>
              </a:lnSpc>
              <a:spcBef>
                <a:spcPct val="0"/>
              </a:spcBef>
            </a:pPr>
            <a:r>
              <a:rPr lang="en-US" sz="2400" b="1" dirty="0" smtClean="0">
                <a:solidFill>
                  <a:srgbClr val="002060"/>
                </a:solidFill>
              </a:rPr>
              <a:t>This week’s work: </a:t>
            </a:r>
            <a:r>
              <a:rPr lang="en-US" sz="2400" b="1" i="1" dirty="0" smtClean="0">
                <a:solidFill>
                  <a:srgbClr val="00B050"/>
                </a:solidFill>
              </a:rPr>
              <a:t>Provide input</a:t>
            </a:r>
            <a:r>
              <a:rPr lang="en-US" sz="2400" b="1" dirty="0" smtClean="0">
                <a:solidFill>
                  <a:srgbClr val="00B050"/>
                </a:solidFill>
              </a:rPr>
              <a:t> </a:t>
            </a:r>
            <a:r>
              <a:rPr lang="en-US" sz="2400" dirty="0" smtClean="0"/>
              <a:t>from your perspective in terms of your knowledge of the work and your opinions regarding how it can be done in order to ensure that multiple and divergent ideas are generated and considered;</a:t>
            </a:r>
            <a:endParaRPr lang="en-US" dirty="0"/>
          </a:p>
        </p:txBody>
      </p:sp>
      <p:sp>
        <p:nvSpPr>
          <p:cNvPr id="4" name="Text Placeholder 3"/>
          <p:cNvSpPr>
            <a:spLocks noGrp="1"/>
          </p:cNvSpPr>
          <p:nvPr>
            <p:ph type="body" idx="1"/>
          </p:nvPr>
        </p:nvSpPr>
        <p:spPr>
          <a:xfrm>
            <a:off x="839787" y="1681163"/>
            <a:ext cx="5157787" cy="539523"/>
          </a:xfrm>
          <a:ln w="12700">
            <a:solidFill>
              <a:schemeClr val="accent1"/>
            </a:solidFill>
          </a:ln>
        </p:spPr>
        <p:txBody>
          <a:bodyPr>
            <a:noAutofit/>
          </a:bodyPr>
          <a:lstStyle/>
          <a:p>
            <a:pPr algn="ctr"/>
            <a:r>
              <a:rPr lang="en-US" sz="3200" b="1" dirty="0" smtClean="0">
                <a:solidFill>
                  <a:srgbClr val="00B050"/>
                </a:solidFill>
              </a:rPr>
              <a:t>Norms</a:t>
            </a:r>
            <a:endParaRPr lang="en-US" sz="3200" b="1" dirty="0">
              <a:solidFill>
                <a:srgbClr val="00B050"/>
              </a:solidFill>
            </a:endParaRPr>
          </a:p>
        </p:txBody>
      </p:sp>
      <p:sp>
        <p:nvSpPr>
          <p:cNvPr id="5" name="Content Placeholder 4"/>
          <p:cNvSpPr>
            <a:spLocks noGrp="1"/>
          </p:cNvSpPr>
          <p:nvPr>
            <p:ph sz="half" idx="2"/>
          </p:nvPr>
        </p:nvSpPr>
        <p:spPr>
          <a:xfrm>
            <a:off x="839788" y="2220686"/>
            <a:ext cx="5157787" cy="4524497"/>
          </a:xfrm>
          <a:ln>
            <a:solidFill>
              <a:schemeClr val="accent1"/>
            </a:solidFill>
          </a:ln>
        </p:spPr>
        <p:txBody>
          <a:bodyPr>
            <a:normAutofit fontScale="77500" lnSpcReduction="20000"/>
          </a:bodyPr>
          <a:lstStyle/>
          <a:p>
            <a:pPr lvl="0"/>
            <a:r>
              <a:rPr lang="en-US" b="1" dirty="0" smtClean="0">
                <a:solidFill>
                  <a:srgbClr val="002060"/>
                </a:solidFill>
              </a:rPr>
              <a:t>Respect time</a:t>
            </a:r>
            <a:r>
              <a:rPr lang="en-US" dirty="0" smtClean="0"/>
              <a:t>—start and end on time, use time well during meeting, monitor your own airtime—the frequency or duration of your contribution—allow others to speak. </a:t>
            </a:r>
          </a:p>
          <a:p>
            <a:pPr lvl="0"/>
            <a:r>
              <a:rPr lang="en-US" b="1" dirty="0" smtClean="0">
                <a:solidFill>
                  <a:srgbClr val="002060"/>
                </a:solidFill>
              </a:rPr>
              <a:t>Listen well</a:t>
            </a:r>
            <a:r>
              <a:rPr lang="en-US" dirty="0" smtClean="0"/>
              <a:t>—give others your full attention and ask for clarification when needed.</a:t>
            </a:r>
          </a:p>
          <a:p>
            <a:pPr lvl="0"/>
            <a:r>
              <a:rPr lang="en-US" b="1" dirty="0" smtClean="0">
                <a:solidFill>
                  <a:srgbClr val="002060"/>
                </a:solidFill>
              </a:rPr>
              <a:t>Honor those who aren’t able to participate</a:t>
            </a:r>
            <a:r>
              <a:rPr lang="en-US" dirty="0" smtClean="0"/>
              <a:t>—represent and share out our work with others and bring their perspectives to the table at subsequent meetings. </a:t>
            </a:r>
          </a:p>
          <a:p>
            <a:pPr lvl="0"/>
            <a:r>
              <a:rPr lang="en-US" b="1" dirty="0" smtClean="0">
                <a:solidFill>
                  <a:srgbClr val="002060"/>
                </a:solidFill>
              </a:rPr>
              <a:t>Respect differences</a:t>
            </a:r>
            <a:r>
              <a:rPr lang="en-US" dirty="0" smtClean="0"/>
              <a:t>—assume good intentions and recognize that everyone has a unique perspective</a:t>
            </a:r>
          </a:p>
          <a:p>
            <a:pPr lvl="0"/>
            <a:r>
              <a:rPr lang="en-US" dirty="0" smtClean="0"/>
              <a:t>Freely </a:t>
            </a:r>
            <a:r>
              <a:rPr lang="en-US" b="1" dirty="0" smtClean="0">
                <a:solidFill>
                  <a:srgbClr val="002060"/>
                </a:solidFill>
              </a:rPr>
              <a:t>attend to personal needs while maintaining respect for the work of the group </a:t>
            </a:r>
            <a:r>
              <a:rPr lang="en-US" dirty="0" smtClean="0"/>
              <a:t>(mute yourself if you are interrupted during the zoom, for example). </a:t>
            </a:r>
          </a:p>
          <a:p>
            <a:pPr lvl="0"/>
            <a:r>
              <a:rPr lang="en-US" b="1" dirty="0" smtClean="0">
                <a:solidFill>
                  <a:srgbClr val="002060"/>
                </a:solidFill>
              </a:rPr>
              <a:t>Foster good humor</a:t>
            </a:r>
            <a:r>
              <a:rPr lang="en-US" dirty="0" smtClean="0"/>
              <a:t>—these are weighty topics, levity and appropriate humor make the work more enjoyable and raise creativity and collegiality.</a:t>
            </a:r>
          </a:p>
          <a:p>
            <a:endParaRPr lang="en-US" dirty="0"/>
          </a:p>
        </p:txBody>
      </p:sp>
      <p:sp>
        <p:nvSpPr>
          <p:cNvPr id="6" name="Text Placeholder 5"/>
          <p:cNvSpPr>
            <a:spLocks noGrp="1"/>
          </p:cNvSpPr>
          <p:nvPr>
            <p:ph type="body" sz="quarter" idx="3"/>
          </p:nvPr>
        </p:nvSpPr>
        <p:spPr>
          <a:xfrm>
            <a:off x="6172200" y="1681163"/>
            <a:ext cx="5183188" cy="539523"/>
          </a:xfrm>
          <a:ln w="12700">
            <a:solidFill>
              <a:schemeClr val="accent1"/>
            </a:solidFill>
          </a:ln>
        </p:spPr>
        <p:txBody>
          <a:bodyPr>
            <a:noAutofit/>
          </a:bodyPr>
          <a:lstStyle/>
          <a:p>
            <a:pPr algn="ctr"/>
            <a:r>
              <a:rPr lang="en-US" sz="3200" b="1" dirty="0" smtClean="0">
                <a:solidFill>
                  <a:srgbClr val="00B050"/>
                </a:solidFill>
              </a:rPr>
              <a:t>Expectations</a:t>
            </a:r>
            <a:endParaRPr lang="en-US" sz="3200" b="1" dirty="0">
              <a:solidFill>
                <a:srgbClr val="00B050"/>
              </a:solidFill>
            </a:endParaRPr>
          </a:p>
        </p:txBody>
      </p:sp>
      <p:sp>
        <p:nvSpPr>
          <p:cNvPr id="7" name="Content Placeholder 6"/>
          <p:cNvSpPr>
            <a:spLocks noGrp="1"/>
          </p:cNvSpPr>
          <p:nvPr>
            <p:ph sz="quarter" idx="4"/>
          </p:nvPr>
        </p:nvSpPr>
        <p:spPr>
          <a:xfrm>
            <a:off x="6172200" y="2220686"/>
            <a:ext cx="5183188" cy="4524497"/>
          </a:xfrm>
          <a:ln>
            <a:solidFill>
              <a:schemeClr val="accent1"/>
            </a:solidFill>
          </a:ln>
        </p:spPr>
        <p:txBody>
          <a:bodyPr>
            <a:normAutofit fontScale="92500" lnSpcReduction="20000"/>
          </a:bodyPr>
          <a:lstStyle/>
          <a:p>
            <a:pPr lvl="0"/>
            <a:r>
              <a:rPr lang="en-US" b="1" dirty="0" smtClean="0">
                <a:solidFill>
                  <a:srgbClr val="002060"/>
                </a:solidFill>
              </a:rPr>
              <a:t>Strive to inform rather than persuade</a:t>
            </a:r>
            <a:r>
              <a:rPr lang="en-US" i="1" dirty="0" smtClean="0">
                <a:solidFill>
                  <a:srgbClr val="002060"/>
                </a:solidFill>
              </a:rPr>
              <a:t>; </a:t>
            </a:r>
            <a:r>
              <a:rPr lang="en-US" i="1" dirty="0" smtClean="0"/>
              <a:t>information and input are the currency of this group- consensus/winning is not desired</a:t>
            </a:r>
            <a:endParaRPr lang="en-US" dirty="0" smtClean="0"/>
          </a:p>
          <a:p>
            <a:pPr lvl="0"/>
            <a:r>
              <a:rPr lang="en-US" b="1" dirty="0" smtClean="0">
                <a:solidFill>
                  <a:srgbClr val="002060"/>
                </a:solidFill>
              </a:rPr>
              <a:t>Support a culture of possibility</a:t>
            </a:r>
            <a:r>
              <a:rPr lang="en-US" b="1" dirty="0" smtClean="0"/>
              <a:t>:</a:t>
            </a:r>
            <a:r>
              <a:rPr lang="en-US" dirty="0" smtClean="0"/>
              <a:t> </a:t>
            </a:r>
            <a:r>
              <a:rPr lang="en-US" i="1" dirty="0" smtClean="0"/>
              <a:t>be willing to take risks; ask “what if?” and “how might?;” say “yes, and” instead of “yes, but” </a:t>
            </a:r>
            <a:endParaRPr lang="en-US" dirty="0" smtClean="0"/>
          </a:p>
          <a:p>
            <a:r>
              <a:rPr lang="en-US" b="1" dirty="0" smtClean="0">
                <a:solidFill>
                  <a:srgbClr val="002060"/>
                </a:solidFill>
              </a:rPr>
              <a:t>Don’t leave things unsaid; but don’t get stuck:</a:t>
            </a:r>
            <a:r>
              <a:rPr lang="en-US" dirty="0" smtClean="0">
                <a:solidFill>
                  <a:srgbClr val="002060"/>
                </a:solidFill>
              </a:rPr>
              <a:t> </a:t>
            </a:r>
            <a:r>
              <a:rPr lang="en-US" i="1" dirty="0" smtClean="0"/>
              <a:t>raise questions and track that they are addressed/answered over time while allowing the group to progress in the mean time</a:t>
            </a:r>
            <a:endParaRPr lang="en-US" dirty="0" smtClean="0"/>
          </a:p>
          <a:p>
            <a:pPr lvl="0"/>
            <a:r>
              <a:rPr lang="en-US" b="1" dirty="0" smtClean="0">
                <a:solidFill>
                  <a:srgbClr val="002060"/>
                </a:solidFill>
              </a:rPr>
              <a:t>Leave positional authority at the door</a:t>
            </a:r>
            <a:r>
              <a:rPr lang="en-US" i="1" dirty="0" smtClean="0">
                <a:solidFill>
                  <a:srgbClr val="002060"/>
                </a:solidFill>
              </a:rPr>
              <a:t>; </a:t>
            </a:r>
            <a:r>
              <a:rPr lang="en-US" i="1" dirty="0" smtClean="0"/>
              <a:t>in this ‘room’, all voices are equally valued</a:t>
            </a:r>
          </a:p>
          <a:p>
            <a:r>
              <a:rPr lang="en-US" b="1" dirty="0" smtClean="0">
                <a:solidFill>
                  <a:srgbClr val="002060"/>
                </a:solidFill>
              </a:rPr>
              <a:t>Accept that while all input is heard, it may not be endorsed</a:t>
            </a:r>
            <a:r>
              <a:rPr lang="en-US" i="1" dirty="0" smtClean="0">
                <a:solidFill>
                  <a:srgbClr val="002060"/>
                </a:solidFill>
              </a:rPr>
              <a:t>; </a:t>
            </a:r>
            <a:r>
              <a:rPr lang="en-US" i="1" dirty="0" smtClean="0"/>
              <a:t>we can’t possibly meet everyone’s input 100% of the time and still act; input alters the process in myriad ways-not all of which are visible</a:t>
            </a:r>
            <a:endParaRPr lang="en-US" dirty="0" smtClean="0"/>
          </a:p>
          <a:p>
            <a:endParaRPr lang="en-US" dirty="0"/>
          </a:p>
        </p:txBody>
      </p:sp>
    </p:spTree>
    <p:extLst>
      <p:ext uri="{BB962C8B-B14F-4D97-AF65-F5344CB8AC3E}">
        <p14:creationId xmlns:p14="http://schemas.microsoft.com/office/powerpoint/2010/main" val="21348582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solidFill>
                  <a:srgbClr val="002060"/>
                </a:solidFill>
              </a:rPr>
              <a:t>ESSA = OPPORTUNITY</a:t>
            </a:r>
            <a:endParaRPr lang="en-US" b="1" dirty="0">
              <a:solidFill>
                <a:srgbClr val="002060"/>
              </a:solidFill>
            </a:endParaRPr>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
            </a:pPr>
            <a:r>
              <a:rPr lang="en-US" sz="3200" dirty="0" smtClean="0"/>
              <a:t>To </a:t>
            </a:r>
            <a:r>
              <a:rPr lang="en-US" sz="3200" b="1" i="1" dirty="0" smtClean="0">
                <a:solidFill>
                  <a:srgbClr val="FF0000"/>
                </a:solidFill>
              </a:rPr>
              <a:t>reflect on </a:t>
            </a:r>
            <a:r>
              <a:rPr lang="en-US" sz="3200" b="1" i="1" dirty="0">
                <a:solidFill>
                  <a:srgbClr val="FF0000"/>
                </a:solidFill>
              </a:rPr>
              <a:t>and </a:t>
            </a:r>
            <a:r>
              <a:rPr lang="en-US" sz="3200" b="1" i="1" dirty="0" smtClean="0">
                <a:solidFill>
                  <a:srgbClr val="FF0000"/>
                </a:solidFill>
              </a:rPr>
              <a:t>refine a theory </a:t>
            </a:r>
            <a:r>
              <a:rPr lang="en-US" sz="3200" b="1" i="1" dirty="0">
                <a:solidFill>
                  <a:srgbClr val="FF0000"/>
                </a:solidFill>
              </a:rPr>
              <a:t>of action </a:t>
            </a:r>
            <a:r>
              <a:rPr lang="en-US" sz="3200" dirty="0" smtClean="0"/>
              <a:t>for an </a:t>
            </a:r>
            <a:r>
              <a:rPr lang="en-US" sz="3200" b="1" i="1" dirty="0" smtClean="0">
                <a:solidFill>
                  <a:srgbClr val="FF0000"/>
                </a:solidFill>
              </a:rPr>
              <a:t>accountability system </a:t>
            </a:r>
            <a:r>
              <a:rPr lang="en-US" sz="3200" dirty="0"/>
              <a:t>that advances CCR goals for all students within Arkansas’ context. </a:t>
            </a:r>
          </a:p>
          <a:p>
            <a:pPr>
              <a:buFont typeface="Wingdings" panose="05000000000000000000" pitchFamily="2" charset="2"/>
              <a:buChar char="§"/>
            </a:pPr>
            <a:r>
              <a:rPr lang="en-US" sz="3200" dirty="0"/>
              <a:t>To </a:t>
            </a:r>
            <a:r>
              <a:rPr lang="en-US" sz="3200" b="1" i="1" dirty="0">
                <a:solidFill>
                  <a:srgbClr val="FF0000"/>
                </a:solidFill>
              </a:rPr>
              <a:t>reimagine how </a:t>
            </a:r>
            <a:r>
              <a:rPr lang="en-US" sz="3200" dirty="0"/>
              <a:t>we </a:t>
            </a:r>
            <a:r>
              <a:rPr lang="en-US" sz="3200" b="1" i="1" dirty="0">
                <a:solidFill>
                  <a:srgbClr val="FF0000"/>
                </a:solidFill>
              </a:rPr>
              <a:t>support </a:t>
            </a:r>
            <a:r>
              <a:rPr lang="en-US" sz="3200" b="1" i="1" dirty="0" smtClean="0">
                <a:solidFill>
                  <a:srgbClr val="FF0000"/>
                </a:solidFill>
              </a:rPr>
              <a:t>students to </a:t>
            </a:r>
            <a:r>
              <a:rPr lang="en-US" sz="3200" b="1" i="1" dirty="0">
                <a:solidFill>
                  <a:srgbClr val="FF0000"/>
                </a:solidFill>
              </a:rPr>
              <a:t>advance equity, access</a:t>
            </a:r>
            <a:r>
              <a:rPr lang="en-US" sz="3200" b="1" i="1" dirty="0" smtClean="0">
                <a:solidFill>
                  <a:srgbClr val="FF0000"/>
                </a:solidFill>
              </a:rPr>
              <a:t>, and </a:t>
            </a:r>
            <a:r>
              <a:rPr lang="en-US" sz="3200" b="1" i="1" dirty="0">
                <a:solidFill>
                  <a:srgbClr val="FF0000"/>
                </a:solidFill>
              </a:rPr>
              <a:t>opportunity</a:t>
            </a:r>
            <a:r>
              <a:rPr lang="en-US" sz="3200" dirty="0"/>
              <a:t> for all students, particularly those </a:t>
            </a:r>
            <a:r>
              <a:rPr lang="en-US" sz="3200" dirty="0" smtClean="0"/>
              <a:t>considered </a:t>
            </a:r>
            <a:r>
              <a:rPr lang="en-US" sz="3200" dirty="0"/>
              <a:t>historically underserved. </a:t>
            </a:r>
          </a:p>
        </p:txBody>
      </p:sp>
    </p:spTree>
    <p:extLst>
      <p:ext uri="{BB962C8B-B14F-4D97-AF65-F5344CB8AC3E}">
        <p14:creationId xmlns:p14="http://schemas.microsoft.com/office/powerpoint/2010/main" val="40901759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Theory of Action</a:t>
            </a:r>
            <a:endParaRPr lang="en-US" b="1" dirty="0">
              <a:solidFill>
                <a:srgbClr val="002060"/>
              </a:solidFill>
            </a:endParaRPr>
          </a:p>
        </p:txBody>
      </p:sp>
      <p:sp>
        <p:nvSpPr>
          <p:cNvPr id="3" name="Content Placeholder 2"/>
          <p:cNvSpPr>
            <a:spLocks noGrp="1"/>
          </p:cNvSpPr>
          <p:nvPr>
            <p:ph idx="1"/>
          </p:nvPr>
        </p:nvSpPr>
        <p:spPr/>
        <p:txBody>
          <a:bodyPr/>
          <a:lstStyle/>
          <a:p>
            <a:r>
              <a:rPr lang="en-US" dirty="0" smtClean="0">
                <a:latin typeface="Calibri" panose="020F0502020204030204" pitchFamily="34" charset="0"/>
                <a:ea typeface="Calibri" panose="020F0502020204030204" pitchFamily="34" charset="0"/>
                <a:cs typeface="Times New Roman" panose="02020603050405020304" pitchFamily="18" charset="0"/>
              </a:rPr>
              <a:t>If we focus on what matters</a:t>
            </a:r>
            <a:r>
              <a:rPr lang="en-US" i="1" dirty="0" smtClean="0">
                <a:latin typeface="Calibri" panose="020F0502020204030204" pitchFamily="34" charset="0"/>
                <a:ea typeface="Calibri" panose="020F0502020204030204" pitchFamily="34" charset="0"/>
                <a:cs typeface="Times New Roman" panose="02020603050405020304" pitchFamily="18" charset="0"/>
              </a:rPr>
              <a:t> for </a:t>
            </a:r>
            <a:r>
              <a:rPr lang="en-US" dirty="0" smtClean="0">
                <a:latin typeface="Calibri" panose="020F0502020204030204" pitchFamily="34" charset="0"/>
                <a:ea typeface="Calibri" panose="020F0502020204030204" pitchFamily="34" charset="0"/>
                <a:cs typeface="Times New Roman" panose="02020603050405020304" pitchFamily="18" charset="0"/>
              </a:rPr>
              <a:t>achievement (i.e., student learning), and require attention to continuous improvement, education will improve (Darling-Hammond, et al., 2016).</a:t>
            </a:r>
          </a:p>
          <a:p>
            <a:r>
              <a:rPr lang="en-US" dirty="0" smtClean="0">
                <a:latin typeface="Calibri" panose="020F0502020204030204" pitchFamily="34" charset="0"/>
                <a:ea typeface="Calibri" panose="020F0502020204030204" pitchFamily="34" charset="0"/>
                <a:cs typeface="Times New Roman" panose="02020603050405020304" pitchFamily="18" charset="0"/>
              </a:rPr>
              <a:t>If </a:t>
            </a:r>
            <a:r>
              <a:rPr lang="en-US" dirty="0">
                <a:latin typeface="Calibri" panose="020F0502020204030204" pitchFamily="34" charset="0"/>
                <a:ea typeface="Calibri" panose="020F0502020204030204" pitchFamily="34" charset="0"/>
                <a:cs typeface="Times New Roman" panose="02020603050405020304" pitchFamily="18" charset="0"/>
              </a:rPr>
              <a:t>the ADE provides a flexible, comprehensive accountability system </a:t>
            </a:r>
            <a:r>
              <a:rPr lang="en-US" dirty="0" smtClean="0">
                <a:latin typeface="Calibri" panose="020F0502020204030204" pitchFamily="34" charset="0"/>
                <a:ea typeface="Calibri" panose="020F0502020204030204" pitchFamily="34" charset="0"/>
                <a:cs typeface="Times New Roman" panose="02020603050405020304" pitchFamily="18" charset="0"/>
              </a:rPr>
              <a:t>that uses multiple measures and weights within a continuous cycle of inquiry to incentivize and inform the priorities of the work of districts; </a:t>
            </a:r>
          </a:p>
          <a:p>
            <a:r>
              <a:rPr lang="mr-IN" dirty="0" smtClean="0">
                <a:latin typeface="Calibri" panose="020F0502020204030204" pitchFamily="34" charset="0"/>
                <a:ea typeface="Calibri" panose="020F0502020204030204" pitchFamily="34" charset="0"/>
                <a:cs typeface="Times New Roman" panose="02020603050405020304" pitchFamily="18" charset="0"/>
              </a:rPr>
              <a:t>…</a:t>
            </a:r>
            <a:r>
              <a:rPr lang="en-US" dirty="0" smtClean="0">
                <a:latin typeface="Calibri" panose="020F0502020204030204" pitchFamily="34" charset="0"/>
                <a:ea typeface="Calibri" panose="020F0502020204030204" pitchFamily="34" charset="0"/>
                <a:cs typeface="Times New Roman" panose="02020603050405020304" pitchFamily="18" charset="0"/>
              </a:rPr>
              <a:t>Then districts will identify and address the needs within their local systems using a cycle of inquiry that integrates state, district, and local data to inform their strategic provision of support and resources (human and fiscal)</a:t>
            </a:r>
            <a:r>
              <a:rPr lang="mr-IN"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mr-IN" dirty="0" smtClean="0">
                <a:latin typeface="Calibri" panose="020F0502020204030204" pitchFamily="34" charset="0"/>
                <a:ea typeface="Calibri" panose="020F0502020204030204" pitchFamily="34" charset="0"/>
                <a:cs typeface="Times New Roman" panose="02020603050405020304" pitchFamily="18" charset="0"/>
              </a:rPr>
              <a:t>…</a:t>
            </a:r>
            <a:r>
              <a:rPr lang="en-US" dirty="0" smtClean="0">
                <a:latin typeface="Calibri" panose="020F0502020204030204" pitchFamily="34" charset="0"/>
                <a:ea typeface="Calibri" panose="020F0502020204030204" pitchFamily="34" charset="0"/>
                <a:cs typeface="Times New Roman" panose="02020603050405020304" pitchFamily="18" charset="0"/>
              </a:rPr>
              <a:t>and this will </a:t>
            </a:r>
            <a:r>
              <a:rPr lang="en-US" dirty="0">
                <a:latin typeface="Calibri" panose="020F0502020204030204" pitchFamily="34" charset="0"/>
                <a:ea typeface="Calibri" panose="020F0502020204030204" pitchFamily="34" charset="0"/>
                <a:cs typeface="Times New Roman" panose="02020603050405020304" pitchFamily="18" charset="0"/>
              </a:rPr>
              <a:t>enable continuous </a:t>
            </a:r>
            <a:r>
              <a:rPr lang="en-US" dirty="0" smtClean="0">
                <a:latin typeface="Calibri" panose="020F0502020204030204" pitchFamily="34" charset="0"/>
                <a:ea typeface="Calibri" panose="020F0502020204030204" pitchFamily="34" charset="0"/>
                <a:cs typeface="Times New Roman" panose="02020603050405020304" pitchFamily="18" charset="0"/>
              </a:rPr>
              <a:t>improvement</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in all schools and close achievement gaps within schools and among schools in Arkansas. </a:t>
            </a:r>
          </a:p>
          <a:p>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898461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solidFill>
                  <a:srgbClr val="002060"/>
                </a:solidFill>
              </a:rPr>
              <a:t>To accomplish </a:t>
            </a:r>
            <a:r>
              <a:rPr lang="en-US" sz="4800" b="1" dirty="0" smtClean="0">
                <a:solidFill>
                  <a:srgbClr val="002060"/>
                </a:solidFill>
              </a:rPr>
              <a:t>the work we are using a framework </a:t>
            </a:r>
            <a:r>
              <a:rPr lang="en-US" sz="4800" b="1" dirty="0">
                <a:solidFill>
                  <a:srgbClr val="002060"/>
                </a:solidFill>
              </a:rPr>
              <a:t>of lenses </a:t>
            </a:r>
            <a:r>
              <a:rPr lang="en-US" sz="4800" b="1" dirty="0" smtClean="0">
                <a:solidFill>
                  <a:srgbClr val="002060"/>
                </a:solidFill>
              </a:rPr>
              <a:t>through </a:t>
            </a:r>
            <a:r>
              <a:rPr lang="en-US" sz="4800" b="1" dirty="0">
                <a:solidFill>
                  <a:srgbClr val="002060"/>
                </a:solidFill>
              </a:rPr>
              <a:t>which to reflect on the work and provide input to the process. </a:t>
            </a:r>
          </a:p>
        </p:txBody>
      </p:sp>
      <p:sp>
        <p:nvSpPr>
          <p:cNvPr id="3" name="Text Placeholder 2"/>
          <p:cNvSpPr>
            <a:spLocks noGrp="1"/>
          </p:cNvSpPr>
          <p:nvPr>
            <p:ph type="body" idx="1"/>
          </p:nvPr>
        </p:nvSpPr>
        <p:spPr/>
        <p:txBody>
          <a:bodyPr/>
          <a:lstStyle/>
          <a:p>
            <a:r>
              <a:rPr lang="en-US" dirty="0" smtClean="0"/>
              <a:t>These lenses can represent competing forces in the design and implementation of the system</a:t>
            </a:r>
            <a:endParaRPr lang="en-US" dirty="0"/>
          </a:p>
        </p:txBody>
      </p:sp>
    </p:spTree>
    <p:extLst>
      <p:ext uri="{BB962C8B-B14F-4D97-AF65-F5344CB8AC3E}">
        <p14:creationId xmlns:p14="http://schemas.microsoft.com/office/powerpoint/2010/main" val="118557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Lenses for Reflection </a:t>
            </a:r>
            <a:endParaRPr lang="en-US" b="1" dirty="0">
              <a:solidFill>
                <a:srgbClr val="002060"/>
              </a:solidFill>
            </a:endParaRPr>
          </a:p>
        </p:txBody>
      </p:sp>
      <p:graphicFrame>
        <p:nvGraphicFramePr>
          <p:cNvPr id="14" name="Content Placeholder 13"/>
          <p:cNvGraphicFramePr>
            <a:graphicFrameLocks noGrp="1"/>
          </p:cNvGraphicFramePr>
          <p:nvPr>
            <p:ph idx="1"/>
            <p:extLst/>
          </p:nvPr>
        </p:nvGraphicFramePr>
        <p:xfrm>
          <a:off x="1097280" y="1845734"/>
          <a:ext cx="10058400"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88965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002060"/>
                </a:solidFill>
              </a:rPr>
              <a:t>ESSA Accountability: Arkansas Plan</a:t>
            </a:r>
            <a:endParaRPr lang="en-US" b="1" dirty="0">
              <a:solidFill>
                <a:srgbClr val="002060"/>
              </a:solidFill>
            </a:endParaRPr>
          </a:p>
        </p:txBody>
      </p:sp>
      <p:sp>
        <p:nvSpPr>
          <p:cNvPr id="3" name="Subtitle 2"/>
          <p:cNvSpPr>
            <a:spLocks noGrp="1"/>
          </p:cNvSpPr>
          <p:nvPr>
            <p:ph type="subTitle" idx="1"/>
          </p:nvPr>
        </p:nvSpPr>
        <p:spPr/>
        <p:txBody>
          <a:bodyPr/>
          <a:lstStyle/>
          <a:p>
            <a:r>
              <a:rPr lang="en-US" dirty="0" smtClean="0"/>
              <a:t>A </a:t>
            </a:r>
            <a:r>
              <a:rPr lang="en-US" dirty="0"/>
              <a:t>'big picture' look at accountability and aggregating indicators in the context of where we've been and where Arkansas might envision going.</a:t>
            </a:r>
          </a:p>
        </p:txBody>
      </p:sp>
    </p:spTree>
    <p:extLst>
      <p:ext uri="{BB962C8B-B14F-4D97-AF65-F5344CB8AC3E}">
        <p14:creationId xmlns:p14="http://schemas.microsoft.com/office/powerpoint/2010/main" val="7964155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Questions for Reflection </a:t>
            </a:r>
            <a:endParaRPr lang="en-US" b="1" dirty="0">
              <a:solidFill>
                <a:srgbClr val="002060"/>
              </a:solidFill>
            </a:endParaRPr>
          </a:p>
        </p:txBody>
      </p:sp>
      <p:sp>
        <p:nvSpPr>
          <p:cNvPr id="3" name="Content Placeholder 2"/>
          <p:cNvSpPr>
            <a:spLocks noGrp="1"/>
          </p:cNvSpPr>
          <p:nvPr>
            <p:ph idx="1"/>
          </p:nvPr>
        </p:nvSpPr>
        <p:spPr>
          <a:xfrm>
            <a:off x="1097280" y="1845733"/>
            <a:ext cx="10058400" cy="4471939"/>
          </a:xfrm>
        </p:spPr>
        <p:txBody>
          <a:bodyPr>
            <a:normAutofit fontScale="92500"/>
          </a:bodyPr>
          <a:lstStyle/>
          <a:p>
            <a:r>
              <a:rPr lang="en-US" sz="2800" dirty="0" smtClean="0"/>
              <a:t>What are most important outcomes for the accountability system today? </a:t>
            </a:r>
          </a:p>
          <a:p>
            <a:pPr lvl="1"/>
            <a:r>
              <a:rPr lang="en-US" sz="2800" dirty="0" smtClean="0"/>
              <a:t>What about in five years? </a:t>
            </a:r>
          </a:p>
          <a:p>
            <a:r>
              <a:rPr lang="en-US" sz="3000" dirty="0" smtClean="0"/>
              <a:t>What parts of the current state system are driving the desired outcomes and what do we want to change? </a:t>
            </a:r>
          </a:p>
          <a:p>
            <a:r>
              <a:rPr lang="en-US" sz="3000" dirty="0" smtClean="0"/>
              <a:t>How can the assessment and accountability system drive desired behaviors and instructional/assessment practices to increase student learning and engagement? </a:t>
            </a:r>
          </a:p>
        </p:txBody>
      </p:sp>
    </p:spTree>
    <p:extLst>
      <p:ext uri="{BB962C8B-B14F-4D97-AF65-F5344CB8AC3E}">
        <p14:creationId xmlns:p14="http://schemas.microsoft.com/office/powerpoint/2010/main" val="12408073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Indicators—let’s define it for our work</a:t>
            </a:r>
            <a:endParaRPr lang="en-US" b="1" dirty="0">
              <a:solidFill>
                <a:srgbClr val="002060"/>
              </a:solidFill>
            </a:endParaRPr>
          </a:p>
        </p:txBody>
      </p:sp>
      <p:sp>
        <p:nvSpPr>
          <p:cNvPr id="3" name="Content Placeholder 2"/>
          <p:cNvSpPr>
            <a:spLocks noGrp="1"/>
          </p:cNvSpPr>
          <p:nvPr>
            <p:ph idx="1"/>
          </p:nvPr>
        </p:nvSpPr>
        <p:spPr/>
        <p:txBody>
          <a:bodyPr/>
          <a:lstStyle/>
          <a:p>
            <a:r>
              <a:rPr lang="en-US" dirty="0"/>
              <a:t>“An indicator provides evidence that certain conditions exist or certain results have or have not been achieved. Indicators enable decision-makers to assess progress towards the achievement of intended outputs, outcomes, goals, and objectives.” </a:t>
            </a:r>
            <a:endParaRPr lang="en-US" dirty="0" smtClean="0"/>
          </a:p>
          <a:p>
            <a:pPr lvl="1"/>
            <a:r>
              <a:rPr lang="en-US" dirty="0"/>
              <a:t>(Harvard Family Research Project) </a:t>
            </a:r>
            <a:r>
              <a:rPr lang="en-US" dirty="0" err="1"/>
              <a:t>Horsch</a:t>
            </a:r>
            <a:r>
              <a:rPr lang="en-US" dirty="0"/>
              <a:t>, K. (1997). </a:t>
            </a:r>
            <a:r>
              <a:rPr lang="en-US" dirty="0" smtClean="0"/>
              <a:t>Retrieved </a:t>
            </a:r>
            <a:r>
              <a:rPr lang="en-US" dirty="0"/>
              <a:t>from </a:t>
            </a:r>
            <a:r>
              <a:rPr lang="en-US" dirty="0">
                <a:hlinkClick r:id="rId2"/>
              </a:rPr>
              <a:t>http://</a:t>
            </a:r>
            <a:r>
              <a:rPr lang="en-US" dirty="0" smtClean="0">
                <a:hlinkClick r:id="rId2"/>
              </a:rPr>
              <a:t>www.hfrp.org/publications-resources/browse-our-publications/indicators-definition-and-use-in-a-results-based-accountability-system</a:t>
            </a:r>
            <a:r>
              <a:rPr lang="en-US" dirty="0"/>
              <a:t> </a:t>
            </a:r>
            <a:r>
              <a:rPr lang="en-US" dirty="0" smtClean="0"/>
              <a:t> </a:t>
            </a:r>
          </a:p>
          <a:p>
            <a:endParaRPr lang="en-US" dirty="0" smtClean="0"/>
          </a:p>
          <a:p>
            <a:r>
              <a:rPr lang="en-US" dirty="0" smtClean="0"/>
              <a:t>Indicators should be closely tied to intended outputs, outcomes, goals, and objectives.  We will revisit this in context with future topics.</a:t>
            </a:r>
          </a:p>
        </p:txBody>
      </p:sp>
    </p:spTree>
    <p:extLst>
      <p:ext uri="{BB962C8B-B14F-4D97-AF65-F5344CB8AC3E}">
        <p14:creationId xmlns:p14="http://schemas.microsoft.com/office/powerpoint/2010/main" val="1761198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a:t>
            </a:r>
            <a:endParaRPr lang="en-US" dirty="0"/>
          </a:p>
        </p:txBody>
      </p:sp>
      <p:sp>
        <p:nvSpPr>
          <p:cNvPr id="3" name="Content Placeholder 2"/>
          <p:cNvSpPr>
            <a:spLocks noGrp="1"/>
          </p:cNvSpPr>
          <p:nvPr>
            <p:ph idx="1"/>
          </p:nvPr>
        </p:nvSpPr>
        <p:spPr/>
        <p:txBody>
          <a:bodyPr>
            <a:normAutofit/>
          </a:bodyPr>
          <a:lstStyle/>
          <a:p>
            <a:pPr marL="0" indent="0">
              <a:buNone/>
            </a:pPr>
            <a:r>
              <a:rPr lang="en-US" b="1" dirty="0" smtClean="0"/>
              <a:t>TO REPORT ON THESE – WE NEED DEFINITIONS:</a:t>
            </a:r>
          </a:p>
          <a:p>
            <a:r>
              <a:rPr lang="en-US" b="1" dirty="0" smtClean="0">
                <a:solidFill>
                  <a:srgbClr val="FF0000"/>
                </a:solidFill>
              </a:rPr>
              <a:t>Inexperienced</a:t>
            </a:r>
            <a:r>
              <a:rPr lang="en-US" dirty="0" smtClean="0"/>
              <a:t>:  </a:t>
            </a:r>
            <a:r>
              <a:rPr lang="en-US" dirty="0"/>
              <a:t>A teacher with less than three (3) years of teaching experience in a classroom </a:t>
            </a:r>
            <a:r>
              <a:rPr lang="en-US" dirty="0" smtClean="0"/>
              <a:t> </a:t>
            </a:r>
            <a:endParaRPr lang="en-US" dirty="0"/>
          </a:p>
          <a:p>
            <a:r>
              <a:rPr lang="en-US" b="1" dirty="0" smtClean="0">
                <a:solidFill>
                  <a:srgbClr val="FF0000"/>
                </a:solidFill>
              </a:rPr>
              <a:t>Out-of-field</a:t>
            </a:r>
            <a:r>
              <a:rPr lang="en-US" dirty="0" smtClean="0"/>
              <a:t>:  </a:t>
            </a:r>
            <a:r>
              <a:rPr lang="en-US" dirty="0"/>
              <a:t>A teacher who is teaching out of license area while on an Additional Licensure Plan (ALP) </a:t>
            </a:r>
          </a:p>
          <a:p>
            <a:r>
              <a:rPr lang="en-US" b="1" dirty="0" smtClean="0">
                <a:solidFill>
                  <a:srgbClr val="FF0000"/>
                </a:solidFill>
              </a:rPr>
              <a:t>Emergency or provisional credential</a:t>
            </a:r>
          </a:p>
          <a:p>
            <a:pPr marL="0" indent="0">
              <a:buNone/>
            </a:pPr>
            <a:r>
              <a:rPr lang="en-US" b="1" dirty="0" smtClean="0"/>
              <a:t>TO IDENTIFY AND ADDRESS DISPARITIES</a:t>
            </a:r>
            <a:r>
              <a:rPr lang="en-US" b="1" dirty="0"/>
              <a:t> – </a:t>
            </a:r>
            <a:r>
              <a:rPr lang="en-US" b="1" dirty="0" smtClean="0"/>
              <a:t>WE NEED DEFINITION FOR: </a:t>
            </a:r>
            <a:endParaRPr lang="en-US" b="1" dirty="0"/>
          </a:p>
          <a:p>
            <a:r>
              <a:rPr lang="en-US" b="1" dirty="0" smtClean="0">
                <a:solidFill>
                  <a:srgbClr val="FF0000"/>
                </a:solidFill>
              </a:rPr>
              <a:t>Ineffective</a:t>
            </a:r>
            <a:r>
              <a:rPr lang="en-US" b="1" dirty="0" smtClean="0"/>
              <a:t> </a:t>
            </a:r>
            <a:r>
              <a:rPr lang="is-IS" b="1" dirty="0" smtClean="0"/>
              <a:t>…</a:t>
            </a:r>
            <a:endParaRPr lang="en-US" b="1" dirty="0">
              <a:solidFill>
                <a:srgbClr val="FF0000"/>
              </a:solidFill>
            </a:endParaRPr>
          </a:p>
        </p:txBody>
      </p:sp>
    </p:spTree>
    <p:extLst>
      <p:ext uri="{BB962C8B-B14F-4D97-AF65-F5344CB8AC3E}">
        <p14:creationId xmlns:p14="http://schemas.microsoft.com/office/powerpoint/2010/main" val="18521804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9429" y="-18493"/>
            <a:ext cx="8649195" cy="598304"/>
          </a:xfrm>
        </p:spPr>
        <p:txBody>
          <a:bodyPr>
            <a:normAutofit fontScale="90000"/>
          </a:bodyPr>
          <a:lstStyle/>
          <a:p>
            <a:r>
              <a:rPr lang="en-US" sz="2400" dirty="0" smtClean="0">
                <a:solidFill>
                  <a:srgbClr val="002060"/>
                </a:solidFill>
              </a:rPr>
              <a:t>Different types of indicators are better for some uses than others</a:t>
            </a:r>
            <a:endParaRPr lang="en-US" sz="2400" dirty="0">
              <a:solidFill>
                <a:srgbClr val="002060"/>
              </a:solidFill>
            </a:endParaRPr>
          </a:p>
        </p:txBody>
      </p:sp>
      <p:graphicFrame>
        <p:nvGraphicFramePr>
          <p:cNvPr id="4" name="Content Placeholder 3"/>
          <p:cNvGraphicFramePr>
            <a:graphicFrameLocks noGrp="1"/>
          </p:cNvGraphicFramePr>
          <p:nvPr>
            <p:ph idx="1"/>
            <p:extLst/>
          </p:nvPr>
        </p:nvGraphicFramePr>
        <p:xfrm>
          <a:off x="1048990" y="1821874"/>
          <a:ext cx="6456219" cy="49163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Line Callout 1 (Border and Accent Bar) 4"/>
          <p:cNvSpPr/>
          <p:nvPr/>
        </p:nvSpPr>
        <p:spPr>
          <a:xfrm>
            <a:off x="7065818" y="4883547"/>
            <a:ext cx="5114305" cy="1857495"/>
          </a:xfrm>
          <a:prstGeom prst="accentBorderCallout1">
            <a:avLst>
              <a:gd name="adj1" fmla="val 18750"/>
              <a:gd name="adj2" fmla="val -8333"/>
              <a:gd name="adj3" fmla="val 52094"/>
              <a:gd name="adj4" fmla="val -44725"/>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rgbClr val="002060"/>
                </a:solidFill>
              </a:rPr>
              <a:t>Local Cycle of Inquiry </a:t>
            </a:r>
            <a:r>
              <a:rPr lang="en-US" sz="1600" dirty="0">
                <a:solidFill>
                  <a:srgbClr val="002060"/>
                </a:solidFill>
              </a:rPr>
              <a:t>indicators will be identified </a:t>
            </a:r>
            <a:r>
              <a:rPr lang="en-US" sz="1600" dirty="0" smtClean="0">
                <a:solidFill>
                  <a:srgbClr val="002060"/>
                </a:solidFill>
              </a:rPr>
              <a:t>based on the local cycle of inquiry and </a:t>
            </a:r>
            <a:r>
              <a:rPr lang="en-US" sz="1600" dirty="0">
                <a:solidFill>
                  <a:srgbClr val="002060"/>
                </a:solidFill>
              </a:rPr>
              <a:t>vetted </a:t>
            </a:r>
            <a:r>
              <a:rPr lang="en-US" sz="1600" dirty="0" smtClean="0">
                <a:solidFill>
                  <a:srgbClr val="002060"/>
                </a:solidFill>
              </a:rPr>
              <a:t>locally to be </a:t>
            </a:r>
            <a:r>
              <a:rPr lang="en-US" sz="1600" dirty="0">
                <a:solidFill>
                  <a:srgbClr val="002060"/>
                </a:solidFill>
              </a:rPr>
              <a:t>used for </a:t>
            </a:r>
            <a:r>
              <a:rPr lang="en-US" sz="1600" dirty="0" smtClean="0">
                <a:solidFill>
                  <a:srgbClr val="002060"/>
                </a:solidFill>
              </a:rPr>
              <a:t>deeper, contextual </a:t>
            </a:r>
            <a:r>
              <a:rPr lang="en-US" sz="1600" dirty="0">
                <a:solidFill>
                  <a:srgbClr val="002060"/>
                </a:solidFill>
              </a:rPr>
              <a:t>information </a:t>
            </a:r>
            <a:r>
              <a:rPr lang="en-US" sz="1600" dirty="0" smtClean="0">
                <a:solidFill>
                  <a:srgbClr val="002060"/>
                </a:solidFill>
              </a:rPr>
              <a:t>for designing, implementing, </a:t>
            </a:r>
            <a:r>
              <a:rPr lang="en-US" sz="1600" dirty="0">
                <a:solidFill>
                  <a:srgbClr val="002060"/>
                </a:solidFill>
              </a:rPr>
              <a:t>and </a:t>
            </a:r>
            <a:r>
              <a:rPr lang="en-US" sz="1600" dirty="0" smtClean="0">
                <a:solidFill>
                  <a:srgbClr val="002060"/>
                </a:solidFill>
              </a:rPr>
              <a:t>assessing progress of local improvement work. Data should be close to the work of adults and student learners that informs the work of learning. </a:t>
            </a:r>
            <a:endParaRPr lang="en-US" sz="1600" dirty="0">
              <a:solidFill>
                <a:srgbClr val="002060"/>
              </a:solidFill>
            </a:endParaRPr>
          </a:p>
        </p:txBody>
      </p:sp>
      <p:sp>
        <p:nvSpPr>
          <p:cNvPr id="6" name="Line Callout 1 (Border and Accent Bar) 5"/>
          <p:cNvSpPr/>
          <p:nvPr/>
        </p:nvSpPr>
        <p:spPr>
          <a:xfrm>
            <a:off x="7065818" y="2371730"/>
            <a:ext cx="5126181" cy="2390653"/>
          </a:xfrm>
          <a:prstGeom prst="accentBorderCallout1">
            <a:avLst>
              <a:gd name="adj1" fmla="val 18750"/>
              <a:gd name="adj2" fmla="val -8333"/>
              <a:gd name="adj3" fmla="val 90660"/>
              <a:gd name="adj4" fmla="val -41793"/>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rgbClr val="002060"/>
                </a:solidFill>
              </a:rPr>
              <a:t>State supported locally reported </a:t>
            </a:r>
            <a:r>
              <a:rPr lang="en-US" sz="1600" dirty="0">
                <a:solidFill>
                  <a:srgbClr val="002060"/>
                </a:solidFill>
              </a:rPr>
              <a:t>indicators should provide additional diagnostic and evaluation information and should be available for </a:t>
            </a:r>
            <a:r>
              <a:rPr lang="en-US" sz="1600" b="1" dirty="0">
                <a:solidFill>
                  <a:srgbClr val="002060"/>
                </a:solidFill>
              </a:rPr>
              <a:t>voluntary </a:t>
            </a:r>
            <a:r>
              <a:rPr lang="en-US" sz="1600" dirty="0">
                <a:solidFill>
                  <a:srgbClr val="002060"/>
                </a:solidFill>
              </a:rPr>
              <a:t>local use that is supported with tools provided by the state, allowing schools </a:t>
            </a:r>
            <a:r>
              <a:rPr lang="en-US" sz="1600" dirty="0" smtClean="0">
                <a:solidFill>
                  <a:srgbClr val="002060"/>
                </a:solidFill>
              </a:rPr>
              <a:t>and districts </a:t>
            </a:r>
            <a:r>
              <a:rPr lang="en-US" sz="1600" dirty="0">
                <a:solidFill>
                  <a:srgbClr val="002060"/>
                </a:solidFill>
              </a:rPr>
              <a:t>to evaluate learning opportunities more deeply. They will be locally-reported and used for diagnostic and improvement purposes in the context of state and local accountability and continuous improvement systems. </a:t>
            </a:r>
          </a:p>
        </p:txBody>
      </p:sp>
      <p:sp>
        <p:nvSpPr>
          <p:cNvPr id="7" name="Line Callout 1 (Border and Accent Bar) 6"/>
          <p:cNvSpPr/>
          <p:nvPr/>
        </p:nvSpPr>
        <p:spPr>
          <a:xfrm rot="10800000" flipV="1">
            <a:off x="-3" y="308757"/>
            <a:ext cx="1698173" cy="6549243"/>
          </a:xfrm>
          <a:prstGeom prst="accentBorderCallout1">
            <a:avLst>
              <a:gd name="adj1" fmla="val 18750"/>
              <a:gd name="adj2" fmla="val -8333"/>
              <a:gd name="adj3" fmla="val 51391"/>
              <a:gd name="adj4" fmla="val -11587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rgbClr val="002060"/>
                </a:solidFill>
              </a:rPr>
              <a:t>State reported </a:t>
            </a:r>
            <a:r>
              <a:rPr lang="en-US" sz="1600" dirty="0">
                <a:solidFill>
                  <a:srgbClr val="002060"/>
                </a:solidFill>
              </a:rPr>
              <a:t>indicators will be vetted and reported by the state and available for use in the state’s Accountability and Continuous Improvement System for LEAs and schools. These indicators will complement the state-required indicator set by providing a more holistic picture of performance, equity, and improvement. </a:t>
            </a:r>
          </a:p>
        </p:txBody>
      </p:sp>
      <p:sp>
        <p:nvSpPr>
          <p:cNvPr id="8" name="Line Callout 1 (Border and Accent Bar) 7"/>
          <p:cNvSpPr/>
          <p:nvPr/>
        </p:nvSpPr>
        <p:spPr>
          <a:xfrm>
            <a:off x="7065819" y="702075"/>
            <a:ext cx="5114305" cy="1504697"/>
          </a:xfrm>
          <a:prstGeom prst="accentBorderCallout1">
            <a:avLst>
              <a:gd name="adj1" fmla="val 18750"/>
              <a:gd name="adj2" fmla="val -8333"/>
              <a:gd name="adj3" fmla="val 149111"/>
              <a:gd name="adj4" fmla="val -42453"/>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rgbClr val="002060"/>
                </a:solidFill>
              </a:rPr>
              <a:t>State-required </a:t>
            </a:r>
            <a:r>
              <a:rPr lang="en-US" sz="1600" dirty="0">
                <a:solidFill>
                  <a:srgbClr val="002060"/>
                </a:solidFill>
              </a:rPr>
              <a:t>indicators will be used for both state and federal (ESSA) purposes, should be applicable and relevant statewide, and should be utilized by </a:t>
            </a:r>
            <a:r>
              <a:rPr lang="en-US" sz="1600" dirty="0" smtClean="0">
                <a:solidFill>
                  <a:srgbClr val="002060"/>
                </a:solidFill>
              </a:rPr>
              <a:t>Arkansas </a:t>
            </a:r>
            <a:r>
              <a:rPr lang="en-US" sz="1600" dirty="0">
                <a:solidFill>
                  <a:srgbClr val="002060"/>
                </a:solidFill>
              </a:rPr>
              <a:t>to gauge the success of federal and state-level accountability and continuous improvement supports for LEAs and schools. </a:t>
            </a:r>
          </a:p>
        </p:txBody>
      </p:sp>
      <p:sp>
        <p:nvSpPr>
          <p:cNvPr id="9" name="TextBox 8"/>
          <p:cNvSpPr txBox="1"/>
          <p:nvPr/>
        </p:nvSpPr>
        <p:spPr>
          <a:xfrm>
            <a:off x="1876300" y="508520"/>
            <a:ext cx="4928261" cy="1569660"/>
          </a:xfrm>
          <a:prstGeom prst="rect">
            <a:avLst/>
          </a:prstGeom>
          <a:noFill/>
        </p:spPr>
        <p:txBody>
          <a:bodyPr wrap="square" rtlCol="0">
            <a:spAutoFit/>
          </a:bodyPr>
          <a:lstStyle/>
          <a:p>
            <a:r>
              <a:rPr lang="en-US" sz="1600" dirty="0" smtClean="0">
                <a:solidFill>
                  <a:srgbClr val="002060"/>
                </a:solidFill>
              </a:rPr>
              <a:t>State system </a:t>
            </a:r>
            <a:r>
              <a:rPr lang="en-US" sz="1600" dirty="0">
                <a:solidFill>
                  <a:srgbClr val="002060"/>
                </a:solidFill>
              </a:rPr>
              <a:t>indicators should be identified by the state to use in evaluating its work supporting the statewide system; these indicators will be used to drive the continuous improvement of the state’s systems of support. </a:t>
            </a:r>
          </a:p>
          <a:p>
            <a:endParaRPr lang="en-US" sz="1600" dirty="0"/>
          </a:p>
        </p:txBody>
      </p:sp>
    </p:spTree>
    <p:extLst>
      <p:ext uri="{BB962C8B-B14F-4D97-AF65-F5344CB8AC3E}">
        <p14:creationId xmlns:p14="http://schemas.microsoft.com/office/powerpoint/2010/main" val="39512713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002060"/>
                </a:solidFill>
              </a:rPr>
              <a:t>Where Do We Go From Here? </a:t>
            </a:r>
            <a:r>
              <a:rPr lang="en-US" b="1" dirty="0" smtClean="0">
                <a:solidFill>
                  <a:srgbClr val="002060"/>
                </a:solidFill>
              </a:rPr>
              <a:t>Which Indicators for What </a:t>
            </a:r>
            <a:r>
              <a:rPr lang="en-US" b="1" dirty="0">
                <a:solidFill>
                  <a:srgbClr val="002060"/>
                </a:solidFill>
              </a:rPr>
              <a:t>P</a:t>
            </a:r>
            <a:r>
              <a:rPr lang="en-US" b="1" dirty="0" smtClean="0">
                <a:solidFill>
                  <a:srgbClr val="002060"/>
                </a:solidFill>
              </a:rPr>
              <a:t>urpose? </a:t>
            </a:r>
            <a:endParaRPr lang="en-US" b="1" dirty="0">
              <a:solidFill>
                <a:srgbClr val="002060"/>
              </a:solidFill>
            </a:endParaRPr>
          </a:p>
        </p:txBody>
      </p:sp>
      <p:sp>
        <p:nvSpPr>
          <p:cNvPr id="3" name="Text Placeholder 2"/>
          <p:cNvSpPr>
            <a:spLocks noGrp="1"/>
          </p:cNvSpPr>
          <p:nvPr>
            <p:ph type="body" idx="1"/>
          </p:nvPr>
        </p:nvSpPr>
        <p:spPr>
          <a:xfrm>
            <a:off x="486888" y="1762926"/>
            <a:ext cx="5548152" cy="4922877"/>
          </a:xfrm>
        </p:spPr>
        <p:txBody>
          <a:bodyPr>
            <a:normAutofit fontScale="70000" lnSpcReduction="20000"/>
          </a:bodyPr>
          <a:lstStyle/>
          <a:p>
            <a:pPr algn="ctr"/>
            <a:r>
              <a:rPr lang="en-US" sz="3400" u="sng" dirty="0" smtClean="0"/>
              <a:t>State Accountability System</a:t>
            </a:r>
          </a:p>
          <a:p>
            <a:pPr algn="l">
              <a:buFont typeface="Wingdings" panose="05000000000000000000" pitchFamily="2" charset="2"/>
              <a:buChar char="§"/>
            </a:pPr>
            <a:r>
              <a:rPr lang="en-US" sz="2800" dirty="0">
                <a:solidFill>
                  <a:schemeClr val="tx1"/>
                </a:solidFill>
              </a:rPr>
              <a:t>States determine long term goals with measurements of interim progress—to improve academic achievement, graduation rates, ELLs making progress in acquiring English proficiency</a:t>
            </a:r>
            <a:r>
              <a:rPr lang="en-US" sz="2800" dirty="0" smtClean="0">
                <a:solidFill>
                  <a:schemeClr val="tx1"/>
                </a:solidFill>
              </a:rPr>
              <a:t>.</a:t>
            </a:r>
          </a:p>
          <a:p>
            <a:pPr lvl="1">
              <a:buFont typeface="Wingdings" panose="05000000000000000000" pitchFamily="2" charset="2"/>
              <a:buChar char="§"/>
            </a:pPr>
            <a:r>
              <a:rPr lang="en-US" sz="2800" b="0" dirty="0" smtClean="0"/>
              <a:t>Provide transparency of progress by </a:t>
            </a:r>
            <a:r>
              <a:rPr lang="en-US" sz="2800" b="0" dirty="0"/>
              <a:t>reporting interim progress on required indicators toward state long term </a:t>
            </a:r>
            <a:r>
              <a:rPr lang="en-US" sz="2800" b="0" dirty="0" smtClean="0"/>
              <a:t>goals</a:t>
            </a:r>
            <a:endParaRPr lang="en-US" sz="2800" b="0" dirty="0">
              <a:solidFill>
                <a:schemeClr val="tx1"/>
              </a:solidFill>
            </a:endParaRPr>
          </a:p>
          <a:p>
            <a:pPr algn="l">
              <a:buFont typeface="Wingdings" panose="05000000000000000000" pitchFamily="2" charset="2"/>
              <a:buChar char="§"/>
            </a:pPr>
            <a:r>
              <a:rPr lang="en-US" sz="2800" dirty="0">
                <a:solidFill>
                  <a:schemeClr val="tx1"/>
                </a:solidFill>
              </a:rPr>
              <a:t>Indicators: Annually measure for all students and each subgroup</a:t>
            </a:r>
            <a:r>
              <a:rPr lang="en-US" sz="2800" dirty="0" smtClean="0">
                <a:solidFill>
                  <a:schemeClr val="tx1"/>
                </a:solidFill>
              </a:rPr>
              <a:t>. </a:t>
            </a:r>
            <a:r>
              <a:rPr lang="en-US" sz="2800" dirty="0"/>
              <a:t>Must include required indicators with state determined options for fifth </a:t>
            </a:r>
            <a:r>
              <a:rPr lang="en-US" sz="2800" dirty="0" smtClean="0"/>
              <a:t>indicator</a:t>
            </a:r>
            <a:endParaRPr lang="en-US" sz="2800" dirty="0">
              <a:solidFill>
                <a:schemeClr val="tx1"/>
              </a:solidFill>
            </a:endParaRPr>
          </a:p>
          <a:p>
            <a:pPr algn="l">
              <a:buFont typeface="Wingdings" panose="05000000000000000000" pitchFamily="2" charset="2"/>
              <a:buChar char="§"/>
            </a:pPr>
            <a:r>
              <a:rPr lang="en-US" sz="2800" dirty="0">
                <a:solidFill>
                  <a:schemeClr val="tx1"/>
                </a:solidFill>
              </a:rPr>
              <a:t>Annual meaningful differentiation of schools and required identifications—Comprehensive and Targeted Support and Intervention (CSI &amp; TSI</a:t>
            </a:r>
            <a:r>
              <a:rPr lang="en-US" sz="2800" dirty="0" smtClean="0">
                <a:solidFill>
                  <a:schemeClr val="tx1"/>
                </a:solidFill>
              </a:rPr>
              <a:t>).</a:t>
            </a:r>
            <a:endParaRPr lang="en-US" sz="2800" dirty="0">
              <a:solidFill>
                <a:schemeClr val="tx1"/>
              </a:solidFill>
            </a:endParaRPr>
          </a:p>
        </p:txBody>
      </p:sp>
      <p:sp>
        <p:nvSpPr>
          <p:cNvPr id="5" name="Text Placeholder 4"/>
          <p:cNvSpPr>
            <a:spLocks noGrp="1"/>
          </p:cNvSpPr>
          <p:nvPr>
            <p:ph type="body" sz="quarter" idx="3"/>
          </p:nvPr>
        </p:nvSpPr>
        <p:spPr>
          <a:xfrm>
            <a:off x="6217920" y="1988552"/>
            <a:ext cx="5364480" cy="4697252"/>
          </a:xfrm>
        </p:spPr>
        <p:txBody>
          <a:bodyPr>
            <a:normAutofit fontScale="92500" lnSpcReduction="10000"/>
          </a:bodyPr>
          <a:lstStyle/>
          <a:p>
            <a:r>
              <a:rPr lang="en-US" sz="2400" u="sng" dirty="0" smtClean="0"/>
              <a:t>Local Cycle of Inquiry for Driving Continuous Improvement</a:t>
            </a:r>
          </a:p>
          <a:p>
            <a:pPr marL="342900" indent="-342900" algn="l">
              <a:buFont typeface="Arial" charset="0"/>
              <a:buChar char="•"/>
            </a:pPr>
            <a:r>
              <a:rPr lang="en-US" sz="2400" dirty="0" smtClean="0">
                <a:solidFill>
                  <a:schemeClr val="tx1"/>
                </a:solidFill>
              </a:rPr>
              <a:t>State-supported and locally determined indicators used in needs assessment </a:t>
            </a:r>
          </a:p>
          <a:p>
            <a:pPr marL="342900" indent="-342900" algn="l">
              <a:buFont typeface="Arial" charset="0"/>
              <a:buChar char="•"/>
            </a:pPr>
            <a:r>
              <a:rPr lang="en-US" sz="2400" dirty="0" smtClean="0">
                <a:solidFill>
                  <a:schemeClr val="tx1"/>
                </a:solidFill>
              </a:rPr>
              <a:t>allows </a:t>
            </a:r>
            <a:r>
              <a:rPr lang="en-US" sz="2400" dirty="0">
                <a:solidFill>
                  <a:schemeClr val="tx1"/>
                </a:solidFill>
              </a:rPr>
              <a:t>schools and districts to evaluate learning opportunities more deeply. </a:t>
            </a:r>
            <a:endParaRPr lang="en-US" sz="2400" dirty="0" smtClean="0">
              <a:solidFill>
                <a:schemeClr val="tx1"/>
              </a:solidFill>
            </a:endParaRPr>
          </a:p>
          <a:p>
            <a:pPr marL="342900" indent="-342900" algn="l">
              <a:buFont typeface="Arial" charset="0"/>
              <a:buChar char="•"/>
            </a:pPr>
            <a:r>
              <a:rPr lang="en-US" sz="2400" dirty="0" smtClean="0">
                <a:solidFill>
                  <a:schemeClr val="tx1"/>
                </a:solidFill>
              </a:rPr>
              <a:t>Intent is report locally </a:t>
            </a:r>
            <a:r>
              <a:rPr lang="en-US" sz="2400" dirty="0">
                <a:solidFill>
                  <a:schemeClr val="tx1"/>
                </a:solidFill>
              </a:rPr>
              <a:t>and used for diagnostic and improvement purposes in the context of state and local accountability and continuous improvement systems. </a:t>
            </a:r>
          </a:p>
          <a:p>
            <a:pPr algn="l"/>
            <a:endParaRPr lang="en-US" sz="2600" dirty="0" smtClean="0"/>
          </a:p>
        </p:txBody>
      </p:sp>
    </p:spTree>
    <p:extLst>
      <p:ext uri="{BB962C8B-B14F-4D97-AF65-F5344CB8AC3E}">
        <p14:creationId xmlns:p14="http://schemas.microsoft.com/office/powerpoint/2010/main" val="4914998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9025"/>
            <a:ext cx="10972800" cy="642253"/>
          </a:xfrm>
        </p:spPr>
        <p:txBody>
          <a:bodyPr>
            <a:normAutofit fontScale="90000"/>
          </a:bodyPr>
          <a:lstStyle/>
          <a:p>
            <a:r>
              <a:rPr lang="en-US" sz="3600" b="1" dirty="0" smtClean="0">
                <a:solidFill>
                  <a:srgbClr val="002060"/>
                </a:solidFill>
              </a:rPr>
              <a:t>Required Indicators</a:t>
            </a:r>
            <a:endParaRPr lang="en-US" sz="3600" b="1" dirty="0">
              <a:solidFill>
                <a:srgbClr val="002060"/>
              </a:solidFill>
            </a:endParaRPr>
          </a:p>
        </p:txBody>
      </p:sp>
      <p:sp>
        <p:nvSpPr>
          <p:cNvPr id="5" name="Content Placeholder 4"/>
          <p:cNvSpPr>
            <a:spLocks noGrp="1"/>
          </p:cNvSpPr>
          <p:nvPr>
            <p:ph idx="1"/>
          </p:nvPr>
        </p:nvSpPr>
        <p:spPr>
          <a:xfrm>
            <a:off x="609600" y="1021278"/>
            <a:ext cx="10972800" cy="5455722"/>
          </a:xfrm>
        </p:spPr>
        <p:txBody>
          <a:bodyPr>
            <a:normAutofit/>
          </a:bodyPr>
          <a:lstStyle/>
          <a:p>
            <a:r>
              <a:rPr lang="en-US" b="0" dirty="0" smtClean="0">
                <a:latin typeface="Calibri" panose="020F0502020204030204" pitchFamily="34" charset="0"/>
                <a:ea typeface="Calibri" panose="020F0502020204030204" pitchFamily="34" charset="0"/>
                <a:cs typeface="Times New Roman" panose="02020603050405020304" pitchFamily="18" charset="0"/>
              </a:rPr>
              <a:t>Academic Achievement</a:t>
            </a:r>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Student growth (at state’s discretion for high schools)</a:t>
            </a:r>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Student growth or another valid and reliable statewide academic indicator that allows for meaningful differentiation in school performance (for elementary and secondary non-high schools)</a:t>
            </a:r>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Adjusted Cohort Graduation Rate (ACGR)</a:t>
            </a:r>
          </a:p>
          <a:p>
            <a:pPr lvl="1"/>
            <a:r>
              <a:rPr lang="en-US" dirty="0" smtClean="0">
                <a:latin typeface="Calibri" panose="020F0502020204030204" pitchFamily="34" charset="0"/>
                <a:ea typeface="Calibri" panose="020F0502020204030204" pitchFamily="34" charset="0"/>
                <a:cs typeface="Times New Roman" panose="02020603050405020304" pitchFamily="18" charset="0"/>
              </a:rPr>
              <a:t>4-year</a:t>
            </a:r>
          </a:p>
          <a:p>
            <a:pPr lvl="1"/>
            <a:r>
              <a:rPr lang="en-US" dirty="0" smtClean="0">
                <a:latin typeface="Calibri" panose="020F0502020204030204" pitchFamily="34" charset="0"/>
                <a:ea typeface="Calibri" panose="020F0502020204030204" pitchFamily="34" charset="0"/>
                <a:cs typeface="Times New Roman" panose="02020603050405020304" pitchFamily="18" charset="0"/>
              </a:rPr>
              <a:t>Extended year at state’s discretion</a:t>
            </a:r>
          </a:p>
          <a:p>
            <a:pPr>
              <a:spcBef>
                <a:spcPts val="0"/>
              </a:spcBef>
            </a:pPr>
            <a:r>
              <a:rPr lang="en-US" dirty="0" smtClean="0">
                <a:latin typeface="Calibri" panose="020F0502020204030204" pitchFamily="34" charset="0"/>
                <a:ea typeface="Calibri" panose="020F0502020204030204" pitchFamily="34" charset="0"/>
                <a:cs typeface="Times New Roman" panose="02020603050405020304" pitchFamily="18" charset="0"/>
              </a:rPr>
              <a:t>For public schools in the State progress in achieving English language proficiency, as defined by the State and measured by assessments</a:t>
            </a:r>
            <a:r>
              <a:rPr lang="mr-IN" dirty="0" smtClean="0">
                <a:latin typeface="Calibri" panose="020F0502020204030204" pitchFamily="34" charset="0"/>
                <a:ea typeface="Calibri" panose="020F0502020204030204" pitchFamily="34" charset="0"/>
                <a:cs typeface="Times New Roman" panose="02020603050405020304" pitchFamily="18" charset="0"/>
              </a:rPr>
              <a:t>…</a:t>
            </a:r>
            <a:r>
              <a:rPr lang="en-US" dirty="0" smtClean="0">
                <a:latin typeface="Calibri" panose="020F0502020204030204" pitchFamily="34" charset="0"/>
                <a:ea typeface="Calibri" panose="020F0502020204030204" pitchFamily="34" charset="0"/>
                <a:cs typeface="Times New Roman" panose="02020603050405020304" pitchFamily="18" charset="0"/>
              </a:rPr>
              <a:t>within a State-determined timeline for all English Learners—</a:t>
            </a:r>
          </a:p>
          <a:p>
            <a:pPr>
              <a:spcBef>
                <a:spcPts val="0"/>
              </a:spcBef>
            </a:pPr>
            <a:r>
              <a:rPr lang="en-US" dirty="0" smtClean="0">
                <a:latin typeface="Calibri" panose="020F0502020204030204" pitchFamily="34" charset="0"/>
                <a:ea typeface="Calibri" panose="020F0502020204030204" pitchFamily="34" charset="0"/>
                <a:cs typeface="Times New Roman" panose="02020603050405020304" pitchFamily="18" charset="0"/>
              </a:rPr>
              <a:t>For all public schools in the state not less than one indicator of school quality or student success.</a:t>
            </a:r>
          </a:p>
          <a:p>
            <a:pPr marL="754380" lvl="1" indent="-297180">
              <a:lnSpc>
                <a:spcPct val="100000"/>
              </a:lnSpc>
              <a:spcBef>
                <a:spcPts val="0"/>
              </a:spcBef>
              <a:buFont typeface="+mj-lt"/>
              <a:buAutoNum type="romanUcPeriod"/>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022134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Theory of Action</a:t>
            </a:r>
            <a:endParaRPr lang="en-US" b="1" dirty="0">
              <a:solidFill>
                <a:srgbClr val="002060"/>
              </a:solidFill>
            </a:endParaRPr>
          </a:p>
        </p:txBody>
      </p:sp>
      <p:sp>
        <p:nvSpPr>
          <p:cNvPr id="3" name="Content Placeholder 2"/>
          <p:cNvSpPr>
            <a:spLocks noGrp="1"/>
          </p:cNvSpPr>
          <p:nvPr>
            <p:ph idx="1"/>
          </p:nvPr>
        </p:nvSpPr>
        <p:spPr/>
        <p:txBody>
          <a:bodyPr/>
          <a:lstStyle/>
          <a:p>
            <a:r>
              <a:rPr lang="en-US" dirty="0" smtClean="0">
                <a:latin typeface="Calibri" panose="020F0502020204030204" pitchFamily="34" charset="0"/>
                <a:ea typeface="Calibri" panose="020F0502020204030204" pitchFamily="34" charset="0"/>
                <a:cs typeface="Times New Roman" panose="02020603050405020304" pitchFamily="18" charset="0"/>
              </a:rPr>
              <a:t>If we focus on what matters</a:t>
            </a:r>
            <a:r>
              <a:rPr lang="en-US" i="1" dirty="0" smtClean="0">
                <a:latin typeface="Calibri" panose="020F0502020204030204" pitchFamily="34" charset="0"/>
                <a:ea typeface="Calibri" panose="020F0502020204030204" pitchFamily="34" charset="0"/>
                <a:cs typeface="Times New Roman" panose="02020603050405020304" pitchFamily="18" charset="0"/>
              </a:rPr>
              <a:t> for </a:t>
            </a:r>
            <a:r>
              <a:rPr lang="en-US" dirty="0" smtClean="0">
                <a:latin typeface="Calibri" panose="020F0502020204030204" pitchFamily="34" charset="0"/>
                <a:ea typeface="Calibri" panose="020F0502020204030204" pitchFamily="34" charset="0"/>
                <a:cs typeface="Times New Roman" panose="02020603050405020304" pitchFamily="18" charset="0"/>
              </a:rPr>
              <a:t>achievement (i.e., student learning), and require attention to continuous improvement, education will improve (Darling-Hammond, et al., 2016).</a:t>
            </a:r>
          </a:p>
          <a:p>
            <a:r>
              <a:rPr lang="en-US" dirty="0" smtClean="0">
                <a:latin typeface="Calibri" panose="020F0502020204030204" pitchFamily="34" charset="0"/>
                <a:ea typeface="Calibri" panose="020F0502020204030204" pitchFamily="34" charset="0"/>
                <a:cs typeface="Times New Roman" panose="02020603050405020304" pitchFamily="18" charset="0"/>
              </a:rPr>
              <a:t>If </a:t>
            </a:r>
            <a:r>
              <a:rPr lang="en-US" dirty="0">
                <a:latin typeface="Calibri" panose="020F0502020204030204" pitchFamily="34" charset="0"/>
                <a:ea typeface="Calibri" panose="020F0502020204030204" pitchFamily="34" charset="0"/>
                <a:cs typeface="Times New Roman" panose="02020603050405020304" pitchFamily="18" charset="0"/>
              </a:rPr>
              <a:t>the ADE provides a flexible, comprehensive accountability system </a:t>
            </a:r>
            <a:r>
              <a:rPr lang="en-US" dirty="0" smtClean="0">
                <a:latin typeface="Calibri" panose="020F0502020204030204" pitchFamily="34" charset="0"/>
                <a:ea typeface="Calibri" panose="020F0502020204030204" pitchFamily="34" charset="0"/>
                <a:cs typeface="Times New Roman" panose="02020603050405020304" pitchFamily="18" charset="0"/>
              </a:rPr>
              <a:t>that uses multiple measures and weights within a continuous cycle of inquiry to incentivize and inform the priorities of the work of districts; </a:t>
            </a:r>
          </a:p>
          <a:p>
            <a:r>
              <a:rPr lang="mr-IN" dirty="0" smtClean="0">
                <a:latin typeface="Calibri" panose="020F0502020204030204" pitchFamily="34" charset="0"/>
                <a:ea typeface="Calibri" panose="020F0502020204030204" pitchFamily="34" charset="0"/>
                <a:cs typeface="Times New Roman" panose="02020603050405020304" pitchFamily="18" charset="0"/>
              </a:rPr>
              <a:t>…</a:t>
            </a:r>
            <a:r>
              <a:rPr lang="en-US" dirty="0" smtClean="0">
                <a:latin typeface="Calibri" panose="020F0502020204030204" pitchFamily="34" charset="0"/>
                <a:ea typeface="Calibri" panose="020F0502020204030204" pitchFamily="34" charset="0"/>
                <a:cs typeface="Times New Roman" panose="02020603050405020304" pitchFamily="18" charset="0"/>
              </a:rPr>
              <a:t>Then districts will identify and address the needs within their local systems using a cycle of inquiry that integrates state, district, and local data to inform their strategic provision of support and resources (human and fiscal)</a:t>
            </a:r>
            <a:r>
              <a:rPr lang="mr-IN"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mr-IN" dirty="0" smtClean="0">
                <a:latin typeface="Calibri" panose="020F0502020204030204" pitchFamily="34" charset="0"/>
                <a:ea typeface="Calibri" panose="020F0502020204030204" pitchFamily="34" charset="0"/>
                <a:cs typeface="Times New Roman" panose="02020603050405020304" pitchFamily="18" charset="0"/>
              </a:rPr>
              <a:t>…</a:t>
            </a:r>
            <a:r>
              <a:rPr lang="en-US" dirty="0" smtClean="0">
                <a:latin typeface="Calibri" panose="020F0502020204030204" pitchFamily="34" charset="0"/>
                <a:ea typeface="Calibri" panose="020F0502020204030204" pitchFamily="34" charset="0"/>
                <a:cs typeface="Times New Roman" panose="02020603050405020304" pitchFamily="18" charset="0"/>
              </a:rPr>
              <a:t>and this will </a:t>
            </a:r>
            <a:r>
              <a:rPr lang="en-US" dirty="0">
                <a:latin typeface="Calibri" panose="020F0502020204030204" pitchFamily="34" charset="0"/>
                <a:ea typeface="Calibri" panose="020F0502020204030204" pitchFamily="34" charset="0"/>
                <a:cs typeface="Times New Roman" panose="02020603050405020304" pitchFamily="18" charset="0"/>
              </a:rPr>
              <a:t>enable continuous </a:t>
            </a:r>
            <a:r>
              <a:rPr lang="en-US" dirty="0" smtClean="0">
                <a:latin typeface="Calibri" panose="020F0502020204030204" pitchFamily="34" charset="0"/>
                <a:ea typeface="Calibri" panose="020F0502020204030204" pitchFamily="34" charset="0"/>
                <a:cs typeface="Times New Roman" panose="02020603050405020304" pitchFamily="18" charset="0"/>
              </a:rPr>
              <a:t>improvement</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in all schools and close achievement gaps within schools and among schools in Arkansas. </a:t>
            </a:r>
          </a:p>
          <a:p>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7056388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10972800" cy="1402278"/>
          </a:xfrm>
        </p:spPr>
        <p:txBody>
          <a:bodyPr>
            <a:normAutofit fontScale="90000"/>
          </a:bodyPr>
          <a:lstStyle/>
          <a:p>
            <a:r>
              <a:rPr lang="en-US" dirty="0" smtClean="0">
                <a:solidFill>
                  <a:srgbClr val="002060"/>
                </a:solidFill>
              </a:rPr>
              <a:t>Given the theory of action, how will required indicators be included in the system for annual meaningful differentiation of schools? </a:t>
            </a:r>
            <a:endParaRPr lang="en-US" dirty="0">
              <a:solidFill>
                <a:srgbClr val="002060"/>
              </a:solidFill>
            </a:endParaRPr>
          </a:p>
        </p:txBody>
      </p:sp>
      <p:sp>
        <p:nvSpPr>
          <p:cNvPr id="3" name="Content Placeholder 2"/>
          <p:cNvSpPr>
            <a:spLocks noGrp="1"/>
          </p:cNvSpPr>
          <p:nvPr>
            <p:ph idx="1"/>
          </p:nvPr>
        </p:nvSpPr>
        <p:spPr>
          <a:xfrm>
            <a:off x="609600" y="2185060"/>
            <a:ext cx="10972800" cy="4391956"/>
          </a:xfrm>
        </p:spPr>
        <p:txBody>
          <a:bodyPr>
            <a:normAutofit/>
          </a:bodyPr>
          <a:lstStyle/>
          <a:p>
            <a:r>
              <a:rPr lang="en-US" sz="2800" dirty="0" smtClean="0"/>
              <a:t>Specific calculations for required indicators: Achievement, growth, graduation rate(s), English Language Acquisition progress, fifth indicator(s)</a:t>
            </a:r>
          </a:p>
          <a:p>
            <a:r>
              <a:rPr lang="en-US" sz="2800" dirty="0" smtClean="0"/>
              <a:t>Will need to determine how indicators will be aggregated to allow for annual meaningful differentiation of schools</a:t>
            </a:r>
          </a:p>
          <a:p>
            <a:pPr lvl="1"/>
            <a:r>
              <a:rPr lang="en-US" dirty="0" smtClean="0"/>
              <a:t>Weighting of indicators</a:t>
            </a:r>
          </a:p>
          <a:p>
            <a:pPr lvl="1"/>
            <a:r>
              <a:rPr lang="en-US" dirty="0" smtClean="0"/>
              <a:t>Decision rules </a:t>
            </a:r>
            <a:endParaRPr lang="en-US" dirty="0"/>
          </a:p>
        </p:txBody>
      </p:sp>
    </p:spTree>
    <p:extLst>
      <p:ext uri="{BB962C8B-B14F-4D97-AF65-F5344CB8AC3E}">
        <p14:creationId xmlns:p14="http://schemas.microsoft.com/office/powerpoint/2010/main" val="16085806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1">
                    <a:lumMod val="50000"/>
                  </a:schemeClr>
                </a:solidFill>
              </a:rPr>
              <a:t>ESSA Input: As you look at the vision for your school/district: </a:t>
            </a:r>
            <a:endParaRPr lang="en-US"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sz="2800" dirty="0" smtClean="0"/>
              <a:t>Which </a:t>
            </a:r>
            <a:r>
              <a:rPr lang="en-US" sz="2800" dirty="0"/>
              <a:t>indicators </a:t>
            </a:r>
            <a:r>
              <a:rPr lang="en-US" sz="2800" dirty="0" smtClean="0"/>
              <a:t>would you </a:t>
            </a:r>
            <a:r>
              <a:rPr lang="en-US" sz="2800" dirty="0"/>
              <a:t>want </a:t>
            </a:r>
            <a:r>
              <a:rPr lang="en-US" sz="2800" dirty="0" smtClean="0"/>
              <a:t>to be used </a:t>
            </a:r>
            <a:r>
              <a:rPr lang="en-US" sz="2800" dirty="0"/>
              <a:t>for </a:t>
            </a:r>
            <a:r>
              <a:rPr lang="en-US" sz="2800" dirty="0" smtClean="0"/>
              <a:t>accountability in the summative rating system?</a:t>
            </a:r>
          </a:p>
          <a:p>
            <a:pPr marL="635508" lvl="1" indent="-342900">
              <a:buFont typeface="Arial" panose="020B0604020202020204" pitchFamily="34" charset="0"/>
              <a:buChar char="•"/>
            </a:pPr>
            <a:r>
              <a:rPr lang="en-US" sz="2600" dirty="0" smtClean="0"/>
              <a:t>Some are required, others might be helpful to add</a:t>
            </a:r>
            <a:endParaRPr lang="en-US" sz="2600" dirty="0"/>
          </a:p>
          <a:p>
            <a:pPr marL="342900" indent="-342900">
              <a:buFont typeface="Arial" panose="020B0604020202020204" pitchFamily="34" charset="0"/>
              <a:buChar char="•"/>
            </a:pPr>
            <a:r>
              <a:rPr lang="en-US" sz="2800" dirty="0"/>
              <a:t>Which indicators would </a:t>
            </a:r>
            <a:r>
              <a:rPr lang="en-US" sz="2800" dirty="0" smtClean="0"/>
              <a:t>be </a:t>
            </a:r>
            <a:r>
              <a:rPr lang="en-US" sz="2800" dirty="0"/>
              <a:t>valuable for </a:t>
            </a:r>
            <a:r>
              <a:rPr lang="en-US" sz="2800" dirty="0" smtClean="0"/>
              <a:t>reporting to inform stakeholders, but not necessarily helpful to include in a summative rating? </a:t>
            </a:r>
            <a:endParaRPr lang="en-US" sz="2800" dirty="0"/>
          </a:p>
          <a:p>
            <a:pPr marL="342900" indent="-342900">
              <a:buFont typeface="Arial" panose="020B0604020202020204" pitchFamily="34" charset="0"/>
              <a:buChar char="•"/>
            </a:pPr>
            <a:r>
              <a:rPr lang="en-US" sz="2800" dirty="0"/>
              <a:t>Which indicators </a:t>
            </a:r>
            <a:r>
              <a:rPr lang="en-US" sz="2800" dirty="0" smtClean="0"/>
              <a:t>would be helpful </a:t>
            </a:r>
            <a:r>
              <a:rPr lang="en-US" sz="2800" dirty="0"/>
              <a:t>to inform local needs assessment for continuous improvement?</a:t>
            </a:r>
          </a:p>
          <a:p>
            <a:endParaRPr lang="en-US" dirty="0"/>
          </a:p>
        </p:txBody>
      </p:sp>
    </p:spTree>
    <p:extLst>
      <p:ext uri="{BB962C8B-B14F-4D97-AF65-F5344CB8AC3E}">
        <p14:creationId xmlns:p14="http://schemas.microsoft.com/office/powerpoint/2010/main" val="9895223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3131" y="792080"/>
            <a:ext cx="3325091" cy="2913021"/>
          </a:xfrm>
        </p:spPr>
        <p:txBody>
          <a:bodyPr>
            <a:normAutofit fontScale="90000"/>
          </a:bodyPr>
          <a:lstStyle/>
          <a:p>
            <a:r>
              <a:rPr lang="en-US" sz="4800" b="1" dirty="0" smtClean="0"/>
              <a:t>How will we meaningfully differentiate schools?</a:t>
            </a:r>
            <a:endParaRPr lang="en-US" sz="4800" b="1" dirty="0"/>
          </a:p>
        </p:txBody>
      </p:sp>
      <p:graphicFrame>
        <p:nvGraphicFramePr>
          <p:cNvPr id="6" name="Content Placeholder 5"/>
          <p:cNvGraphicFramePr>
            <a:graphicFrameLocks noGrp="1"/>
          </p:cNvGraphicFramePr>
          <p:nvPr>
            <p:ph idx="1"/>
            <p:extLst/>
          </p:nvPr>
        </p:nvGraphicFramePr>
        <p:xfrm>
          <a:off x="4800600" y="731838"/>
          <a:ext cx="6492875"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4999037" y="6077635"/>
            <a:ext cx="6096000" cy="646331"/>
          </a:xfrm>
          <a:prstGeom prst="rect">
            <a:avLst/>
          </a:prstGeom>
        </p:spPr>
        <p:txBody>
          <a:bodyPr>
            <a:spAutoFit/>
          </a:bodyPr>
          <a:lstStyle/>
          <a:p>
            <a:r>
              <a:rPr lang="en-US" dirty="0">
                <a:hlinkClick r:id="rId7"/>
              </a:rPr>
              <a:t>http://</a:t>
            </a:r>
            <a:r>
              <a:rPr lang="en-US" dirty="0" smtClean="0">
                <a:hlinkClick r:id="rId7"/>
              </a:rPr>
              <a:t>www.ccsso.org/Documents/2016/ESSA/KeyIssuesinAggregatingIndicators.pdf</a:t>
            </a:r>
            <a:r>
              <a:rPr lang="en-US" dirty="0" smtClean="0"/>
              <a:t> </a:t>
            </a:r>
            <a:endParaRPr lang="en-US" dirty="0"/>
          </a:p>
        </p:txBody>
      </p:sp>
    </p:spTree>
    <p:extLst>
      <p:ext uri="{BB962C8B-B14F-4D97-AF65-F5344CB8AC3E}">
        <p14:creationId xmlns:p14="http://schemas.microsoft.com/office/powerpoint/2010/main" val="4065032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7247000" y="431959"/>
            <a:ext cx="4442426" cy="5244941"/>
          </a:xfrm>
          <a:prstGeom prst="rect">
            <a:avLst/>
          </a:prstGeom>
        </p:spPr>
      </p:pic>
      <p:pic>
        <p:nvPicPr>
          <p:cNvPr id="6" name="Picture 5"/>
          <p:cNvPicPr>
            <a:picLocks noChangeAspect="1"/>
          </p:cNvPicPr>
          <p:nvPr/>
        </p:nvPicPr>
        <p:blipFill>
          <a:blip r:embed="rId3"/>
          <a:stretch>
            <a:fillRect/>
          </a:stretch>
        </p:blipFill>
        <p:spPr>
          <a:xfrm>
            <a:off x="102896" y="2744563"/>
            <a:ext cx="3958264" cy="3621732"/>
          </a:xfrm>
          <a:prstGeom prst="rect">
            <a:avLst/>
          </a:prstGeom>
        </p:spPr>
      </p:pic>
      <p:sp>
        <p:nvSpPr>
          <p:cNvPr id="4" name="Title 3"/>
          <p:cNvSpPr>
            <a:spLocks noGrp="1"/>
          </p:cNvSpPr>
          <p:nvPr>
            <p:ph type="title"/>
          </p:nvPr>
        </p:nvSpPr>
        <p:spPr>
          <a:xfrm>
            <a:off x="0" y="137691"/>
            <a:ext cx="3612584" cy="2147956"/>
          </a:xfrm>
        </p:spPr>
        <p:txBody>
          <a:bodyPr>
            <a:noAutofit/>
          </a:bodyPr>
          <a:lstStyle/>
          <a:p>
            <a:r>
              <a:rPr lang="en-US" sz="3200" b="1" dirty="0" smtClean="0">
                <a:solidFill>
                  <a:schemeClr val="tx2">
                    <a:lumMod val="75000"/>
                  </a:schemeClr>
                </a:solidFill>
              </a:rPr>
              <a:t>AYP and ESEA Flexibility were goal-based</a:t>
            </a:r>
            <a:endParaRPr lang="en-US" sz="3600" b="1" dirty="0">
              <a:solidFill>
                <a:schemeClr val="tx2">
                  <a:lumMod val="75000"/>
                </a:schemeClr>
              </a:solidFill>
            </a:endParaRPr>
          </a:p>
        </p:txBody>
      </p:sp>
      <p:pic>
        <p:nvPicPr>
          <p:cNvPr id="7" name="Picture 6"/>
          <p:cNvPicPr>
            <a:picLocks noChangeAspect="1"/>
          </p:cNvPicPr>
          <p:nvPr/>
        </p:nvPicPr>
        <p:blipFill>
          <a:blip r:embed="rId4"/>
          <a:stretch>
            <a:fillRect/>
          </a:stretch>
        </p:blipFill>
        <p:spPr>
          <a:xfrm>
            <a:off x="3612585" y="0"/>
            <a:ext cx="2956159" cy="3492120"/>
          </a:xfrm>
          <a:prstGeom prst="rect">
            <a:avLst/>
          </a:prstGeom>
        </p:spPr>
      </p:pic>
      <p:pic>
        <p:nvPicPr>
          <p:cNvPr id="8" name="Picture 7"/>
          <p:cNvPicPr>
            <a:picLocks noChangeAspect="1"/>
          </p:cNvPicPr>
          <p:nvPr/>
        </p:nvPicPr>
        <p:blipFill>
          <a:blip r:embed="rId5"/>
          <a:stretch>
            <a:fillRect/>
          </a:stretch>
        </p:blipFill>
        <p:spPr>
          <a:xfrm>
            <a:off x="3612584" y="3492120"/>
            <a:ext cx="2956159" cy="3333091"/>
          </a:xfrm>
          <a:prstGeom prst="rect">
            <a:avLst/>
          </a:prstGeom>
        </p:spPr>
      </p:pic>
      <p:sp>
        <p:nvSpPr>
          <p:cNvPr id="9" name="TextBox 8"/>
          <p:cNvSpPr txBox="1"/>
          <p:nvPr/>
        </p:nvSpPr>
        <p:spPr>
          <a:xfrm rot="21220404">
            <a:off x="2344610" y="2210855"/>
            <a:ext cx="2967487" cy="1754326"/>
          </a:xfrm>
          <a:prstGeom prst="rect">
            <a:avLst/>
          </a:prstGeom>
          <a:solidFill>
            <a:schemeClr val="bg1"/>
          </a:solidFill>
          <a:ln>
            <a:solidFill>
              <a:schemeClr val="accent1"/>
            </a:solidFill>
          </a:ln>
        </p:spPr>
        <p:txBody>
          <a:bodyPr wrap="square" rtlCol="0">
            <a:spAutoFit/>
          </a:bodyPr>
          <a:lstStyle/>
          <a:p>
            <a:r>
              <a:rPr lang="en-US" dirty="0" smtClean="0"/>
              <a:t>AYP: 3 – 4 page report</a:t>
            </a:r>
          </a:p>
          <a:p>
            <a:r>
              <a:rPr lang="en-US" dirty="0" smtClean="0"/>
              <a:t>AYP Targets, Status + Growth, % Tested, Safe Harbor, and</a:t>
            </a:r>
          </a:p>
          <a:p>
            <a:r>
              <a:rPr lang="en-US" dirty="0" smtClean="0"/>
              <a:t>Safe Harbor Eligibility, single graduation rate target for All Students</a:t>
            </a:r>
            <a:endParaRPr lang="en-US" dirty="0"/>
          </a:p>
        </p:txBody>
      </p:sp>
      <p:sp>
        <p:nvSpPr>
          <p:cNvPr id="10" name="TextBox 9"/>
          <p:cNvSpPr txBox="1"/>
          <p:nvPr/>
        </p:nvSpPr>
        <p:spPr>
          <a:xfrm rot="21286530">
            <a:off x="6853060" y="2676944"/>
            <a:ext cx="5230307" cy="1323439"/>
          </a:xfrm>
          <a:prstGeom prst="rect">
            <a:avLst/>
          </a:prstGeom>
          <a:solidFill>
            <a:schemeClr val="bg1"/>
          </a:solidFill>
          <a:ln>
            <a:solidFill>
              <a:schemeClr val="accent1"/>
            </a:solidFill>
          </a:ln>
        </p:spPr>
        <p:txBody>
          <a:bodyPr wrap="square" rtlCol="0">
            <a:spAutoFit/>
          </a:bodyPr>
          <a:lstStyle/>
          <a:p>
            <a:r>
              <a:rPr lang="en-US" sz="1600" dirty="0" smtClean="0"/>
              <a:t>ESEA Flex: 1-2 page report</a:t>
            </a:r>
          </a:p>
          <a:p>
            <a:r>
              <a:rPr lang="en-US" sz="1600" dirty="0" smtClean="0"/>
              <a:t>Individualized targets, All Students and TAGG for Status, Reported each subgroup, Status and separate growth, % tested, graduation rate targets for All Students and TAGG, report graduation rate against targets for each subgroup. </a:t>
            </a:r>
            <a:endParaRPr lang="en-US" sz="1600" dirty="0"/>
          </a:p>
        </p:txBody>
      </p:sp>
    </p:spTree>
    <p:extLst>
      <p:ext uri="{BB962C8B-B14F-4D97-AF65-F5344CB8AC3E}">
        <p14:creationId xmlns:p14="http://schemas.microsoft.com/office/powerpoint/2010/main" val="17013173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42901" y="2095500"/>
            <a:ext cx="10668000" cy="4762500"/>
          </a:xfrm>
          <a:prstGeom prst="rect">
            <a:avLst/>
          </a:prstGeom>
          <a:ln>
            <a:solidFill>
              <a:schemeClr val="tx1"/>
            </a:solidFill>
          </a:ln>
        </p:spPr>
      </p:pic>
      <p:sp>
        <p:nvSpPr>
          <p:cNvPr id="4" name="Title 3"/>
          <p:cNvSpPr>
            <a:spLocks noGrp="1"/>
          </p:cNvSpPr>
          <p:nvPr>
            <p:ph type="title"/>
          </p:nvPr>
        </p:nvSpPr>
        <p:spPr>
          <a:xfrm>
            <a:off x="1085404" y="583486"/>
            <a:ext cx="10058400" cy="1257189"/>
          </a:xfrm>
        </p:spPr>
        <p:txBody>
          <a:bodyPr>
            <a:noAutofit/>
          </a:bodyPr>
          <a:lstStyle/>
          <a:p>
            <a:r>
              <a:rPr lang="en-US" sz="2800" b="1" dirty="0">
                <a:solidFill>
                  <a:srgbClr val="002060"/>
                </a:solidFill>
              </a:rPr>
              <a:t>G</a:t>
            </a:r>
            <a:r>
              <a:rPr lang="en-US" sz="2800" b="1" dirty="0" smtClean="0">
                <a:solidFill>
                  <a:srgbClr val="002060"/>
                </a:solidFill>
              </a:rPr>
              <a:t>oal based example: Classify/report progress and use decision rules to aggregate classifications to meaningfully differentiate schools</a:t>
            </a:r>
            <a:endParaRPr lang="en-US" sz="2800" b="1" dirty="0">
              <a:solidFill>
                <a:srgbClr val="002060"/>
              </a:solidFill>
            </a:endParaRPr>
          </a:p>
        </p:txBody>
      </p:sp>
    </p:spTree>
    <p:extLst>
      <p:ext uri="{BB962C8B-B14F-4D97-AF65-F5344CB8AC3E}">
        <p14:creationId xmlns:p14="http://schemas.microsoft.com/office/powerpoint/2010/main" val="21158447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714" y="237166"/>
            <a:ext cx="6364856" cy="714375"/>
          </a:xfrm>
        </p:spPr>
        <p:txBody>
          <a:bodyPr>
            <a:normAutofit fontScale="90000"/>
          </a:bodyPr>
          <a:lstStyle/>
          <a:p>
            <a:r>
              <a:rPr lang="en-US" sz="2800" b="1" dirty="0" smtClean="0">
                <a:solidFill>
                  <a:srgbClr val="002060"/>
                </a:solidFill>
              </a:rPr>
              <a:t>Index Example: 2015 School Rating System</a:t>
            </a:r>
            <a:endParaRPr lang="en-US" sz="2800" b="1" dirty="0">
              <a:solidFill>
                <a:srgbClr val="002060"/>
              </a:solidFill>
            </a:endParaRPr>
          </a:p>
        </p:txBody>
      </p:sp>
      <p:grpSp>
        <p:nvGrpSpPr>
          <p:cNvPr id="6" name="Group 5"/>
          <p:cNvGrpSpPr/>
          <p:nvPr/>
        </p:nvGrpSpPr>
        <p:grpSpPr>
          <a:xfrm>
            <a:off x="1336438" y="995236"/>
            <a:ext cx="5026954" cy="5607169"/>
            <a:chOff x="527650" y="845388"/>
            <a:chExt cx="4887493" cy="5926347"/>
          </a:xfrm>
        </p:grpSpPr>
        <p:pic>
          <p:nvPicPr>
            <p:cNvPr id="3" name="Picture 2"/>
            <p:cNvPicPr>
              <a:picLocks noChangeAspect="1"/>
            </p:cNvPicPr>
            <p:nvPr/>
          </p:nvPicPr>
          <p:blipFill>
            <a:blip r:embed="rId2"/>
            <a:stretch>
              <a:fillRect/>
            </a:stretch>
          </p:blipFill>
          <p:spPr>
            <a:xfrm>
              <a:off x="527650" y="845388"/>
              <a:ext cx="4887493" cy="5926347"/>
            </a:xfrm>
            <a:prstGeom prst="rect">
              <a:avLst/>
            </a:prstGeom>
          </p:spPr>
        </p:pic>
        <p:sp>
          <p:nvSpPr>
            <p:cNvPr id="5" name="Rectangle 4"/>
            <p:cNvSpPr/>
            <p:nvPr/>
          </p:nvSpPr>
          <p:spPr>
            <a:xfrm>
              <a:off x="1759789" y="1457864"/>
              <a:ext cx="3433313" cy="37956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6617737" y="553498"/>
            <a:ext cx="4789888" cy="5714370"/>
            <a:chOff x="6617737" y="553498"/>
            <a:chExt cx="4789888" cy="5714370"/>
          </a:xfrm>
        </p:grpSpPr>
        <p:pic>
          <p:nvPicPr>
            <p:cNvPr id="4" name="Picture 3"/>
            <p:cNvPicPr>
              <a:picLocks noChangeAspect="1"/>
            </p:cNvPicPr>
            <p:nvPr/>
          </p:nvPicPr>
          <p:blipFill>
            <a:blip r:embed="rId3"/>
            <a:stretch>
              <a:fillRect/>
            </a:stretch>
          </p:blipFill>
          <p:spPr>
            <a:xfrm>
              <a:off x="6617737" y="553498"/>
              <a:ext cx="4789888" cy="5714370"/>
            </a:xfrm>
            <a:prstGeom prst="rect">
              <a:avLst/>
            </a:prstGeom>
          </p:spPr>
        </p:pic>
        <p:sp>
          <p:nvSpPr>
            <p:cNvPr id="7" name="Rectangle 6"/>
            <p:cNvSpPr/>
            <p:nvPr/>
          </p:nvSpPr>
          <p:spPr>
            <a:xfrm>
              <a:off x="8571783" y="3007744"/>
              <a:ext cx="1348594" cy="14089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571783" y="5213231"/>
              <a:ext cx="1348594" cy="14089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759811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STAKEHOLDER FEEDBACK</a:t>
            </a:r>
            <a:endParaRPr lang="en-US" dirty="0"/>
          </a:p>
        </p:txBody>
      </p:sp>
      <p:sp>
        <p:nvSpPr>
          <p:cNvPr id="3" name="Content Placeholder 2"/>
          <p:cNvSpPr>
            <a:spLocks noGrp="1"/>
          </p:cNvSpPr>
          <p:nvPr>
            <p:ph idx="1"/>
          </p:nvPr>
        </p:nvSpPr>
        <p:spPr/>
        <p:txBody>
          <a:bodyPr>
            <a:normAutofit lnSpcReduction="10000"/>
          </a:bodyPr>
          <a:lstStyle/>
          <a:p>
            <a:r>
              <a:rPr lang="en-US" dirty="0" smtClean="0"/>
              <a:t>6 Focus Groups conducted so far</a:t>
            </a:r>
          </a:p>
          <a:p>
            <a:pPr lvl="1"/>
            <a:r>
              <a:rPr lang="en-US" dirty="0" smtClean="0"/>
              <a:t>Teachers</a:t>
            </a:r>
          </a:p>
          <a:p>
            <a:pPr lvl="1"/>
            <a:r>
              <a:rPr lang="en-US" dirty="0" smtClean="0"/>
              <a:t>Leaders (2)</a:t>
            </a:r>
          </a:p>
          <a:p>
            <a:pPr lvl="1"/>
            <a:r>
              <a:rPr lang="en-US" dirty="0" smtClean="0"/>
              <a:t>Mixed Stakeholders (3) [ATI Advisory Group; ForwARd/ADE Team; PLSB Ethics Subcommittee]</a:t>
            </a:r>
          </a:p>
          <a:p>
            <a:r>
              <a:rPr lang="en-US" dirty="0" smtClean="0"/>
              <a:t>3 Focus Groups still scheduled</a:t>
            </a:r>
          </a:p>
          <a:p>
            <a:pPr lvl="1"/>
            <a:r>
              <a:rPr lang="en-US" dirty="0" smtClean="0"/>
              <a:t>Educator Preparation Program Providers</a:t>
            </a:r>
          </a:p>
          <a:p>
            <a:pPr lvl="1"/>
            <a:r>
              <a:rPr lang="en-US" dirty="0" smtClean="0"/>
              <a:t>Education Service Cooperatives – Teachers and Leaders</a:t>
            </a:r>
          </a:p>
          <a:p>
            <a:pPr lvl="1"/>
            <a:r>
              <a:rPr lang="en-US" dirty="0"/>
              <a:t>Open-Enrollment and District Conversion </a:t>
            </a:r>
            <a:r>
              <a:rPr lang="en-US" dirty="0" smtClean="0"/>
              <a:t>Charter </a:t>
            </a:r>
            <a:r>
              <a:rPr lang="en-US" dirty="0"/>
              <a:t>L</a:t>
            </a:r>
            <a:r>
              <a:rPr lang="en-US" dirty="0" smtClean="0"/>
              <a:t>eaders </a:t>
            </a:r>
          </a:p>
          <a:p>
            <a:r>
              <a:rPr lang="en-US" dirty="0" smtClean="0"/>
              <a:t>Included:  Associations, State Board members, CCSSO, Steering Committee members, ADE</a:t>
            </a:r>
          </a:p>
          <a:p>
            <a:pPr lvl="1"/>
            <a:endParaRPr lang="en-US" dirty="0" smtClean="0"/>
          </a:p>
          <a:p>
            <a:pPr lvl="1"/>
            <a:endParaRPr lang="en-US" dirty="0"/>
          </a:p>
        </p:txBody>
      </p:sp>
    </p:spTree>
    <p:extLst>
      <p:ext uri="{BB962C8B-B14F-4D97-AF65-F5344CB8AC3E}">
        <p14:creationId xmlns:p14="http://schemas.microsoft.com/office/powerpoint/2010/main" val="20053951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14851" y="488237"/>
            <a:ext cx="7415212" cy="6198179"/>
          </a:xfrm>
          <a:prstGeom prst="rect">
            <a:avLst/>
          </a:prstGeom>
          <a:ln>
            <a:solidFill>
              <a:schemeClr val="tx1"/>
            </a:solidFill>
          </a:ln>
        </p:spPr>
      </p:pic>
      <p:sp>
        <p:nvSpPr>
          <p:cNvPr id="11" name="Title 10"/>
          <p:cNvSpPr>
            <a:spLocks noGrp="1"/>
          </p:cNvSpPr>
          <p:nvPr>
            <p:ph type="title"/>
          </p:nvPr>
        </p:nvSpPr>
        <p:spPr>
          <a:xfrm>
            <a:off x="268605" y="191353"/>
            <a:ext cx="10058400" cy="1450757"/>
          </a:xfrm>
        </p:spPr>
        <p:txBody>
          <a:bodyPr/>
          <a:lstStyle/>
          <a:p>
            <a:r>
              <a:rPr lang="en-US" b="1" dirty="0" smtClean="0">
                <a:solidFill>
                  <a:srgbClr val="002060"/>
                </a:solidFill>
              </a:rPr>
              <a:t>Index Example</a:t>
            </a:r>
            <a:endParaRPr lang="en-US" b="1" dirty="0">
              <a:solidFill>
                <a:srgbClr val="002060"/>
              </a:solidFill>
            </a:endParaRPr>
          </a:p>
        </p:txBody>
      </p:sp>
    </p:spTree>
    <p:extLst>
      <p:ext uri="{BB962C8B-B14F-4D97-AF65-F5344CB8AC3E}">
        <p14:creationId xmlns:p14="http://schemas.microsoft.com/office/powerpoint/2010/main" val="40505284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2738" y="944111"/>
            <a:ext cx="4496790" cy="4964875"/>
          </a:xfrm>
        </p:spPr>
        <p:txBody>
          <a:bodyPr>
            <a:normAutofit fontScale="90000"/>
          </a:bodyPr>
          <a:lstStyle/>
          <a:p>
            <a:r>
              <a:rPr lang="en-US" dirty="0" smtClean="0"/>
              <a:t>Example of what a Quality School Rating report might look like with required ESSA indicators added to 2015 </a:t>
            </a:r>
            <a:r>
              <a:rPr lang="en-US" smtClean="0"/>
              <a:t>School Ratings</a:t>
            </a:r>
            <a:endParaRPr lang="en-US" dirty="0"/>
          </a:p>
        </p:txBody>
      </p:sp>
      <p:pic>
        <p:nvPicPr>
          <p:cNvPr id="3" name="Picture 2"/>
          <p:cNvPicPr>
            <a:picLocks noChangeAspect="1"/>
          </p:cNvPicPr>
          <p:nvPr/>
        </p:nvPicPr>
        <p:blipFill>
          <a:blip r:embed="rId2"/>
          <a:stretch>
            <a:fillRect/>
          </a:stretch>
        </p:blipFill>
        <p:spPr>
          <a:xfrm>
            <a:off x="6551147" y="0"/>
            <a:ext cx="5640853" cy="6853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892329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97280" y="2231201"/>
            <a:ext cx="9725026" cy="4233972"/>
          </a:xfrm>
          <a:prstGeom prst="rect">
            <a:avLst/>
          </a:prstGeom>
          <a:ln>
            <a:solidFill>
              <a:schemeClr val="tx1"/>
            </a:solidFill>
          </a:ln>
        </p:spPr>
      </p:pic>
      <p:sp>
        <p:nvSpPr>
          <p:cNvPr id="4" name="Title 3"/>
          <p:cNvSpPr>
            <a:spLocks noGrp="1"/>
          </p:cNvSpPr>
          <p:nvPr>
            <p:ph type="title"/>
          </p:nvPr>
        </p:nvSpPr>
        <p:spPr>
          <a:xfrm>
            <a:off x="1049780" y="417229"/>
            <a:ext cx="10058400" cy="1588338"/>
          </a:xfrm>
        </p:spPr>
        <p:txBody>
          <a:bodyPr>
            <a:normAutofit fontScale="90000"/>
          </a:bodyPr>
          <a:lstStyle/>
          <a:p>
            <a:r>
              <a:rPr lang="en-US" b="1" dirty="0" smtClean="0">
                <a:solidFill>
                  <a:srgbClr val="002060"/>
                </a:solidFill>
              </a:rPr>
              <a:t>Matrix Example: Create classifications within a matrix of performance (status) &amp; growth, performance &amp; progress, etc.</a:t>
            </a:r>
            <a:endParaRPr lang="en-US" b="1" dirty="0">
              <a:solidFill>
                <a:srgbClr val="002060"/>
              </a:solidFill>
            </a:endParaRPr>
          </a:p>
        </p:txBody>
      </p:sp>
    </p:spTree>
    <p:extLst>
      <p:ext uri="{BB962C8B-B14F-4D97-AF65-F5344CB8AC3E}">
        <p14:creationId xmlns:p14="http://schemas.microsoft.com/office/powerpoint/2010/main" val="27844433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383" y="224650"/>
            <a:ext cx="11495315" cy="990600"/>
          </a:xfrm>
        </p:spPr>
        <p:txBody>
          <a:bodyPr>
            <a:normAutofit fontScale="90000"/>
          </a:bodyPr>
          <a:lstStyle/>
          <a:p>
            <a:r>
              <a:rPr lang="en-US" b="1" dirty="0" smtClean="0">
                <a:solidFill>
                  <a:srgbClr val="002060"/>
                </a:solidFill>
              </a:rPr>
              <a:t>California Example of Matrix Model for Growth &amp; Status</a:t>
            </a:r>
            <a:endParaRPr lang="en-US" b="1" dirty="0">
              <a:solidFill>
                <a:srgbClr val="002060"/>
              </a:solidFill>
            </a:endParaRPr>
          </a:p>
        </p:txBody>
      </p:sp>
      <p:pic>
        <p:nvPicPr>
          <p:cNvPr id="3" name="Picture 2"/>
          <p:cNvPicPr>
            <a:picLocks noChangeAspect="1"/>
          </p:cNvPicPr>
          <p:nvPr/>
        </p:nvPicPr>
        <p:blipFill>
          <a:blip r:embed="rId2"/>
          <a:stretch>
            <a:fillRect/>
          </a:stretch>
        </p:blipFill>
        <p:spPr>
          <a:xfrm>
            <a:off x="2719614" y="1215250"/>
            <a:ext cx="5969000" cy="5181600"/>
          </a:xfrm>
          <a:prstGeom prst="rect">
            <a:avLst/>
          </a:prstGeom>
        </p:spPr>
      </p:pic>
      <p:sp>
        <p:nvSpPr>
          <p:cNvPr id="4" name="Rounded Rectangular Callout 3"/>
          <p:cNvSpPr/>
          <p:nvPr/>
        </p:nvSpPr>
        <p:spPr>
          <a:xfrm>
            <a:off x="83127" y="1745673"/>
            <a:ext cx="2398816" cy="1983179"/>
          </a:xfrm>
          <a:prstGeom prst="wedgeRoundRectCallout">
            <a:avLst>
              <a:gd name="adj1" fmla="val 74640"/>
              <a:gd name="adj2" fmla="val 41816"/>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n>
                  <a:solidFill>
                    <a:sysClr val="windowText" lastClr="000000"/>
                  </a:solidFill>
                </a:ln>
              </a:rPr>
              <a:t>Classification of graduation rates based on  distribution of school graduation rates.</a:t>
            </a:r>
          </a:p>
        </p:txBody>
      </p:sp>
      <p:sp>
        <p:nvSpPr>
          <p:cNvPr id="5" name="Rounded Rectangular Callout 4"/>
          <p:cNvSpPr/>
          <p:nvPr/>
        </p:nvSpPr>
        <p:spPr>
          <a:xfrm>
            <a:off x="8926284" y="1529938"/>
            <a:ext cx="2830287" cy="2329543"/>
          </a:xfrm>
          <a:prstGeom prst="wedgeRoundRectCallout">
            <a:avLst>
              <a:gd name="adj1" fmla="val -77835"/>
              <a:gd name="adj2" fmla="val 39421"/>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n>
                  <a:solidFill>
                    <a:sysClr val="windowText" lastClr="000000"/>
                  </a:solidFill>
                </a:ln>
              </a:rPr>
              <a:t>Classification of increments of progress (or lack thereof) for school graduation rates. </a:t>
            </a:r>
            <a:endParaRPr lang="en-US" dirty="0">
              <a:ln>
                <a:solidFill>
                  <a:sysClr val="windowText" lastClr="000000"/>
                </a:solidFill>
              </a:ln>
            </a:endParaRPr>
          </a:p>
        </p:txBody>
      </p:sp>
      <p:sp>
        <p:nvSpPr>
          <p:cNvPr id="6" name="Rounded Rectangular Callout 5"/>
          <p:cNvSpPr/>
          <p:nvPr/>
        </p:nvSpPr>
        <p:spPr>
          <a:xfrm>
            <a:off x="8771739" y="4047507"/>
            <a:ext cx="3067957" cy="2578924"/>
          </a:xfrm>
          <a:prstGeom prst="wedgeRoundRectCallout">
            <a:avLst>
              <a:gd name="adj1" fmla="val -70905"/>
              <a:gd name="adj2" fmla="val 5289"/>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n>
                  <a:solidFill>
                    <a:sysClr val="windowText" lastClr="000000"/>
                  </a:solidFill>
                </a:ln>
              </a:rPr>
              <a:t>Matrix color-coded cells indicate the spectrum of classifications of schools’ graduation rates using color to indicate how to aid in understanding current graduation rate. </a:t>
            </a:r>
            <a:endParaRPr lang="en-US" dirty="0">
              <a:ln>
                <a:solidFill>
                  <a:sysClr val="windowText" lastClr="000000"/>
                </a:solidFill>
              </a:ln>
            </a:endParaRPr>
          </a:p>
        </p:txBody>
      </p:sp>
      <p:sp>
        <p:nvSpPr>
          <p:cNvPr id="7" name="TextBox 6"/>
          <p:cNvSpPr txBox="1"/>
          <p:nvPr/>
        </p:nvSpPr>
        <p:spPr>
          <a:xfrm>
            <a:off x="237673" y="4259275"/>
            <a:ext cx="2398816" cy="2031325"/>
          </a:xfrm>
          <a:prstGeom prst="rect">
            <a:avLst/>
          </a:prstGeom>
          <a:noFill/>
          <a:ln w="38100">
            <a:solidFill>
              <a:srgbClr val="00B050"/>
            </a:solidFill>
          </a:ln>
        </p:spPr>
        <p:txBody>
          <a:bodyPr wrap="square" rtlCol="0">
            <a:spAutoFit/>
          </a:bodyPr>
          <a:lstStyle/>
          <a:p>
            <a:r>
              <a:rPr lang="en-US" dirty="0">
                <a:ln>
                  <a:solidFill>
                    <a:sysClr val="windowText" lastClr="000000"/>
                  </a:solidFill>
                </a:ln>
              </a:rPr>
              <a:t>This example shows how you can incorporate interim progress in </a:t>
            </a:r>
            <a:r>
              <a:rPr lang="en-US" dirty="0" smtClean="0">
                <a:ln>
                  <a:solidFill>
                    <a:sysClr val="windowText" lastClr="000000"/>
                  </a:solidFill>
                </a:ln>
              </a:rPr>
              <a:t>matrix.</a:t>
            </a:r>
          </a:p>
          <a:p>
            <a:endParaRPr lang="en-US" dirty="0" smtClean="0">
              <a:ln>
                <a:solidFill>
                  <a:sysClr val="windowText" lastClr="000000"/>
                </a:solidFill>
              </a:ln>
            </a:endParaRPr>
          </a:p>
          <a:p>
            <a:r>
              <a:rPr lang="en-US" dirty="0" smtClean="0">
                <a:ln>
                  <a:solidFill>
                    <a:sysClr val="windowText" lastClr="000000"/>
                  </a:solidFill>
                </a:ln>
              </a:rPr>
              <a:t>Contrast this with goal-based method.</a:t>
            </a:r>
            <a:endParaRPr lang="en-US" dirty="0">
              <a:ln>
                <a:solidFill>
                  <a:sysClr val="windowText" lastClr="000000"/>
                </a:solidFill>
              </a:ln>
            </a:endParaRPr>
          </a:p>
        </p:txBody>
      </p:sp>
    </p:spTree>
    <p:extLst>
      <p:ext uri="{BB962C8B-B14F-4D97-AF65-F5344CB8AC3E}">
        <p14:creationId xmlns:p14="http://schemas.microsoft.com/office/powerpoint/2010/main" val="13978394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424177" y="0"/>
            <a:ext cx="8767823" cy="6858000"/>
          </a:xfrm>
          <a:prstGeom prst="rect">
            <a:avLst/>
          </a:prstGeom>
          <a:ln>
            <a:solidFill>
              <a:schemeClr val="tx1"/>
            </a:solidFill>
          </a:ln>
        </p:spPr>
      </p:pic>
      <p:sp>
        <p:nvSpPr>
          <p:cNvPr id="5" name="Title 4"/>
          <p:cNvSpPr>
            <a:spLocks noGrp="1"/>
          </p:cNvSpPr>
          <p:nvPr>
            <p:ph type="title"/>
          </p:nvPr>
        </p:nvSpPr>
        <p:spPr>
          <a:xfrm>
            <a:off x="209551" y="181828"/>
            <a:ext cx="2800350" cy="6337725"/>
          </a:xfrm>
        </p:spPr>
        <p:txBody>
          <a:bodyPr>
            <a:normAutofit fontScale="90000"/>
          </a:bodyPr>
          <a:lstStyle/>
          <a:p>
            <a:r>
              <a:rPr lang="en-US" b="1" dirty="0" smtClean="0">
                <a:solidFill>
                  <a:srgbClr val="002060"/>
                </a:solidFill>
              </a:rPr>
              <a:t>Dashboard Example: Multiple measures are provided in themed clusters for transparent reporting to stakeholders</a:t>
            </a:r>
            <a:br>
              <a:rPr lang="en-US" b="1" dirty="0" smtClean="0">
                <a:solidFill>
                  <a:srgbClr val="002060"/>
                </a:solidFill>
              </a:rPr>
            </a:br>
            <a:endParaRPr lang="en-US" b="1" dirty="0">
              <a:solidFill>
                <a:srgbClr val="002060"/>
              </a:solidFill>
            </a:endParaRPr>
          </a:p>
        </p:txBody>
      </p:sp>
    </p:spTree>
    <p:extLst>
      <p:ext uri="{BB962C8B-B14F-4D97-AF65-F5344CB8AC3E}">
        <p14:creationId xmlns:p14="http://schemas.microsoft.com/office/powerpoint/2010/main" val="18882272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6756" y="3193100"/>
            <a:ext cx="7133356" cy="3664900"/>
          </a:xfrm>
          <a:prstGeom prst="rect">
            <a:avLst/>
          </a:prstGeom>
          <a:ln>
            <a:solidFill>
              <a:schemeClr val="tx1"/>
            </a:solidFill>
          </a:ln>
        </p:spPr>
      </p:pic>
      <p:sp>
        <p:nvSpPr>
          <p:cNvPr id="2" name="Title 1"/>
          <p:cNvSpPr>
            <a:spLocks noGrp="1"/>
          </p:cNvSpPr>
          <p:nvPr>
            <p:ph type="title"/>
          </p:nvPr>
        </p:nvSpPr>
        <p:spPr>
          <a:xfrm>
            <a:off x="190500" y="200025"/>
            <a:ext cx="3771899" cy="2993075"/>
          </a:xfrm>
        </p:spPr>
        <p:txBody>
          <a:bodyPr>
            <a:normAutofit fontScale="90000"/>
          </a:bodyPr>
          <a:lstStyle/>
          <a:p>
            <a:r>
              <a:rPr lang="en-US" b="1" dirty="0" smtClean="0">
                <a:solidFill>
                  <a:srgbClr val="002060"/>
                </a:solidFill>
              </a:rPr>
              <a:t>Combinations: </a:t>
            </a:r>
            <a:br>
              <a:rPr lang="en-US" b="1" dirty="0" smtClean="0">
                <a:solidFill>
                  <a:srgbClr val="002060"/>
                </a:solidFill>
              </a:rPr>
            </a:br>
            <a:r>
              <a:rPr lang="en-US" b="1" dirty="0" smtClean="0">
                <a:solidFill>
                  <a:srgbClr val="002060"/>
                </a:solidFill>
              </a:rPr>
              <a:t>This may be where AR can get the most out of </a:t>
            </a:r>
            <a:r>
              <a:rPr lang="en-US" b="1" smtClean="0">
                <a:solidFill>
                  <a:srgbClr val="002060"/>
                </a:solidFill>
              </a:rPr>
              <a:t>this opportunity. </a:t>
            </a:r>
            <a:endParaRPr lang="en-US" b="1" dirty="0">
              <a:solidFill>
                <a:srgbClr val="002060"/>
              </a:solidFill>
            </a:endParaRPr>
          </a:p>
        </p:txBody>
      </p:sp>
      <p:pic>
        <p:nvPicPr>
          <p:cNvPr id="3" name="Picture 2"/>
          <p:cNvPicPr>
            <a:picLocks noChangeAspect="1"/>
          </p:cNvPicPr>
          <p:nvPr/>
        </p:nvPicPr>
        <p:blipFill rotWithShape="1">
          <a:blip r:embed="rId3"/>
          <a:srcRect b="7218"/>
          <a:stretch/>
        </p:blipFill>
        <p:spPr>
          <a:xfrm>
            <a:off x="3962399" y="0"/>
            <a:ext cx="8372475" cy="3819525"/>
          </a:xfrm>
          <a:prstGeom prst="rect">
            <a:avLst/>
          </a:prstGeom>
          <a:ln>
            <a:solidFill>
              <a:schemeClr val="tx1"/>
            </a:solidFill>
          </a:ln>
        </p:spPr>
      </p:pic>
      <p:sp>
        <p:nvSpPr>
          <p:cNvPr id="5" name="Title 1"/>
          <p:cNvSpPr txBox="1">
            <a:spLocks/>
          </p:cNvSpPr>
          <p:nvPr/>
        </p:nvSpPr>
        <p:spPr>
          <a:xfrm>
            <a:off x="7824787" y="3713142"/>
            <a:ext cx="3771899" cy="2993075"/>
          </a:xfrm>
          <a:prstGeom prst="rect">
            <a:avLst/>
          </a:prstGeom>
        </p:spPr>
        <p:txBody>
          <a:bodyPr vert="horz" lIns="91440" tIns="45720" rIns="91440" bIns="45720" rtlCol="0" anchor="ctr">
            <a:normAutofit fontScale="675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solidFill>
                  <a:srgbClr val="002060"/>
                </a:solidFill>
              </a:rPr>
              <a:t>An index can be used to create a summative rating. A dashboard of matrices could help stakeholders understand school progress &amp; growth in each indicator area. </a:t>
            </a:r>
            <a:endParaRPr lang="en-US" b="1" dirty="0">
              <a:solidFill>
                <a:srgbClr val="002060"/>
              </a:solidFill>
            </a:endParaRPr>
          </a:p>
        </p:txBody>
      </p:sp>
    </p:spTree>
    <p:extLst>
      <p:ext uri="{BB962C8B-B14F-4D97-AF65-F5344CB8AC3E}">
        <p14:creationId xmlns:p14="http://schemas.microsoft.com/office/powerpoint/2010/main" val="37613896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 need to evaluate our indicator and aggregation options in light of the four lenses. </a:t>
            </a:r>
            <a:endParaRPr lang="en-US" dirty="0"/>
          </a:p>
        </p:txBody>
      </p:sp>
      <p:graphicFrame>
        <p:nvGraphicFramePr>
          <p:cNvPr id="4" name="Diagram 3"/>
          <p:cNvGraphicFramePr/>
          <p:nvPr>
            <p:extLst/>
          </p:nvPr>
        </p:nvGraphicFramePr>
        <p:xfrm>
          <a:off x="3138075" y="2071688"/>
          <a:ext cx="6040438" cy="40666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85423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 Available—if you are into the details!</a:t>
            </a:r>
            <a:endParaRPr lang="en-US" dirty="0"/>
          </a:p>
        </p:txBody>
      </p:sp>
      <p:sp>
        <p:nvSpPr>
          <p:cNvPr id="3" name="Content Placeholder 2"/>
          <p:cNvSpPr>
            <a:spLocks noGrp="1"/>
          </p:cNvSpPr>
          <p:nvPr>
            <p:ph idx="1"/>
          </p:nvPr>
        </p:nvSpPr>
        <p:spPr/>
        <p:txBody>
          <a:bodyPr/>
          <a:lstStyle/>
          <a:p>
            <a:pPr marL="0" indent="0">
              <a:buNone/>
            </a:pPr>
            <a:r>
              <a:rPr lang="en-US" b="1" dirty="0"/>
              <a:t>Week 2 Survey Link: ESSA Accountability Indicators and Subgroups</a:t>
            </a:r>
            <a:endParaRPr lang="en-US" dirty="0"/>
          </a:p>
          <a:p>
            <a:pPr marL="0" indent="0">
              <a:buNone/>
            </a:pPr>
            <a:r>
              <a:rPr lang="en-US" u="sng" dirty="0">
                <a:hlinkClick r:id="rId2"/>
              </a:rPr>
              <a:t>http://uark.qualtrics.com/SE/?SID=SV_3DgRUsW1bt1jl8F</a:t>
            </a:r>
            <a:endParaRPr lang="en-US" dirty="0" smtClean="0">
              <a:hlinkClick r:id="rId2"/>
            </a:endParaRPr>
          </a:p>
          <a:p>
            <a:pPr marL="0" indent="0">
              <a:buNone/>
            </a:pPr>
            <a:endParaRPr lang="en-US" u="sng" dirty="0">
              <a:hlinkClick r:id="rId2"/>
            </a:endParaRPr>
          </a:p>
          <a:p>
            <a:pPr marL="0" indent="0">
              <a:buNone/>
            </a:pPr>
            <a:r>
              <a:rPr lang="nl-NL" b="1" dirty="0"/>
              <a:t>Week 1 Zoom Recording</a:t>
            </a:r>
            <a:endParaRPr lang="nl-NL" dirty="0"/>
          </a:p>
          <a:p>
            <a:pPr marL="0" indent="0">
              <a:buNone/>
            </a:pPr>
            <a:r>
              <a:rPr lang="nl-NL" b="1" u="sng" dirty="0">
                <a:hlinkClick r:id="rId3"/>
              </a:rPr>
              <a:t>https://www.youtube.com/watch?v=gE9IDNfwzok</a:t>
            </a:r>
            <a:endParaRPr lang="nl-NL" dirty="0"/>
          </a:p>
          <a:p>
            <a:pPr marL="0" indent="0">
              <a:buNone/>
            </a:pPr>
            <a:r>
              <a:rPr lang="nl-NL" dirty="0"/>
              <a:t/>
            </a:r>
            <a:br>
              <a:rPr lang="nl-NL" dirty="0"/>
            </a:br>
            <a:r>
              <a:rPr lang="nl-NL" dirty="0"/>
              <a:t/>
            </a:r>
            <a:br>
              <a:rPr lang="nl-NL" dirty="0"/>
            </a:br>
            <a:r>
              <a:rPr lang="nl-NL" b="1" dirty="0"/>
              <a:t>Week 2 Zoom Recording</a:t>
            </a:r>
            <a:endParaRPr lang="nl-NL" dirty="0"/>
          </a:p>
          <a:p>
            <a:pPr marL="0" indent="0">
              <a:buNone/>
            </a:pPr>
            <a:r>
              <a:rPr lang="nl-NL" b="1" u="sng" dirty="0">
                <a:hlinkClick r:id="rId4"/>
              </a:rPr>
              <a:t>https://youtu.be/MpyPcz5rtn8</a:t>
            </a:r>
            <a:r>
              <a:rPr lang="en-US" u="sng" dirty="0" smtClean="0">
                <a:hlinkClick r:id="rId2"/>
              </a:rPr>
              <a:t>uark.qualtrics.com/SE</a:t>
            </a:r>
            <a:r>
              <a:rPr lang="en-US" u="sng" dirty="0">
                <a:hlinkClick r:id="rId2"/>
              </a:rPr>
              <a:t>/?SID=SV_3DgRUsW1bt1jl8F</a:t>
            </a:r>
            <a:r>
              <a:rPr lang="en-US" dirty="0"/>
              <a:t> </a:t>
            </a:r>
          </a:p>
        </p:txBody>
      </p:sp>
    </p:spTree>
    <p:extLst>
      <p:ext uri="{BB962C8B-B14F-4D97-AF65-F5344CB8AC3E}">
        <p14:creationId xmlns:p14="http://schemas.microsoft.com/office/powerpoint/2010/main" val="42096534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Questions &amp; Comments</a:t>
            </a:r>
            <a:endParaRPr lang="en-US" dirty="0"/>
          </a:p>
        </p:txBody>
      </p:sp>
    </p:spTree>
    <p:extLst>
      <p:ext uri="{BB962C8B-B14F-4D97-AF65-F5344CB8AC3E}">
        <p14:creationId xmlns:p14="http://schemas.microsoft.com/office/powerpoint/2010/main" val="11150322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Nick\Downloads\IMG_22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1" y="30832"/>
            <a:ext cx="7391400" cy="6827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890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STAKEHOLDER FEEDBACK</a:t>
            </a:r>
            <a:endParaRPr lang="en-US" dirty="0"/>
          </a:p>
        </p:txBody>
      </p:sp>
      <p:sp>
        <p:nvSpPr>
          <p:cNvPr id="3" name="Content Placeholder 2"/>
          <p:cNvSpPr>
            <a:spLocks noGrp="1"/>
          </p:cNvSpPr>
          <p:nvPr>
            <p:ph idx="1"/>
          </p:nvPr>
        </p:nvSpPr>
        <p:spPr>
          <a:xfrm>
            <a:off x="1484310" y="2291937"/>
            <a:ext cx="10018713" cy="4061361"/>
          </a:xfrm>
        </p:spPr>
        <p:txBody>
          <a:bodyPr>
            <a:normAutofit/>
          </a:bodyPr>
          <a:lstStyle/>
          <a:p>
            <a:pPr marL="0" indent="0">
              <a:buNone/>
            </a:pPr>
            <a:r>
              <a:rPr lang="en-US" b="1" dirty="0" smtClean="0"/>
              <a:t>Definitions reviewed:</a:t>
            </a:r>
          </a:p>
          <a:p>
            <a:r>
              <a:rPr lang="en-US" dirty="0" smtClean="0"/>
              <a:t>Effective Leader</a:t>
            </a:r>
          </a:p>
          <a:p>
            <a:r>
              <a:rPr lang="en-US" dirty="0" smtClean="0"/>
              <a:t>Effective Teacher</a:t>
            </a:r>
          </a:p>
          <a:p>
            <a:r>
              <a:rPr lang="en-US" dirty="0" smtClean="0"/>
              <a:t>Ineffective Teacher</a:t>
            </a:r>
          </a:p>
          <a:p>
            <a:endParaRPr lang="en-US" dirty="0"/>
          </a:p>
          <a:p>
            <a:pPr marL="0" indent="0">
              <a:buNone/>
            </a:pPr>
            <a:r>
              <a:rPr lang="en-US" b="1" dirty="0" smtClean="0"/>
              <a:t>Questions considered:</a:t>
            </a:r>
          </a:p>
          <a:p>
            <a:pPr lvl="0"/>
            <a:r>
              <a:rPr lang="en-US" dirty="0"/>
              <a:t>Based on your own personal experience, what are the indicators of an Effective Leader, an Effective Teacher, and an Ineffective Teacher?   </a:t>
            </a:r>
          </a:p>
          <a:p>
            <a:pPr lvl="0"/>
            <a:r>
              <a:rPr lang="en-US" dirty="0"/>
              <a:t>How does that align with the proposed definitions?</a:t>
            </a:r>
          </a:p>
          <a:p>
            <a:endParaRPr lang="en-US" dirty="0"/>
          </a:p>
        </p:txBody>
      </p:sp>
    </p:spTree>
    <p:extLst>
      <p:ext uri="{BB962C8B-B14F-4D97-AF65-F5344CB8AC3E}">
        <p14:creationId xmlns:p14="http://schemas.microsoft.com/office/powerpoint/2010/main" val="1636547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8229600" cy="1143000"/>
          </a:xfrm>
        </p:spPr>
        <p:txBody>
          <a:bodyPr>
            <a:normAutofit fontScale="90000"/>
          </a:bodyPr>
          <a:lstStyle/>
          <a:p>
            <a:r>
              <a:rPr lang="en-US" dirty="0" smtClean="0"/>
              <a:t>Twitter Chat Tonight!</a:t>
            </a:r>
            <a:br>
              <a:rPr lang="en-US" dirty="0" smtClean="0"/>
            </a:br>
            <a:r>
              <a:rPr lang="en-US" dirty="0" smtClean="0"/>
              <a:t> 8pm--#</a:t>
            </a:r>
            <a:r>
              <a:rPr lang="en-US" dirty="0" err="1" smtClean="0"/>
              <a:t>ESSAinAR</a:t>
            </a:r>
            <a:r>
              <a:rPr lang="en-US" dirty="0" smtClean="0"/>
              <a:t/>
            </a:r>
            <a:br>
              <a:rPr lang="en-US" dirty="0" smtClean="0"/>
            </a:br>
            <a:r>
              <a:rPr lang="en-US" sz="2800" u="sng" dirty="0"/>
              <a:t>Preview of questions</a:t>
            </a:r>
            <a:r>
              <a:rPr lang="en-US" dirty="0" smtClean="0"/>
              <a:t>:</a:t>
            </a:r>
            <a:endParaRPr lang="en-US" dirty="0"/>
          </a:p>
        </p:txBody>
      </p:sp>
      <p:sp>
        <p:nvSpPr>
          <p:cNvPr id="3" name="Content Placeholder 2"/>
          <p:cNvSpPr>
            <a:spLocks noGrp="1"/>
          </p:cNvSpPr>
          <p:nvPr>
            <p:ph idx="1"/>
          </p:nvPr>
        </p:nvSpPr>
        <p:spPr>
          <a:xfrm>
            <a:off x="1981200" y="2057401"/>
            <a:ext cx="8229600" cy="4525963"/>
          </a:xfrm>
        </p:spPr>
        <p:txBody>
          <a:bodyPr>
            <a:normAutofit/>
          </a:bodyPr>
          <a:lstStyle/>
          <a:p>
            <a:pPr marL="0" indent="0">
              <a:buNone/>
            </a:pPr>
            <a:r>
              <a:rPr lang="en-US" dirty="0" smtClean="0"/>
              <a:t>Q1: What evidence can teachers use to show student growth?</a:t>
            </a:r>
          </a:p>
          <a:p>
            <a:pPr marL="0" indent="0">
              <a:buNone/>
            </a:pPr>
            <a:r>
              <a:rPr lang="en-US" dirty="0" smtClean="0"/>
              <a:t>Q2: If both student proficiency and growth are to be measured, which deserves more weight and why?</a:t>
            </a:r>
          </a:p>
          <a:p>
            <a:pPr marL="0" indent="0">
              <a:buNone/>
            </a:pPr>
            <a:r>
              <a:rPr lang="en-US" dirty="0" smtClean="0"/>
              <a:t>Q3: ESSA allows each state to select other areas to  measure school success.  What do you recommend? Why?</a:t>
            </a:r>
          </a:p>
          <a:p>
            <a:pPr marL="0" indent="0">
              <a:buNone/>
            </a:pPr>
            <a:r>
              <a:rPr lang="en-US" dirty="0" smtClean="0"/>
              <a:t>Q4: If school culture is an indicator of school success, how should it be measured?  List qualities of strong culture.</a:t>
            </a:r>
          </a:p>
          <a:p>
            <a:endParaRPr lang="en-US" dirty="0"/>
          </a:p>
        </p:txBody>
      </p:sp>
    </p:spTree>
    <p:extLst>
      <p:ext uri="{BB962C8B-B14F-4D97-AF65-F5344CB8AC3E}">
        <p14:creationId xmlns:p14="http://schemas.microsoft.com/office/powerpoint/2010/main" val="8957337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I participate?</a:t>
            </a:r>
            <a:endParaRPr lang="en-US" dirty="0"/>
          </a:p>
        </p:txBody>
      </p:sp>
      <p:sp>
        <p:nvSpPr>
          <p:cNvPr id="3" name="Content Placeholder 2"/>
          <p:cNvSpPr>
            <a:spLocks noGrp="1"/>
          </p:cNvSpPr>
          <p:nvPr>
            <p:ph idx="1"/>
          </p:nvPr>
        </p:nvSpPr>
        <p:spPr/>
        <p:txBody>
          <a:bodyPr>
            <a:normAutofit/>
          </a:bodyPr>
          <a:lstStyle/>
          <a:p>
            <a:r>
              <a:rPr lang="en-US" dirty="0" smtClean="0"/>
              <a:t>Search hashtag #</a:t>
            </a:r>
            <a:r>
              <a:rPr lang="en-US" dirty="0" err="1" smtClean="0"/>
              <a:t>ESSAinAR</a:t>
            </a:r>
            <a:endParaRPr lang="en-US" dirty="0" smtClean="0"/>
          </a:p>
          <a:p>
            <a:r>
              <a:rPr lang="en-US" dirty="0" smtClean="0"/>
              <a:t>Click on the top “All Tweets” to see most recent posts to the chat</a:t>
            </a:r>
          </a:p>
          <a:p>
            <a:r>
              <a:rPr lang="en-US" dirty="0" smtClean="0"/>
              <a:t>Look for Questions (Q1, Q2, Q3, Q4)</a:t>
            </a:r>
          </a:p>
          <a:p>
            <a:r>
              <a:rPr lang="en-US" dirty="0" smtClean="0"/>
              <a:t>Post an answer while on the hashtag page</a:t>
            </a:r>
          </a:p>
          <a:p>
            <a:r>
              <a:rPr lang="en-US" dirty="0" smtClean="0"/>
              <a:t>A1: I think….(answer to question 1)</a:t>
            </a:r>
          </a:p>
          <a:p>
            <a:r>
              <a:rPr lang="en-US" dirty="0" smtClean="0"/>
              <a:t>Questions every 7 minutes</a:t>
            </a:r>
          </a:p>
          <a:p>
            <a:r>
              <a:rPr lang="en-US" dirty="0" smtClean="0"/>
              <a:t>Last 30 minutes will be conversation about the 4 questions (Re-tweet or respond to tweets)</a:t>
            </a:r>
            <a:endParaRPr lang="en-US" dirty="0"/>
          </a:p>
        </p:txBody>
      </p:sp>
    </p:spTree>
    <p:extLst>
      <p:ext uri="{BB962C8B-B14F-4D97-AF65-F5344CB8AC3E}">
        <p14:creationId xmlns:p14="http://schemas.microsoft.com/office/powerpoint/2010/main" val="13057322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it look like?</a:t>
            </a:r>
            <a:endParaRPr lang="en-US" dirty="0"/>
          </a:p>
        </p:txBody>
      </p:sp>
      <p:pic>
        <p:nvPicPr>
          <p:cNvPr id="2050" name="Picture 2" descr="C:\Users\Nick\Downloads\FullSizeRender(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1295401"/>
            <a:ext cx="5111894" cy="5378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335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209939"/>
            <a:ext cx="10018713" cy="1752599"/>
          </a:xfrm>
        </p:spPr>
        <p:txBody>
          <a:bodyPr/>
          <a:lstStyle/>
          <a:p>
            <a:r>
              <a:rPr lang="en-US" dirty="0" smtClean="0"/>
              <a:t>“EFFECTIVE LEADER” FEEDBACK</a:t>
            </a:r>
            <a:endParaRPr lang="en-US" dirty="0"/>
          </a:p>
        </p:txBody>
      </p:sp>
      <p:sp>
        <p:nvSpPr>
          <p:cNvPr id="3" name="Content Placeholder 2"/>
          <p:cNvSpPr>
            <a:spLocks noGrp="1"/>
          </p:cNvSpPr>
          <p:nvPr>
            <p:ph idx="1"/>
          </p:nvPr>
        </p:nvSpPr>
        <p:spPr>
          <a:xfrm>
            <a:off x="1484310" y="1651519"/>
            <a:ext cx="10018713" cy="5047861"/>
          </a:xfrm>
        </p:spPr>
        <p:txBody>
          <a:bodyPr>
            <a:normAutofit/>
          </a:bodyPr>
          <a:lstStyle/>
          <a:p>
            <a:pPr marL="0" indent="0">
              <a:buNone/>
            </a:pPr>
            <a:r>
              <a:rPr lang="en-US" b="1" dirty="0"/>
              <a:t>GENERAL AGREEMENT that a </a:t>
            </a:r>
            <a:r>
              <a:rPr lang="en-US" b="1" dirty="0" smtClean="0"/>
              <a:t>leader </a:t>
            </a:r>
            <a:r>
              <a:rPr lang="en-US" b="1" dirty="0"/>
              <a:t>will be effective when these elements are present:</a:t>
            </a:r>
          </a:p>
          <a:p>
            <a:r>
              <a:rPr lang="en-US" dirty="0" smtClean="0"/>
              <a:t>1.  Through </a:t>
            </a:r>
            <a:r>
              <a:rPr lang="en-US" b="1" dirty="0"/>
              <a:t>experience</a:t>
            </a:r>
            <a:r>
              <a:rPr lang="en-US" dirty="0"/>
              <a:t> and </a:t>
            </a:r>
            <a:r>
              <a:rPr lang="en-US" b="1" dirty="0"/>
              <a:t>training</a:t>
            </a:r>
            <a:r>
              <a:rPr lang="en-US" dirty="0"/>
              <a:t>, expertly </a:t>
            </a:r>
            <a:r>
              <a:rPr lang="en-US" b="1" dirty="0"/>
              <a:t>facilitate</a:t>
            </a:r>
            <a:r>
              <a:rPr lang="en-US" dirty="0"/>
              <a:t>s ongoing </a:t>
            </a:r>
            <a:r>
              <a:rPr lang="en-US" b="1" dirty="0"/>
              <a:t>school improvement</a:t>
            </a:r>
            <a:r>
              <a:rPr lang="en-US" dirty="0"/>
              <a:t> </a:t>
            </a:r>
            <a:r>
              <a:rPr lang="en-US" dirty="0" smtClean="0"/>
              <a:t>efforts:</a:t>
            </a:r>
            <a:endParaRPr lang="en-US" dirty="0"/>
          </a:p>
          <a:p>
            <a:pPr lvl="1" fontAlgn="base"/>
            <a:r>
              <a:rPr lang="en-US" dirty="0"/>
              <a:t>Wide use of resources</a:t>
            </a:r>
          </a:p>
          <a:p>
            <a:pPr lvl="1" fontAlgn="base"/>
            <a:r>
              <a:rPr lang="en-US" dirty="0"/>
              <a:t>Comfortable with data/How does data impact instruction and how to utilize it to make effective changes</a:t>
            </a:r>
          </a:p>
          <a:p>
            <a:pPr lvl="1" fontAlgn="base"/>
            <a:r>
              <a:rPr lang="en-US" dirty="0"/>
              <a:t>Strategic Planning with a clear focus or </a:t>
            </a:r>
            <a:r>
              <a:rPr lang="en-US" dirty="0" smtClean="0"/>
              <a:t>vision; Able </a:t>
            </a:r>
            <a:r>
              <a:rPr lang="en-US" dirty="0"/>
              <a:t>to communicate a focused mission and vision to all </a:t>
            </a:r>
            <a:r>
              <a:rPr lang="en-US" dirty="0" smtClean="0"/>
              <a:t>stakeholders</a:t>
            </a:r>
            <a:endParaRPr lang="en-US" dirty="0"/>
          </a:p>
          <a:p>
            <a:pPr lvl="1" fontAlgn="base"/>
            <a:r>
              <a:rPr lang="en-US" dirty="0"/>
              <a:t>Able to build capacity and sustainability</a:t>
            </a:r>
          </a:p>
          <a:p>
            <a:pPr lvl="1" fontAlgn="base"/>
            <a:r>
              <a:rPr lang="en-US" dirty="0"/>
              <a:t>Longevity in the position/commitment to the establishment</a:t>
            </a:r>
          </a:p>
          <a:p>
            <a:pPr lvl="1" fontAlgn="base"/>
            <a:r>
              <a:rPr lang="en-US" dirty="0"/>
              <a:t>Should include turn-around leader</a:t>
            </a:r>
          </a:p>
          <a:p>
            <a:pPr lvl="1" fontAlgn="base"/>
            <a:r>
              <a:rPr lang="en-US" dirty="0"/>
              <a:t>Understand and promote distributed </a:t>
            </a:r>
            <a:r>
              <a:rPr lang="en-US" dirty="0" smtClean="0"/>
              <a:t>leadership</a:t>
            </a:r>
            <a:endParaRPr lang="en-US" dirty="0"/>
          </a:p>
        </p:txBody>
      </p:sp>
    </p:spTree>
    <p:extLst>
      <p:ext uri="{BB962C8B-B14F-4D97-AF65-F5344CB8AC3E}">
        <p14:creationId xmlns:p14="http://schemas.microsoft.com/office/powerpoint/2010/main" val="3117863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412103"/>
            <a:ext cx="10018713" cy="1752599"/>
          </a:xfrm>
        </p:spPr>
        <p:txBody>
          <a:bodyPr/>
          <a:lstStyle/>
          <a:p>
            <a:r>
              <a:rPr lang="en-US" dirty="0" smtClean="0"/>
              <a:t>“EFFECTIVE LEADER” FEEDBACK</a:t>
            </a:r>
            <a:endParaRPr lang="en-US" dirty="0"/>
          </a:p>
        </p:txBody>
      </p:sp>
      <p:sp>
        <p:nvSpPr>
          <p:cNvPr id="3" name="Content Placeholder 2"/>
          <p:cNvSpPr>
            <a:spLocks noGrp="1"/>
          </p:cNvSpPr>
          <p:nvPr>
            <p:ph idx="1"/>
          </p:nvPr>
        </p:nvSpPr>
        <p:spPr>
          <a:xfrm>
            <a:off x="1484310" y="2164702"/>
            <a:ext cx="10018713" cy="4599991"/>
          </a:xfrm>
        </p:spPr>
        <p:txBody>
          <a:bodyPr>
            <a:normAutofit/>
          </a:bodyPr>
          <a:lstStyle/>
          <a:p>
            <a:r>
              <a:rPr lang="en-US" dirty="0"/>
              <a:t>2.  Exhibits a deep commitment to the education system by </a:t>
            </a:r>
            <a:r>
              <a:rPr lang="en-US" b="1" dirty="0"/>
              <a:t>collaborating </a:t>
            </a:r>
            <a:r>
              <a:rPr lang="en-US" dirty="0"/>
              <a:t>with</a:t>
            </a:r>
            <a:r>
              <a:rPr lang="en-US" b="1" dirty="0"/>
              <a:t> community</a:t>
            </a:r>
            <a:r>
              <a:rPr lang="en-US" dirty="0"/>
              <a:t> members, mobilizing community </a:t>
            </a:r>
            <a:r>
              <a:rPr lang="en-US" b="1" dirty="0"/>
              <a:t>resources</a:t>
            </a:r>
            <a:r>
              <a:rPr lang="en-US" dirty="0"/>
              <a:t> and responding to </a:t>
            </a:r>
            <a:r>
              <a:rPr lang="en-US" b="1" dirty="0"/>
              <a:t>diverse </a:t>
            </a:r>
            <a:r>
              <a:rPr lang="en-US" dirty="0"/>
              <a:t>community</a:t>
            </a:r>
            <a:r>
              <a:rPr lang="en-US" b="1" dirty="0"/>
              <a:t> </a:t>
            </a:r>
            <a:r>
              <a:rPr lang="en-US" dirty="0"/>
              <a:t>and</a:t>
            </a:r>
            <a:r>
              <a:rPr lang="en-US" b="1" dirty="0"/>
              <a:t> cultural interests and needs</a:t>
            </a:r>
            <a:endParaRPr lang="en-US" dirty="0"/>
          </a:p>
          <a:p>
            <a:pPr lvl="1" fontAlgn="base"/>
            <a:r>
              <a:rPr lang="en-US" dirty="0"/>
              <a:t>Gathers input from all stakeholders</a:t>
            </a:r>
          </a:p>
          <a:p>
            <a:pPr lvl="1" fontAlgn="base"/>
            <a:r>
              <a:rPr lang="en-US" dirty="0"/>
              <a:t>Recognizes student voice</a:t>
            </a:r>
          </a:p>
          <a:p>
            <a:pPr lvl="1" fontAlgn="base"/>
            <a:r>
              <a:rPr lang="en-US" dirty="0"/>
              <a:t>Collaborates with teachers</a:t>
            </a:r>
          </a:p>
          <a:p>
            <a:pPr lvl="1" fontAlgn="base"/>
            <a:r>
              <a:rPr lang="en-US" dirty="0"/>
              <a:t>Effective communicator</a:t>
            </a:r>
          </a:p>
          <a:p>
            <a:pPr lvl="1" fontAlgn="base"/>
            <a:r>
              <a:rPr lang="en-US" dirty="0"/>
              <a:t>Retains </a:t>
            </a:r>
            <a:r>
              <a:rPr lang="en-US" dirty="0" smtClean="0"/>
              <a:t>teachers</a:t>
            </a:r>
          </a:p>
          <a:p>
            <a:pPr lvl="1" fontAlgn="base"/>
            <a:r>
              <a:rPr lang="en-US" dirty="0"/>
              <a:t>Need to be up to date on trends including technology</a:t>
            </a:r>
          </a:p>
          <a:p>
            <a:pPr lvl="1" fontAlgn="base"/>
            <a:r>
              <a:rPr lang="en-US" dirty="0"/>
              <a:t>Culturally competent</a:t>
            </a:r>
          </a:p>
          <a:p>
            <a:pPr lvl="1" fontAlgn="base"/>
            <a:endParaRPr lang="en-US" dirty="0"/>
          </a:p>
          <a:p>
            <a:endParaRPr lang="en-US" dirty="0"/>
          </a:p>
        </p:txBody>
      </p:sp>
    </p:spTree>
    <p:extLst>
      <p:ext uri="{BB962C8B-B14F-4D97-AF65-F5344CB8AC3E}">
        <p14:creationId xmlns:p14="http://schemas.microsoft.com/office/powerpoint/2010/main" val="656840125"/>
      </p:ext>
    </p:extLst>
  </p:cSld>
  <p:clrMapOvr>
    <a:masterClrMapping/>
  </p:clrMapOvr>
</p:sld>
</file>

<file path=ppt/theme/theme1.xml><?xml version="1.0" encoding="utf-8"?>
<a:theme xmlns:a="http://schemas.openxmlformats.org/drawingml/2006/main" name="Ion">
  <a:themeElements>
    <a:clrScheme name="Ion">
      <a:dk1>
        <a:srgbClr val="000000"/>
      </a:dk1>
      <a:lt1>
        <a:srgbClr val="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4891</Words>
  <Application>Microsoft Office PowerPoint</Application>
  <PresentationFormat>Widescreen</PresentationFormat>
  <Paragraphs>529</Paragraphs>
  <Slides>72</Slides>
  <Notes>23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72</vt:i4>
      </vt:variant>
    </vt:vector>
  </HeadingPairs>
  <TitlesOfParts>
    <vt:vector size="82" baseType="lpstr">
      <vt:lpstr>Calibri</vt:lpstr>
      <vt:lpstr>Courier New</vt:lpstr>
      <vt:lpstr>Times New Roman</vt:lpstr>
      <vt:lpstr>Wingdings</vt:lpstr>
      <vt:lpstr>Century Gothic</vt:lpstr>
      <vt:lpstr>Noto Sans Symbols</vt:lpstr>
      <vt:lpstr>Symbol</vt:lpstr>
      <vt:lpstr>Arial</vt:lpstr>
      <vt:lpstr>Ion</vt:lpstr>
      <vt:lpstr>Office Theme</vt:lpstr>
      <vt:lpstr>ESSA DEFINITIONS</vt:lpstr>
      <vt:lpstr>WHAT ESSA REQUIRES</vt:lpstr>
      <vt:lpstr>WHAT ESSA REQUIRES</vt:lpstr>
      <vt:lpstr>What ESSA requires</vt:lpstr>
      <vt:lpstr>DEFINITIONS</vt:lpstr>
      <vt:lpstr>STAKEHOLDER FEEDBACK</vt:lpstr>
      <vt:lpstr>STAKEHOLDER FEEDBACK</vt:lpstr>
      <vt:lpstr>“EFFECTIVE LEADER” FEEDBACK</vt:lpstr>
      <vt:lpstr>“EFFECTIVE LEADER” FEEDBACK</vt:lpstr>
      <vt:lpstr>“EFFECTIVE LEADER” FEEDBACK</vt:lpstr>
      <vt:lpstr>”EFFECTIVE LEADER” FEEDBACK</vt:lpstr>
      <vt:lpstr>“EFFECTIVE LEADER” FEEDBACK</vt:lpstr>
      <vt:lpstr>“INEFFECTIVE LEADER” COMMENTS</vt:lpstr>
      <vt:lpstr>“EFFECTIVE TEACHER” FEEDBACK</vt:lpstr>
      <vt:lpstr>“EFFECTIVE TEACHER” FEEDBACK</vt:lpstr>
      <vt:lpstr>“EFFECTIVE TEACHER” FEEDBACK</vt:lpstr>
      <vt:lpstr>“INEFFECTIVE TEACHER” FEEDBACK</vt:lpstr>
      <vt:lpstr>“INEFFECTIVE TEACHER” FEEDBACK</vt:lpstr>
      <vt:lpstr>“INEFFECTIVE TEACHER” FEEDBACK</vt:lpstr>
      <vt:lpstr>NEXT STEPS</vt:lpstr>
      <vt:lpstr>EL/Title III ESSA Advocate Group-Steering Committee Update 1</vt:lpstr>
      <vt:lpstr>EL/Title III ESSA Advocate Group</vt:lpstr>
      <vt:lpstr>ADE EL/Title III ESSA Advocate Members/Invitees</vt:lpstr>
      <vt:lpstr>Purpose of Group</vt:lpstr>
      <vt:lpstr>English Learner ESSA Issues</vt:lpstr>
      <vt:lpstr>English Learner ESSA Issues</vt:lpstr>
      <vt:lpstr>English Language Proficiency Indicator Status</vt:lpstr>
      <vt:lpstr>PowerPoint Presentation</vt:lpstr>
      <vt:lpstr>PowerPoint Presentation</vt:lpstr>
      <vt:lpstr>PowerPoint Presentation</vt:lpstr>
      <vt:lpstr>PowerPoint Presentation</vt:lpstr>
      <vt:lpstr>PowerPoint Presentation</vt:lpstr>
      <vt:lpstr>PowerPoint Presentation</vt:lpstr>
      <vt:lpstr>Standardized Entrance and Exit Criteria Status</vt:lpstr>
      <vt:lpstr>Former English Learners in EL Subgroup in Accountability System</vt:lpstr>
      <vt:lpstr>PowerPoint Presentation</vt:lpstr>
      <vt:lpstr>EL/Title III Advocate Group Next Steps</vt:lpstr>
      <vt:lpstr>ESSA Accountability Advisory Team</vt:lpstr>
      <vt:lpstr>Meeting Schedule &amp; Timeline for the Work</vt:lpstr>
      <vt:lpstr>Organization of the Work &amp; Operation of the Team</vt:lpstr>
      <vt:lpstr>Draft of Key Topics for Proposed Changes to AR Accountability in Response to ESSA</vt:lpstr>
      <vt:lpstr>This week’s work: Provide input from your perspective in terms of your knowledge of the work and your opinions regarding how it can be done in order to ensure that multiple and divergent ideas are generated and considered;</vt:lpstr>
      <vt:lpstr>ESSA = OPPORTUNITY</vt:lpstr>
      <vt:lpstr>Theory of Action</vt:lpstr>
      <vt:lpstr>To accomplish the work we are using a framework of lenses through which to reflect on the work and provide input to the process. </vt:lpstr>
      <vt:lpstr>Lenses for Reflection </vt:lpstr>
      <vt:lpstr>ESSA Accountability: Arkansas Plan</vt:lpstr>
      <vt:lpstr>Questions for Reflection </vt:lpstr>
      <vt:lpstr>Indicators—let’s define it for our work</vt:lpstr>
      <vt:lpstr>Different types of indicators are better for some uses than others</vt:lpstr>
      <vt:lpstr>Where Do We Go From Here? Which Indicators for What Purpose? </vt:lpstr>
      <vt:lpstr>Required Indicators</vt:lpstr>
      <vt:lpstr>Theory of Action</vt:lpstr>
      <vt:lpstr>Given the theory of action, how will required indicators be included in the system for annual meaningful differentiation of schools? </vt:lpstr>
      <vt:lpstr>ESSA Input: As you look at the vision for your school/district: </vt:lpstr>
      <vt:lpstr>How will we meaningfully differentiate schools?</vt:lpstr>
      <vt:lpstr>AYP and ESEA Flexibility were goal-based</vt:lpstr>
      <vt:lpstr>Goal based example: Classify/report progress and use decision rules to aggregate classifications to meaningfully differentiate schools</vt:lpstr>
      <vt:lpstr>Index Example: 2015 School Rating System</vt:lpstr>
      <vt:lpstr>Index Example</vt:lpstr>
      <vt:lpstr>Example of what a Quality School Rating report might look like with required ESSA indicators added to 2015 School Ratings</vt:lpstr>
      <vt:lpstr>Matrix Example: Create classifications within a matrix of performance (status) &amp; growth, performance &amp; progress, etc.</vt:lpstr>
      <vt:lpstr>California Example of Matrix Model for Growth &amp; Status</vt:lpstr>
      <vt:lpstr>Dashboard Example: Multiple measures are provided in themed clusters for transparent reporting to stakeholders </vt:lpstr>
      <vt:lpstr>Combinations:  This may be where AR can get the most out of this opportunity. </vt:lpstr>
      <vt:lpstr>We need to evaluate our indicator and aggregation options in light of the four lenses. </vt:lpstr>
      <vt:lpstr>Survey Available—if you are into the details!</vt:lpstr>
      <vt:lpstr>Questions &amp; Comments</vt:lpstr>
      <vt:lpstr>PowerPoint Presentation</vt:lpstr>
      <vt:lpstr>Twitter Chat Tonight!  8pm--#ESSAinAR Preview of questions:</vt:lpstr>
      <vt:lpstr>How do I participate?</vt:lpstr>
      <vt:lpstr>What will it look like?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EL/Title III ESSA Advocate Group-Steering Committee Update 1</dc:title>
  <dc:creator>Teal Helton (ADE)</dc:creator>
  <cp:lastModifiedBy>Teal Helton (ADE)</cp:lastModifiedBy>
  <cp:revision>3</cp:revision>
  <dcterms:modified xsi:type="dcterms:W3CDTF">2017-02-24T17:12:03Z</dcterms:modified>
</cp:coreProperties>
</file>