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8" r:id="rId2"/>
    <p:sldId id="259" r:id="rId3"/>
    <p:sldId id="269" r:id="rId4"/>
    <p:sldId id="260" r:id="rId5"/>
    <p:sldId id="261" r:id="rId6"/>
    <p:sldId id="262" r:id="rId7"/>
    <p:sldId id="263" r:id="rId8"/>
    <p:sldId id="268" r:id="rId9"/>
    <p:sldId id="264" r:id="rId10"/>
    <p:sldId id="265" r:id="rId11"/>
    <p:sldId id="266" r:id="rId12"/>
    <p:sldId id="272" r:id="rId13"/>
    <p:sldId id="270" r:id="rId14"/>
    <p:sldId id="273" r:id="rId15"/>
    <p:sldId id="274" r:id="rId16"/>
    <p:sldId id="275" r:id="rId17"/>
    <p:sldId id="267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56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5958" autoAdjust="0"/>
  </p:normalViewPr>
  <p:slideViewPr>
    <p:cSldViewPr snapToGrid="0" snapToObjects="1">
      <p:cViewPr varScale="1">
        <p:scale>
          <a:sx n="62" d="100"/>
          <a:sy n="62" d="100"/>
        </p:scale>
        <p:origin x="27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A8DF5E-DB6D-AD4B-8299-2B2F36F3D5CE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BBD2AF-90AF-324E-8FDF-2C43B69F91E1}">
      <dgm:prSet phldrT="[Text]"/>
      <dgm:spPr/>
      <dgm:t>
        <a:bodyPr/>
        <a:lstStyle/>
        <a:p>
          <a:r>
            <a:rPr lang="en-US" dirty="0" smtClean="0"/>
            <a:t>Accountability</a:t>
          </a:r>
          <a:endParaRPr lang="en-US" dirty="0"/>
        </a:p>
      </dgm:t>
    </dgm:pt>
    <dgm:pt modelId="{BB914573-A2FD-5341-A13D-F4355603F55F}" type="parTrans" cxnId="{92FE6C0B-F68B-3F43-96E3-A1AAE552BF22}">
      <dgm:prSet/>
      <dgm:spPr/>
      <dgm:t>
        <a:bodyPr/>
        <a:lstStyle/>
        <a:p>
          <a:endParaRPr lang="en-US"/>
        </a:p>
      </dgm:t>
    </dgm:pt>
    <dgm:pt modelId="{7AB6CB66-305A-3644-A417-2B869238B49D}" type="sibTrans" cxnId="{92FE6C0B-F68B-3F43-96E3-A1AAE552BF22}">
      <dgm:prSet/>
      <dgm:spPr/>
      <dgm:t>
        <a:bodyPr/>
        <a:lstStyle/>
        <a:p>
          <a:endParaRPr lang="en-US"/>
        </a:p>
      </dgm:t>
    </dgm:pt>
    <dgm:pt modelId="{3A22FF4C-6DAB-2F47-A0AE-3CB8F2D504B6}">
      <dgm:prSet phldrT="[Text]"/>
      <dgm:spPr/>
      <dgm:t>
        <a:bodyPr/>
        <a:lstStyle/>
        <a:p>
          <a:r>
            <a:rPr lang="en-US" dirty="0" smtClean="0"/>
            <a:t>Design a state accountability system.</a:t>
          </a:r>
          <a:endParaRPr lang="en-US" dirty="0"/>
        </a:p>
      </dgm:t>
    </dgm:pt>
    <dgm:pt modelId="{ED262FA2-E698-A646-AE28-B970CE405D5A}" type="parTrans" cxnId="{CD807282-B727-4948-95B1-EF3528840A11}">
      <dgm:prSet/>
      <dgm:spPr/>
      <dgm:t>
        <a:bodyPr/>
        <a:lstStyle/>
        <a:p>
          <a:endParaRPr lang="en-US"/>
        </a:p>
      </dgm:t>
    </dgm:pt>
    <dgm:pt modelId="{7459B190-4C33-E849-87B3-D975B64E860F}" type="sibTrans" cxnId="{CD807282-B727-4948-95B1-EF3528840A11}">
      <dgm:prSet/>
      <dgm:spPr/>
      <dgm:t>
        <a:bodyPr/>
        <a:lstStyle/>
        <a:p>
          <a:endParaRPr lang="en-US"/>
        </a:p>
      </dgm:t>
    </dgm:pt>
    <dgm:pt modelId="{078AF69F-4A03-F54E-8A45-8BD815798EE8}">
      <dgm:prSet phldrT="[Text]"/>
      <dgm:spPr/>
      <dgm:t>
        <a:bodyPr/>
        <a:lstStyle/>
        <a:p>
          <a:r>
            <a:rPr lang="en-US" dirty="0" smtClean="0"/>
            <a:t>Comprehensive School Support &amp; Improvement</a:t>
          </a:r>
          <a:endParaRPr lang="en-US" dirty="0"/>
        </a:p>
      </dgm:t>
    </dgm:pt>
    <dgm:pt modelId="{7E9B4291-960F-3242-85E8-32D79F04576A}" type="parTrans" cxnId="{FC7327BD-C946-EA46-909B-123F91985E8E}">
      <dgm:prSet/>
      <dgm:spPr/>
      <dgm:t>
        <a:bodyPr/>
        <a:lstStyle/>
        <a:p>
          <a:endParaRPr lang="en-US"/>
        </a:p>
      </dgm:t>
    </dgm:pt>
    <dgm:pt modelId="{D7E75142-A3F6-A647-9512-179A50AA3F2B}" type="sibTrans" cxnId="{FC7327BD-C946-EA46-909B-123F91985E8E}">
      <dgm:prSet/>
      <dgm:spPr/>
      <dgm:t>
        <a:bodyPr/>
        <a:lstStyle/>
        <a:p>
          <a:endParaRPr lang="en-US"/>
        </a:p>
      </dgm:t>
    </dgm:pt>
    <dgm:pt modelId="{99F3871A-19A6-594F-9B40-695F9C5C475A}">
      <dgm:prSet phldrT="[Text]"/>
      <dgm:spPr/>
      <dgm:t>
        <a:bodyPr/>
        <a:lstStyle/>
        <a:p>
          <a:r>
            <a:rPr lang="en-US" dirty="0" smtClean="0"/>
            <a:t>Design a support system for schools in need of identified levels of support.</a:t>
          </a:r>
          <a:endParaRPr lang="en-US" dirty="0"/>
        </a:p>
      </dgm:t>
    </dgm:pt>
    <dgm:pt modelId="{249519AF-4F64-734E-A53A-8CC9B8C19E18}" type="parTrans" cxnId="{B9AF32FE-2D48-DF4F-8EAE-95672A101FCA}">
      <dgm:prSet/>
      <dgm:spPr/>
      <dgm:t>
        <a:bodyPr/>
        <a:lstStyle/>
        <a:p>
          <a:endParaRPr lang="en-US"/>
        </a:p>
      </dgm:t>
    </dgm:pt>
    <dgm:pt modelId="{191498F2-2383-8641-8B1E-AC73CA9731D2}" type="sibTrans" cxnId="{B9AF32FE-2D48-DF4F-8EAE-95672A101FCA}">
      <dgm:prSet/>
      <dgm:spPr/>
      <dgm:t>
        <a:bodyPr/>
        <a:lstStyle/>
        <a:p>
          <a:endParaRPr lang="en-US"/>
        </a:p>
      </dgm:t>
    </dgm:pt>
    <dgm:pt modelId="{D7876B18-F4D5-3144-AEFA-EB6A6F1789BE}">
      <dgm:prSet phldrT="[Text]"/>
      <dgm:spPr/>
      <dgm:t>
        <a:bodyPr/>
        <a:lstStyle/>
        <a:p>
          <a:r>
            <a:rPr lang="en-US" dirty="0" smtClean="0"/>
            <a:t>Educator Equity &amp; Effectiveness </a:t>
          </a:r>
          <a:endParaRPr lang="en-US" dirty="0"/>
        </a:p>
      </dgm:t>
    </dgm:pt>
    <dgm:pt modelId="{040D219A-3C15-2D4B-924F-661850882BC2}" type="parTrans" cxnId="{41D8BCB0-5018-9544-9779-CC0C41AA7B45}">
      <dgm:prSet/>
      <dgm:spPr/>
      <dgm:t>
        <a:bodyPr/>
        <a:lstStyle/>
        <a:p>
          <a:endParaRPr lang="en-US"/>
        </a:p>
      </dgm:t>
    </dgm:pt>
    <dgm:pt modelId="{C0B897A0-4160-D741-A584-3F0C6DD2A3C6}" type="sibTrans" cxnId="{41D8BCB0-5018-9544-9779-CC0C41AA7B45}">
      <dgm:prSet/>
      <dgm:spPr/>
      <dgm:t>
        <a:bodyPr/>
        <a:lstStyle/>
        <a:p>
          <a:endParaRPr lang="en-US"/>
        </a:p>
      </dgm:t>
    </dgm:pt>
    <dgm:pt modelId="{D1FAC71D-A1D6-A94B-9463-56A84DC06519}">
      <dgm:prSet phldrT="[Text]"/>
      <dgm:spPr/>
      <dgm:t>
        <a:bodyPr/>
        <a:lstStyle/>
        <a:p>
          <a:r>
            <a:rPr lang="en-US" dirty="0" smtClean="0"/>
            <a:t>Design components of the plan focused on Title II regarding equity, educator preparation and effectiveness.</a:t>
          </a:r>
          <a:endParaRPr lang="en-US" dirty="0"/>
        </a:p>
      </dgm:t>
    </dgm:pt>
    <dgm:pt modelId="{5121C278-B827-EE4D-B4C6-62EAF1D34BC6}" type="parTrans" cxnId="{AA5DB9F4-AE3C-074A-95ED-442B723DB518}">
      <dgm:prSet/>
      <dgm:spPr/>
      <dgm:t>
        <a:bodyPr/>
        <a:lstStyle/>
        <a:p>
          <a:endParaRPr lang="en-US"/>
        </a:p>
      </dgm:t>
    </dgm:pt>
    <dgm:pt modelId="{9CD5E75A-D5A2-7341-9F0A-7DA41FAD9915}" type="sibTrans" cxnId="{AA5DB9F4-AE3C-074A-95ED-442B723DB518}">
      <dgm:prSet/>
      <dgm:spPr/>
      <dgm:t>
        <a:bodyPr/>
        <a:lstStyle/>
        <a:p>
          <a:endParaRPr lang="en-US"/>
        </a:p>
      </dgm:t>
    </dgm:pt>
    <dgm:pt modelId="{D6E90BC5-77FC-9744-80A7-D8AEC4722662}">
      <dgm:prSet phldrT="[Text]"/>
      <dgm:spPr/>
      <dgm:t>
        <a:bodyPr/>
        <a:lstStyle/>
        <a:p>
          <a:r>
            <a:rPr lang="en-US" dirty="0" smtClean="0"/>
            <a:t>Assessment</a:t>
          </a:r>
        </a:p>
      </dgm:t>
    </dgm:pt>
    <dgm:pt modelId="{B9CD182C-2E1D-514A-9EDA-EF0139AA95C6}" type="parTrans" cxnId="{A210A4F2-002C-F549-9C4B-2AE3D3BDB339}">
      <dgm:prSet/>
      <dgm:spPr/>
      <dgm:t>
        <a:bodyPr/>
        <a:lstStyle/>
        <a:p>
          <a:endParaRPr lang="en-US"/>
        </a:p>
      </dgm:t>
    </dgm:pt>
    <dgm:pt modelId="{06197D95-60F4-0449-AD5E-67765556E43D}" type="sibTrans" cxnId="{A210A4F2-002C-F549-9C4B-2AE3D3BDB339}">
      <dgm:prSet/>
      <dgm:spPr/>
      <dgm:t>
        <a:bodyPr/>
        <a:lstStyle/>
        <a:p>
          <a:endParaRPr lang="en-US"/>
        </a:p>
      </dgm:t>
    </dgm:pt>
    <dgm:pt modelId="{C039F045-5C58-1E42-9B94-1B75342EFF89}">
      <dgm:prSet phldrT="[Text]"/>
      <dgm:spPr/>
      <dgm:t>
        <a:bodyPr/>
        <a:lstStyle/>
        <a:p>
          <a:r>
            <a:rPr lang="en-US" dirty="0" smtClean="0"/>
            <a:t>Develop an assessment system that meets all ESSA requirements.	</a:t>
          </a:r>
          <a:endParaRPr lang="en-US" dirty="0"/>
        </a:p>
      </dgm:t>
    </dgm:pt>
    <dgm:pt modelId="{E3D8F183-0026-DD4E-9550-C40A5E8BA764}" type="parTrans" cxnId="{CE14B39D-7F51-9F41-AC26-8622F9DB65CD}">
      <dgm:prSet/>
      <dgm:spPr/>
      <dgm:t>
        <a:bodyPr/>
        <a:lstStyle/>
        <a:p>
          <a:endParaRPr lang="en-US"/>
        </a:p>
      </dgm:t>
    </dgm:pt>
    <dgm:pt modelId="{D8C42CE8-8C24-0E4D-A94B-D160AC0638C2}" type="sibTrans" cxnId="{CE14B39D-7F51-9F41-AC26-8622F9DB65CD}">
      <dgm:prSet/>
      <dgm:spPr/>
      <dgm:t>
        <a:bodyPr/>
        <a:lstStyle/>
        <a:p>
          <a:endParaRPr lang="en-US"/>
        </a:p>
      </dgm:t>
    </dgm:pt>
    <dgm:pt modelId="{F96FCF54-73AA-8E44-947A-4C639D0568FB}">
      <dgm:prSet/>
      <dgm:spPr/>
      <dgm:t>
        <a:bodyPr/>
        <a:lstStyle/>
        <a:p>
          <a:r>
            <a:rPr lang="en-US" dirty="0" smtClean="0"/>
            <a:t>English Learners</a:t>
          </a:r>
          <a:endParaRPr lang="en-US" dirty="0"/>
        </a:p>
      </dgm:t>
    </dgm:pt>
    <dgm:pt modelId="{AD99C0D3-A7B8-074C-8320-F7BAD5BA2EA4}" type="sibTrans" cxnId="{29377563-C12E-0B41-A2B6-CA6D0FE798C5}">
      <dgm:prSet/>
      <dgm:spPr/>
      <dgm:t>
        <a:bodyPr/>
        <a:lstStyle/>
        <a:p>
          <a:endParaRPr lang="en-US"/>
        </a:p>
      </dgm:t>
    </dgm:pt>
    <dgm:pt modelId="{3E1A1F84-32E5-5940-B188-DEF3AFAAA7E8}" type="parTrans" cxnId="{29377563-C12E-0B41-A2B6-CA6D0FE798C5}">
      <dgm:prSet/>
      <dgm:spPr/>
      <dgm:t>
        <a:bodyPr/>
        <a:lstStyle/>
        <a:p>
          <a:endParaRPr lang="en-US"/>
        </a:p>
      </dgm:t>
    </dgm:pt>
    <dgm:pt modelId="{FD6EBF36-2161-9B48-ACE4-4CAD8BF6D3C6}">
      <dgm:prSet/>
      <dgm:spPr/>
      <dgm:t>
        <a:bodyPr/>
        <a:lstStyle/>
        <a:p>
          <a:r>
            <a:rPr lang="en-US" dirty="0" smtClean="0"/>
            <a:t>Work to ensure all ESSA requirements of ESOL programs are met.	</a:t>
          </a:r>
          <a:endParaRPr lang="en-US" dirty="0"/>
        </a:p>
      </dgm:t>
    </dgm:pt>
    <dgm:pt modelId="{140C8E9C-CD29-D446-8944-7F91E235D427}" type="parTrans" cxnId="{6EB840BB-A543-8040-B63F-100380D56404}">
      <dgm:prSet/>
      <dgm:spPr/>
      <dgm:t>
        <a:bodyPr/>
        <a:lstStyle/>
        <a:p>
          <a:endParaRPr lang="en-US"/>
        </a:p>
      </dgm:t>
    </dgm:pt>
    <dgm:pt modelId="{DA983910-E787-D541-A0D5-87736D9B2DF4}" type="sibTrans" cxnId="{6EB840BB-A543-8040-B63F-100380D56404}">
      <dgm:prSet/>
      <dgm:spPr/>
      <dgm:t>
        <a:bodyPr/>
        <a:lstStyle/>
        <a:p>
          <a:endParaRPr lang="en-US"/>
        </a:p>
      </dgm:t>
    </dgm:pt>
    <dgm:pt modelId="{DE50A34B-1EE6-AF44-B0BC-E0A502A59580}" type="pres">
      <dgm:prSet presAssocID="{E3A8DF5E-DB6D-AD4B-8299-2B2F36F3D5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BEB602-5652-B542-904B-229B973D4277}" type="pres">
      <dgm:prSet presAssocID="{F6BBD2AF-90AF-324E-8FDF-2C43B69F91E1}" presName="linNode" presStyleCnt="0"/>
      <dgm:spPr/>
    </dgm:pt>
    <dgm:pt modelId="{5C893C76-95CC-A949-93DB-45F117A1543D}" type="pres">
      <dgm:prSet presAssocID="{F6BBD2AF-90AF-324E-8FDF-2C43B69F91E1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844B94-54F9-9B4E-96E2-65085CF036C1}" type="pres">
      <dgm:prSet presAssocID="{F6BBD2AF-90AF-324E-8FDF-2C43B69F91E1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BC3D39-EF35-4B4E-B234-31B736C087B2}" type="pres">
      <dgm:prSet presAssocID="{7AB6CB66-305A-3644-A417-2B869238B49D}" presName="sp" presStyleCnt="0"/>
      <dgm:spPr/>
    </dgm:pt>
    <dgm:pt modelId="{FC4BDBE5-278E-444F-8F98-A77B9413E2E3}" type="pres">
      <dgm:prSet presAssocID="{078AF69F-4A03-F54E-8A45-8BD815798EE8}" presName="linNode" presStyleCnt="0"/>
      <dgm:spPr/>
    </dgm:pt>
    <dgm:pt modelId="{47B9962A-E47F-0E42-8FC0-450079904B8F}" type="pres">
      <dgm:prSet presAssocID="{078AF69F-4A03-F54E-8A45-8BD815798EE8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4DA617-C0D8-2544-8DDC-953FBB22E077}" type="pres">
      <dgm:prSet presAssocID="{078AF69F-4A03-F54E-8A45-8BD815798EE8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A211C3-6D83-4F4E-BE3F-A1841790EE57}" type="pres">
      <dgm:prSet presAssocID="{D7E75142-A3F6-A647-9512-179A50AA3F2B}" presName="sp" presStyleCnt="0"/>
      <dgm:spPr/>
    </dgm:pt>
    <dgm:pt modelId="{8E13D442-DF5B-7C42-9176-450774B60FA1}" type="pres">
      <dgm:prSet presAssocID="{D7876B18-F4D5-3144-AEFA-EB6A6F1789BE}" presName="linNode" presStyleCnt="0"/>
      <dgm:spPr/>
    </dgm:pt>
    <dgm:pt modelId="{49587D48-0354-8B4A-98A5-22429FB46CA8}" type="pres">
      <dgm:prSet presAssocID="{D7876B18-F4D5-3144-AEFA-EB6A6F1789BE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052765-C230-F248-90D9-A3F2FA0D1620}" type="pres">
      <dgm:prSet presAssocID="{D7876B18-F4D5-3144-AEFA-EB6A6F1789BE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5CF115-E619-FD43-994B-774EDE12D987}" type="pres">
      <dgm:prSet presAssocID="{C0B897A0-4160-D741-A584-3F0C6DD2A3C6}" presName="sp" presStyleCnt="0"/>
      <dgm:spPr/>
    </dgm:pt>
    <dgm:pt modelId="{F37EFB8D-0BA3-8F42-B813-4ED309424174}" type="pres">
      <dgm:prSet presAssocID="{D6E90BC5-77FC-9744-80A7-D8AEC4722662}" presName="linNode" presStyleCnt="0"/>
      <dgm:spPr/>
    </dgm:pt>
    <dgm:pt modelId="{7F30956B-43E3-E246-92B8-C0E6566E98A9}" type="pres">
      <dgm:prSet presAssocID="{D6E90BC5-77FC-9744-80A7-D8AEC4722662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619D22-220D-7F49-A74C-2B1D7FB28332}" type="pres">
      <dgm:prSet presAssocID="{D6E90BC5-77FC-9744-80A7-D8AEC4722662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1B04E2-42BC-564D-91B1-E4E92F9A5EC5}" type="pres">
      <dgm:prSet presAssocID="{06197D95-60F4-0449-AD5E-67765556E43D}" presName="sp" presStyleCnt="0"/>
      <dgm:spPr/>
    </dgm:pt>
    <dgm:pt modelId="{8C4C302D-5091-9B4F-A724-E47956B0E404}" type="pres">
      <dgm:prSet presAssocID="{F96FCF54-73AA-8E44-947A-4C639D0568FB}" presName="linNode" presStyleCnt="0"/>
      <dgm:spPr/>
    </dgm:pt>
    <dgm:pt modelId="{F315D703-7641-8B44-A0A5-86C194ED89FA}" type="pres">
      <dgm:prSet presAssocID="{F96FCF54-73AA-8E44-947A-4C639D0568FB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F980C0-0868-5D46-A44A-88646322F592}" type="pres">
      <dgm:prSet presAssocID="{F96FCF54-73AA-8E44-947A-4C639D0568FB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7327BD-C946-EA46-909B-123F91985E8E}" srcId="{E3A8DF5E-DB6D-AD4B-8299-2B2F36F3D5CE}" destId="{078AF69F-4A03-F54E-8A45-8BD815798EE8}" srcOrd="1" destOrd="0" parTransId="{7E9B4291-960F-3242-85E8-32D79F04576A}" sibTransId="{D7E75142-A3F6-A647-9512-179A50AA3F2B}"/>
    <dgm:cxn modelId="{FF769ED7-7641-5147-AF6A-327CD74231BE}" type="presOf" srcId="{078AF69F-4A03-F54E-8A45-8BD815798EE8}" destId="{47B9962A-E47F-0E42-8FC0-450079904B8F}" srcOrd="0" destOrd="0" presId="urn:microsoft.com/office/officeart/2005/8/layout/vList5"/>
    <dgm:cxn modelId="{6EB840BB-A543-8040-B63F-100380D56404}" srcId="{F96FCF54-73AA-8E44-947A-4C639D0568FB}" destId="{FD6EBF36-2161-9B48-ACE4-4CAD8BF6D3C6}" srcOrd="0" destOrd="0" parTransId="{140C8E9C-CD29-D446-8944-7F91E235D427}" sibTransId="{DA983910-E787-D541-A0D5-87736D9B2DF4}"/>
    <dgm:cxn modelId="{29377563-C12E-0B41-A2B6-CA6D0FE798C5}" srcId="{E3A8DF5E-DB6D-AD4B-8299-2B2F36F3D5CE}" destId="{F96FCF54-73AA-8E44-947A-4C639D0568FB}" srcOrd="4" destOrd="0" parTransId="{3E1A1F84-32E5-5940-B188-DEF3AFAAA7E8}" sibTransId="{AD99C0D3-A7B8-074C-8320-F7BAD5BA2EA4}"/>
    <dgm:cxn modelId="{D0506EE1-5C75-904E-9918-7545275CED20}" type="presOf" srcId="{FD6EBF36-2161-9B48-ACE4-4CAD8BF6D3C6}" destId="{F0F980C0-0868-5D46-A44A-88646322F592}" srcOrd="0" destOrd="0" presId="urn:microsoft.com/office/officeart/2005/8/layout/vList5"/>
    <dgm:cxn modelId="{D70A2ABA-E8EE-8844-9801-C7B1AA027314}" type="presOf" srcId="{C039F045-5C58-1E42-9B94-1B75342EFF89}" destId="{31619D22-220D-7F49-A74C-2B1D7FB28332}" srcOrd="0" destOrd="0" presId="urn:microsoft.com/office/officeart/2005/8/layout/vList5"/>
    <dgm:cxn modelId="{490A238D-C405-4347-BB5F-CEA42DAF03E4}" type="presOf" srcId="{D7876B18-F4D5-3144-AEFA-EB6A6F1789BE}" destId="{49587D48-0354-8B4A-98A5-22429FB46CA8}" srcOrd="0" destOrd="0" presId="urn:microsoft.com/office/officeart/2005/8/layout/vList5"/>
    <dgm:cxn modelId="{AA5DB9F4-AE3C-074A-95ED-442B723DB518}" srcId="{D7876B18-F4D5-3144-AEFA-EB6A6F1789BE}" destId="{D1FAC71D-A1D6-A94B-9463-56A84DC06519}" srcOrd="0" destOrd="0" parTransId="{5121C278-B827-EE4D-B4C6-62EAF1D34BC6}" sibTransId="{9CD5E75A-D5A2-7341-9F0A-7DA41FAD9915}"/>
    <dgm:cxn modelId="{98620045-5B59-3F46-832E-0C3975C6FB56}" type="presOf" srcId="{F96FCF54-73AA-8E44-947A-4C639D0568FB}" destId="{F315D703-7641-8B44-A0A5-86C194ED89FA}" srcOrd="0" destOrd="0" presId="urn:microsoft.com/office/officeart/2005/8/layout/vList5"/>
    <dgm:cxn modelId="{5BA24DB5-F33F-9D4B-A7E9-0A062F464E1D}" type="presOf" srcId="{F6BBD2AF-90AF-324E-8FDF-2C43B69F91E1}" destId="{5C893C76-95CC-A949-93DB-45F117A1543D}" srcOrd="0" destOrd="0" presId="urn:microsoft.com/office/officeart/2005/8/layout/vList5"/>
    <dgm:cxn modelId="{B9AF32FE-2D48-DF4F-8EAE-95672A101FCA}" srcId="{078AF69F-4A03-F54E-8A45-8BD815798EE8}" destId="{99F3871A-19A6-594F-9B40-695F9C5C475A}" srcOrd="0" destOrd="0" parTransId="{249519AF-4F64-734E-A53A-8CC9B8C19E18}" sibTransId="{191498F2-2383-8641-8B1E-AC73CA9731D2}"/>
    <dgm:cxn modelId="{E9C05525-C851-D444-B749-E68B36320A87}" type="presOf" srcId="{D6E90BC5-77FC-9744-80A7-D8AEC4722662}" destId="{7F30956B-43E3-E246-92B8-C0E6566E98A9}" srcOrd="0" destOrd="0" presId="urn:microsoft.com/office/officeart/2005/8/layout/vList5"/>
    <dgm:cxn modelId="{445DD663-F4CF-E64C-A2E5-D89213FEADCC}" type="presOf" srcId="{99F3871A-19A6-594F-9B40-695F9C5C475A}" destId="{4F4DA617-C0D8-2544-8DDC-953FBB22E077}" srcOrd="0" destOrd="0" presId="urn:microsoft.com/office/officeart/2005/8/layout/vList5"/>
    <dgm:cxn modelId="{0E38ED0E-9B1A-3044-8315-F1FD2CD2AA1C}" type="presOf" srcId="{3A22FF4C-6DAB-2F47-A0AE-3CB8F2D504B6}" destId="{92844B94-54F9-9B4E-96E2-65085CF036C1}" srcOrd="0" destOrd="0" presId="urn:microsoft.com/office/officeart/2005/8/layout/vList5"/>
    <dgm:cxn modelId="{41D8BCB0-5018-9544-9779-CC0C41AA7B45}" srcId="{E3A8DF5E-DB6D-AD4B-8299-2B2F36F3D5CE}" destId="{D7876B18-F4D5-3144-AEFA-EB6A6F1789BE}" srcOrd="2" destOrd="0" parTransId="{040D219A-3C15-2D4B-924F-661850882BC2}" sibTransId="{C0B897A0-4160-D741-A584-3F0C6DD2A3C6}"/>
    <dgm:cxn modelId="{92FE6C0B-F68B-3F43-96E3-A1AAE552BF22}" srcId="{E3A8DF5E-DB6D-AD4B-8299-2B2F36F3D5CE}" destId="{F6BBD2AF-90AF-324E-8FDF-2C43B69F91E1}" srcOrd="0" destOrd="0" parTransId="{BB914573-A2FD-5341-A13D-F4355603F55F}" sibTransId="{7AB6CB66-305A-3644-A417-2B869238B49D}"/>
    <dgm:cxn modelId="{CD81AE5E-9687-7944-837D-EC4D9B0F1D5D}" type="presOf" srcId="{E3A8DF5E-DB6D-AD4B-8299-2B2F36F3D5CE}" destId="{DE50A34B-1EE6-AF44-B0BC-E0A502A59580}" srcOrd="0" destOrd="0" presId="urn:microsoft.com/office/officeart/2005/8/layout/vList5"/>
    <dgm:cxn modelId="{A210A4F2-002C-F549-9C4B-2AE3D3BDB339}" srcId="{E3A8DF5E-DB6D-AD4B-8299-2B2F36F3D5CE}" destId="{D6E90BC5-77FC-9744-80A7-D8AEC4722662}" srcOrd="3" destOrd="0" parTransId="{B9CD182C-2E1D-514A-9EDA-EF0139AA95C6}" sibTransId="{06197D95-60F4-0449-AD5E-67765556E43D}"/>
    <dgm:cxn modelId="{CE14B39D-7F51-9F41-AC26-8622F9DB65CD}" srcId="{D6E90BC5-77FC-9744-80A7-D8AEC4722662}" destId="{C039F045-5C58-1E42-9B94-1B75342EFF89}" srcOrd="0" destOrd="0" parTransId="{E3D8F183-0026-DD4E-9550-C40A5E8BA764}" sibTransId="{D8C42CE8-8C24-0E4D-A94B-D160AC0638C2}"/>
    <dgm:cxn modelId="{CD807282-B727-4948-95B1-EF3528840A11}" srcId="{F6BBD2AF-90AF-324E-8FDF-2C43B69F91E1}" destId="{3A22FF4C-6DAB-2F47-A0AE-3CB8F2D504B6}" srcOrd="0" destOrd="0" parTransId="{ED262FA2-E698-A646-AE28-B970CE405D5A}" sibTransId="{7459B190-4C33-E849-87B3-D975B64E860F}"/>
    <dgm:cxn modelId="{980E481C-116A-C346-A488-8AADFE68B9ED}" type="presOf" srcId="{D1FAC71D-A1D6-A94B-9463-56A84DC06519}" destId="{84052765-C230-F248-90D9-A3F2FA0D1620}" srcOrd="0" destOrd="0" presId="urn:microsoft.com/office/officeart/2005/8/layout/vList5"/>
    <dgm:cxn modelId="{612FE606-3F64-B646-92B7-0D37F96FEF78}" type="presParOf" srcId="{DE50A34B-1EE6-AF44-B0BC-E0A502A59580}" destId="{13BEB602-5652-B542-904B-229B973D4277}" srcOrd="0" destOrd="0" presId="urn:microsoft.com/office/officeart/2005/8/layout/vList5"/>
    <dgm:cxn modelId="{BCA12C2B-46CC-AB42-99FB-04988ABC77F6}" type="presParOf" srcId="{13BEB602-5652-B542-904B-229B973D4277}" destId="{5C893C76-95CC-A949-93DB-45F117A1543D}" srcOrd="0" destOrd="0" presId="urn:microsoft.com/office/officeart/2005/8/layout/vList5"/>
    <dgm:cxn modelId="{D1E3A267-9077-B54A-8C19-EBF4C19FFAEE}" type="presParOf" srcId="{13BEB602-5652-B542-904B-229B973D4277}" destId="{92844B94-54F9-9B4E-96E2-65085CF036C1}" srcOrd="1" destOrd="0" presId="urn:microsoft.com/office/officeart/2005/8/layout/vList5"/>
    <dgm:cxn modelId="{F68AD1C2-C96E-C040-86D2-10361EBE4B40}" type="presParOf" srcId="{DE50A34B-1EE6-AF44-B0BC-E0A502A59580}" destId="{71BC3D39-EF35-4B4E-B234-31B736C087B2}" srcOrd="1" destOrd="0" presId="urn:microsoft.com/office/officeart/2005/8/layout/vList5"/>
    <dgm:cxn modelId="{ACAAF8D8-5D70-ED48-AD7E-5BA54F68EF97}" type="presParOf" srcId="{DE50A34B-1EE6-AF44-B0BC-E0A502A59580}" destId="{FC4BDBE5-278E-444F-8F98-A77B9413E2E3}" srcOrd="2" destOrd="0" presId="urn:microsoft.com/office/officeart/2005/8/layout/vList5"/>
    <dgm:cxn modelId="{3A84E999-7F7B-4244-86A7-544AA415B504}" type="presParOf" srcId="{FC4BDBE5-278E-444F-8F98-A77B9413E2E3}" destId="{47B9962A-E47F-0E42-8FC0-450079904B8F}" srcOrd="0" destOrd="0" presId="urn:microsoft.com/office/officeart/2005/8/layout/vList5"/>
    <dgm:cxn modelId="{15010B32-4F05-8547-AFD5-EF8A80A3C293}" type="presParOf" srcId="{FC4BDBE5-278E-444F-8F98-A77B9413E2E3}" destId="{4F4DA617-C0D8-2544-8DDC-953FBB22E077}" srcOrd="1" destOrd="0" presId="urn:microsoft.com/office/officeart/2005/8/layout/vList5"/>
    <dgm:cxn modelId="{3ACB2358-6FA3-B045-8B89-D470BB445BF7}" type="presParOf" srcId="{DE50A34B-1EE6-AF44-B0BC-E0A502A59580}" destId="{E4A211C3-6D83-4F4E-BE3F-A1841790EE57}" srcOrd="3" destOrd="0" presId="urn:microsoft.com/office/officeart/2005/8/layout/vList5"/>
    <dgm:cxn modelId="{DDD11839-9677-7D4A-AA0E-8A9B8DDE338C}" type="presParOf" srcId="{DE50A34B-1EE6-AF44-B0BC-E0A502A59580}" destId="{8E13D442-DF5B-7C42-9176-450774B60FA1}" srcOrd="4" destOrd="0" presId="urn:microsoft.com/office/officeart/2005/8/layout/vList5"/>
    <dgm:cxn modelId="{90A61ED9-31C1-674E-A955-EB248261F6B1}" type="presParOf" srcId="{8E13D442-DF5B-7C42-9176-450774B60FA1}" destId="{49587D48-0354-8B4A-98A5-22429FB46CA8}" srcOrd="0" destOrd="0" presId="urn:microsoft.com/office/officeart/2005/8/layout/vList5"/>
    <dgm:cxn modelId="{64812C83-B4B9-0042-B73B-ECB6974635B8}" type="presParOf" srcId="{8E13D442-DF5B-7C42-9176-450774B60FA1}" destId="{84052765-C230-F248-90D9-A3F2FA0D1620}" srcOrd="1" destOrd="0" presId="urn:microsoft.com/office/officeart/2005/8/layout/vList5"/>
    <dgm:cxn modelId="{60C3B2A8-5CA6-F34A-AB07-16FCD72C39F2}" type="presParOf" srcId="{DE50A34B-1EE6-AF44-B0BC-E0A502A59580}" destId="{735CF115-E619-FD43-994B-774EDE12D987}" srcOrd="5" destOrd="0" presId="urn:microsoft.com/office/officeart/2005/8/layout/vList5"/>
    <dgm:cxn modelId="{BF74A21C-CA91-844D-8E7C-E34F44D9AA52}" type="presParOf" srcId="{DE50A34B-1EE6-AF44-B0BC-E0A502A59580}" destId="{F37EFB8D-0BA3-8F42-B813-4ED309424174}" srcOrd="6" destOrd="0" presId="urn:microsoft.com/office/officeart/2005/8/layout/vList5"/>
    <dgm:cxn modelId="{B75BC10B-9339-A444-96B2-5F3404A5DE7B}" type="presParOf" srcId="{F37EFB8D-0BA3-8F42-B813-4ED309424174}" destId="{7F30956B-43E3-E246-92B8-C0E6566E98A9}" srcOrd="0" destOrd="0" presId="urn:microsoft.com/office/officeart/2005/8/layout/vList5"/>
    <dgm:cxn modelId="{56357D78-C481-4547-8B63-0C5A56DAEA6B}" type="presParOf" srcId="{F37EFB8D-0BA3-8F42-B813-4ED309424174}" destId="{31619D22-220D-7F49-A74C-2B1D7FB28332}" srcOrd="1" destOrd="0" presId="urn:microsoft.com/office/officeart/2005/8/layout/vList5"/>
    <dgm:cxn modelId="{F2DC589C-FA92-A14B-9A25-40C43F65B5FB}" type="presParOf" srcId="{DE50A34B-1EE6-AF44-B0BC-E0A502A59580}" destId="{7F1B04E2-42BC-564D-91B1-E4E92F9A5EC5}" srcOrd="7" destOrd="0" presId="urn:microsoft.com/office/officeart/2005/8/layout/vList5"/>
    <dgm:cxn modelId="{555121D1-CDAE-F34C-BFB1-3EF9D962BD93}" type="presParOf" srcId="{DE50A34B-1EE6-AF44-B0BC-E0A502A59580}" destId="{8C4C302D-5091-9B4F-A724-E47956B0E404}" srcOrd="8" destOrd="0" presId="urn:microsoft.com/office/officeart/2005/8/layout/vList5"/>
    <dgm:cxn modelId="{0B5CE771-C426-034F-8982-8D49B33D7F10}" type="presParOf" srcId="{8C4C302D-5091-9B4F-A724-E47956B0E404}" destId="{F315D703-7641-8B44-A0A5-86C194ED89FA}" srcOrd="0" destOrd="0" presId="urn:microsoft.com/office/officeart/2005/8/layout/vList5"/>
    <dgm:cxn modelId="{4B422A1B-5D56-2D4E-8B9B-4353658D8C69}" type="presParOf" srcId="{8C4C302D-5091-9B4F-A724-E47956B0E404}" destId="{F0F980C0-0868-5D46-A44A-88646322F59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844B94-54F9-9B4E-96E2-65085CF036C1}">
      <dsp:nvSpPr>
        <dsp:cNvPr id="0" name=""/>
        <dsp:cNvSpPr/>
      </dsp:nvSpPr>
      <dsp:spPr>
        <a:xfrm rot="5400000">
          <a:off x="5248282" y="-2196676"/>
          <a:ext cx="69569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Design a state accountability system.</a:t>
          </a:r>
          <a:endParaRPr lang="en-US" sz="1600" kern="1200" dirty="0"/>
        </a:p>
      </dsp:txBody>
      <dsp:txXfrm rot="-5400000">
        <a:off x="2962656" y="122911"/>
        <a:ext cx="5232983" cy="627768"/>
      </dsp:txXfrm>
    </dsp:sp>
    <dsp:sp modelId="{5C893C76-95CC-A949-93DB-45F117A1543D}">
      <dsp:nvSpPr>
        <dsp:cNvPr id="0" name=""/>
        <dsp:cNvSpPr/>
      </dsp:nvSpPr>
      <dsp:spPr>
        <a:xfrm>
          <a:off x="0" y="1988"/>
          <a:ext cx="2962656" cy="86961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Accountability</a:t>
          </a:r>
          <a:endParaRPr lang="en-US" sz="2100" kern="1200" dirty="0"/>
        </a:p>
      </dsp:txBody>
      <dsp:txXfrm>
        <a:off x="42451" y="44439"/>
        <a:ext cx="2877754" cy="784710"/>
      </dsp:txXfrm>
    </dsp:sp>
    <dsp:sp modelId="{4F4DA617-C0D8-2544-8DDC-953FBB22E077}">
      <dsp:nvSpPr>
        <dsp:cNvPr id="0" name=""/>
        <dsp:cNvSpPr/>
      </dsp:nvSpPr>
      <dsp:spPr>
        <a:xfrm rot="5400000">
          <a:off x="5248282" y="-1283583"/>
          <a:ext cx="69569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Design a support system for schools in need of identified levels of support.</a:t>
          </a:r>
          <a:endParaRPr lang="en-US" sz="1600" kern="1200" dirty="0"/>
        </a:p>
      </dsp:txBody>
      <dsp:txXfrm rot="-5400000">
        <a:off x="2962656" y="1036004"/>
        <a:ext cx="5232983" cy="627768"/>
      </dsp:txXfrm>
    </dsp:sp>
    <dsp:sp modelId="{47B9962A-E47F-0E42-8FC0-450079904B8F}">
      <dsp:nvSpPr>
        <dsp:cNvPr id="0" name=""/>
        <dsp:cNvSpPr/>
      </dsp:nvSpPr>
      <dsp:spPr>
        <a:xfrm>
          <a:off x="0" y="915082"/>
          <a:ext cx="2962656" cy="86961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Comprehensive School Support &amp; Improvement</a:t>
          </a:r>
          <a:endParaRPr lang="en-US" sz="2100" kern="1200" dirty="0"/>
        </a:p>
      </dsp:txBody>
      <dsp:txXfrm>
        <a:off x="42451" y="957533"/>
        <a:ext cx="2877754" cy="784710"/>
      </dsp:txXfrm>
    </dsp:sp>
    <dsp:sp modelId="{84052765-C230-F248-90D9-A3F2FA0D1620}">
      <dsp:nvSpPr>
        <dsp:cNvPr id="0" name=""/>
        <dsp:cNvSpPr/>
      </dsp:nvSpPr>
      <dsp:spPr>
        <a:xfrm rot="5400000">
          <a:off x="5248282" y="-370490"/>
          <a:ext cx="69569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Design components of the plan focused on Title II regarding equity, educator preparation and effectiveness.</a:t>
          </a:r>
          <a:endParaRPr lang="en-US" sz="1600" kern="1200" dirty="0"/>
        </a:p>
      </dsp:txBody>
      <dsp:txXfrm rot="-5400000">
        <a:off x="2962656" y="1949097"/>
        <a:ext cx="5232983" cy="627768"/>
      </dsp:txXfrm>
    </dsp:sp>
    <dsp:sp modelId="{49587D48-0354-8B4A-98A5-22429FB46CA8}">
      <dsp:nvSpPr>
        <dsp:cNvPr id="0" name=""/>
        <dsp:cNvSpPr/>
      </dsp:nvSpPr>
      <dsp:spPr>
        <a:xfrm>
          <a:off x="0" y="1828175"/>
          <a:ext cx="2962656" cy="86961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Educator Equity &amp; Effectiveness </a:t>
          </a:r>
          <a:endParaRPr lang="en-US" sz="2100" kern="1200" dirty="0"/>
        </a:p>
      </dsp:txBody>
      <dsp:txXfrm>
        <a:off x="42451" y="1870626"/>
        <a:ext cx="2877754" cy="784710"/>
      </dsp:txXfrm>
    </dsp:sp>
    <dsp:sp modelId="{31619D22-220D-7F49-A74C-2B1D7FB28332}">
      <dsp:nvSpPr>
        <dsp:cNvPr id="0" name=""/>
        <dsp:cNvSpPr/>
      </dsp:nvSpPr>
      <dsp:spPr>
        <a:xfrm rot="5400000">
          <a:off x="5248282" y="542602"/>
          <a:ext cx="69569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Develop an assessment system that meets all ESSA requirements.	</a:t>
          </a:r>
          <a:endParaRPr lang="en-US" sz="1600" kern="1200" dirty="0"/>
        </a:p>
      </dsp:txBody>
      <dsp:txXfrm rot="-5400000">
        <a:off x="2962656" y="2862190"/>
        <a:ext cx="5232983" cy="627768"/>
      </dsp:txXfrm>
    </dsp:sp>
    <dsp:sp modelId="{7F30956B-43E3-E246-92B8-C0E6566E98A9}">
      <dsp:nvSpPr>
        <dsp:cNvPr id="0" name=""/>
        <dsp:cNvSpPr/>
      </dsp:nvSpPr>
      <dsp:spPr>
        <a:xfrm>
          <a:off x="0" y="2741268"/>
          <a:ext cx="2962656" cy="86961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Assessment</a:t>
          </a:r>
        </a:p>
      </dsp:txBody>
      <dsp:txXfrm>
        <a:off x="42451" y="2783719"/>
        <a:ext cx="2877754" cy="784710"/>
      </dsp:txXfrm>
    </dsp:sp>
    <dsp:sp modelId="{F0F980C0-0868-5D46-A44A-88646322F592}">
      <dsp:nvSpPr>
        <dsp:cNvPr id="0" name=""/>
        <dsp:cNvSpPr/>
      </dsp:nvSpPr>
      <dsp:spPr>
        <a:xfrm rot="5400000">
          <a:off x="5248282" y="1455695"/>
          <a:ext cx="69569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Work to ensure all ESSA requirements of ESOL programs are met.	</a:t>
          </a:r>
          <a:endParaRPr lang="en-US" sz="1600" kern="1200" dirty="0"/>
        </a:p>
      </dsp:txBody>
      <dsp:txXfrm rot="-5400000">
        <a:off x="2962656" y="3775283"/>
        <a:ext cx="5232983" cy="627768"/>
      </dsp:txXfrm>
    </dsp:sp>
    <dsp:sp modelId="{F315D703-7641-8B44-A0A5-86C194ED89FA}">
      <dsp:nvSpPr>
        <dsp:cNvPr id="0" name=""/>
        <dsp:cNvSpPr/>
      </dsp:nvSpPr>
      <dsp:spPr>
        <a:xfrm>
          <a:off x="0" y="3654361"/>
          <a:ext cx="2962656" cy="86961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English Learners</a:t>
          </a:r>
          <a:endParaRPr lang="en-US" sz="2100" kern="1200" dirty="0"/>
        </a:p>
      </dsp:txBody>
      <dsp:txXfrm>
        <a:off x="42451" y="3696812"/>
        <a:ext cx="2877754" cy="7847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CB6AA-B6F5-6743-98BF-1624968FA413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DB8E1-D570-EC46-A15E-45C1DDB96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925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09" indent="-285734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2937" indent="-228587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112" indent="-228587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287" indent="-228587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8810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82F958C-44CC-49C5-8AD1-F49A85A58729}" type="slidenum">
              <a:rPr lang="en-US" altLang="en-US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364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DB8E1-D570-EC46-A15E-45C1DDB965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977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 flexible, comprehensive accountability system will lead to more students prepared for college, career, and community engagement through data-informed decisions by leaders, teachers, parents, and students that impact learning and continuous improvement.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DB8E1-D570-EC46-A15E-45C1DDB965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643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 flexible, comprehensive accountability system will lead to more students prepared for college, career, and community engagement through data-informed decisions by leaders, teachers, parents, and students that impact learning and continuous improvement.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DB8E1-D570-EC46-A15E-45C1DDB9650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537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E658-2261-204E-BEA2-6DC0AADF46A6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B834-D53E-0940-A21E-5293047EE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788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E658-2261-204E-BEA2-6DC0AADF46A6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B834-D53E-0940-A21E-5293047EE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45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E658-2261-204E-BEA2-6DC0AADF46A6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B834-D53E-0940-A21E-5293047EE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346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E658-2261-204E-BEA2-6DC0AADF46A6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B834-D53E-0940-A21E-5293047EE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203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E658-2261-204E-BEA2-6DC0AADF46A6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B834-D53E-0940-A21E-5293047EE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018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E658-2261-204E-BEA2-6DC0AADF46A6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B834-D53E-0940-A21E-5293047EE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215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E658-2261-204E-BEA2-6DC0AADF46A6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B834-D53E-0940-A21E-5293047EE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17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E658-2261-204E-BEA2-6DC0AADF46A6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B834-D53E-0940-A21E-5293047EE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375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E658-2261-204E-BEA2-6DC0AADF46A6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B834-D53E-0940-A21E-5293047EE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648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E658-2261-204E-BEA2-6DC0AADF46A6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B834-D53E-0940-A21E-5293047EE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149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E658-2261-204E-BEA2-6DC0AADF46A6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DB834-D53E-0940-A21E-5293047EE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662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3E658-2261-204E-BEA2-6DC0AADF46A6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DB834-D53E-0940-A21E-5293047EE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78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1444230" y="334963"/>
            <a:ext cx="6255544" cy="415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b="1" dirty="0" smtClean="0">
                <a:solidFill>
                  <a:schemeClr val="tx2"/>
                </a:solidFill>
                <a:latin typeface="Arial" panose="020B0604020202020204" pitchFamily="34" charset="0"/>
              </a:rPr>
              <a:t>Vision </a:t>
            </a:r>
            <a:r>
              <a:rPr lang="en-US" altLang="en-US" sz="4400" b="1" dirty="0">
                <a:solidFill>
                  <a:schemeClr val="tx2"/>
                </a:solidFill>
                <a:latin typeface="Arial" panose="020B0604020202020204" pitchFamily="34" charset="0"/>
              </a:rPr>
              <a:t>for Excellence in Education and Arkansas Accountability System in </a:t>
            </a:r>
            <a:r>
              <a:rPr lang="en-US" altLang="en-US" sz="4400" b="1" dirty="0" smtClean="0">
                <a:solidFill>
                  <a:schemeClr val="tx2"/>
                </a:solidFill>
                <a:latin typeface="Arial" panose="020B0604020202020204" pitchFamily="34" charset="0"/>
              </a:rPr>
              <a:t>ESSA Steering Committee</a:t>
            </a:r>
            <a:endParaRPr lang="en-US" altLang="en-US" sz="4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43000" y="0"/>
            <a:ext cx="6858000" cy="76200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0464" y="4489946"/>
            <a:ext cx="15970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644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1-24 at 1.17.2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2528546"/>
            <a:ext cx="8953500" cy="3479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57835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239843" y="814278"/>
            <a:ext cx="8574373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Which grade ranges have more or fewer </a:t>
            </a:r>
            <a:r>
              <a:rPr lang="en-US" sz="3200" dirty="0"/>
              <a:t>s</a:t>
            </a:r>
            <a:r>
              <a:rPr lang="en-US" sz="3200" dirty="0" smtClean="0"/>
              <a:t>pecial education subgroups at different N sizes?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5889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1-24 at 1.18.0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0" y="2552700"/>
            <a:ext cx="9042400" cy="35687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57835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81427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Which grade ranges have more or fewer African American subgroups at different N sizes?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8271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230" y="497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Revisiting Minimum 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4223"/>
            <a:ext cx="8229600" cy="5366479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How </a:t>
            </a:r>
            <a:r>
              <a:rPr lang="en-US" dirty="0"/>
              <a:t>might </a:t>
            </a:r>
            <a:r>
              <a:rPr lang="en-US" dirty="0" smtClean="0"/>
              <a:t>the size of the minimum N </a:t>
            </a:r>
            <a:r>
              <a:rPr lang="en-US" dirty="0"/>
              <a:t>impact </a:t>
            </a:r>
            <a:r>
              <a:rPr lang="en-US" dirty="0" smtClean="0"/>
              <a:t>state and local efforts </a:t>
            </a:r>
            <a:r>
              <a:rPr lang="en-US" dirty="0"/>
              <a:t>to advance equity, access, and opportunity for all </a:t>
            </a:r>
            <a:r>
              <a:rPr lang="en-US" dirty="0" smtClean="0"/>
              <a:t>students to be prepared for, or on a path to be prepared for, success in college, career, and life? </a:t>
            </a:r>
          </a:p>
          <a:p>
            <a:pPr lvl="1"/>
            <a:r>
              <a:rPr lang="en-US" dirty="0" smtClean="0"/>
              <a:t>For which situations might it be useful to have a smaller minimum N size? </a:t>
            </a:r>
          </a:p>
          <a:p>
            <a:pPr lvl="2"/>
            <a:r>
              <a:rPr lang="en-US" dirty="0" smtClean="0"/>
              <a:t>E.g., to qualify for resources for support—technical assistance, </a:t>
            </a:r>
          </a:p>
          <a:p>
            <a:pPr lvl="1"/>
            <a:r>
              <a:rPr lang="en-US" dirty="0" smtClean="0"/>
              <a:t>For which situations might it be useful to have a larger minimum N size? </a:t>
            </a:r>
          </a:p>
          <a:p>
            <a:pPr lvl="2"/>
            <a:r>
              <a:rPr lang="en-US" dirty="0" smtClean="0"/>
              <a:t>E.g., to manage capacity of resources for support—how many schools will need support from their districts? </a:t>
            </a:r>
          </a:p>
          <a:p>
            <a:pPr lvl="0"/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4535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87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Modeling Extended Year Adjusted Cohort Graduation Rates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2011 &amp; 2012 Adjusted Cohorts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57835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25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851" y="274638"/>
            <a:ext cx="8649325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Impact of Extending Cohort Years to Graduate</a:t>
            </a: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extended year(s) could impact both the numerator and the denominator of the ACGR:</a:t>
            </a:r>
          </a:p>
          <a:p>
            <a:pPr lvl="0"/>
            <a:r>
              <a:rPr lang="en-US" dirty="0"/>
              <a:t>Impact on the numerator (actual graduates): the extended year(s) can add more actual graduates.</a:t>
            </a:r>
          </a:p>
          <a:p>
            <a:pPr lvl="0"/>
            <a:r>
              <a:rPr lang="en-US" dirty="0"/>
              <a:t>Impact on the denominator (expected graduates): the extended year(s) can remove student records for students with allowed drop code, or add student records for returning students who had been removed with allowed drop code in the 4-year period.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57835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943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Questions to Consider Informed by Your Review of the Extended-Year Graduation </a:t>
            </a:r>
            <a:r>
              <a:rPr lang="en-US" sz="2800" b="1" dirty="0" smtClean="0"/>
              <a:t>Rates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551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How </a:t>
            </a:r>
            <a:r>
              <a:rPr lang="en-US" dirty="0"/>
              <a:t>would reporting and/or using an extended-year, adjusted-cohort graduation rate help inform stakeholders about student success and/or school quality? </a:t>
            </a:r>
          </a:p>
          <a:p>
            <a:r>
              <a:rPr lang="en-US" dirty="0"/>
              <a:t>What benefits might results from using extended-year rates for school and/or district accountability? </a:t>
            </a:r>
          </a:p>
          <a:p>
            <a:pPr lvl="1"/>
            <a:r>
              <a:rPr lang="en-US" dirty="0"/>
              <a:t>What burdens or consequences might occur by using the extended-year rates for school and/or district accountability? </a:t>
            </a:r>
          </a:p>
          <a:p>
            <a:r>
              <a:rPr lang="en-US" dirty="0"/>
              <a:t>What benefits might results from reporting extended-year rates for schools and/or districts? </a:t>
            </a:r>
          </a:p>
          <a:p>
            <a:pPr lvl="1"/>
            <a:r>
              <a:rPr lang="en-US" dirty="0"/>
              <a:t>What burdens or consequences might result from reporting the extended-year rates to school and/or district accountability?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42761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909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891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2">
                    <a:lumMod val="50000"/>
                  </a:schemeClr>
                </a:solidFill>
              </a:rPr>
              <a:t>2012 Cohort </a:t>
            </a:r>
            <a:br>
              <a:rPr lang="en-US" sz="32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3200" b="1" dirty="0">
                <a:solidFill>
                  <a:schemeClr val="tx2">
                    <a:lumMod val="50000"/>
                  </a:schemeClr>
                </a:solidFill>
              </a:rPr>
              <a:t>(First-time, on-time 9</a:t>
            </a:r>
            <a:r>
              <a:rPr lang="en-US" sz="3200" b="1" baseline="30000" dirty="0">
                <a:solidFill>
                  <a:schemeClr val="tx2">
                    <a:lumMod val="50000"/>
                  </a:schemeClr>
                </a:solidFill>
              </a:rPr>
              <a:t>th</a:t>
            </a:r>
            <a:r>
              <a:rPr lang="en-US" sz="3200" b="1" dirty="0">
                <a:solidFill>
                  <a:schemeClr val="tx2">
                    <a:lumMod val="50000"/>
                  </a:schemeClr>
                </a:solidFill>
              </a:rPr>
              <a:t> graders in 2012)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748211"/>
              </p:ext>
            </p:extLst>
          </p:nvPr>
        </p:nvGraphicFramePr>
        <p:xfrm>
          <a:off x="189186" y="1003934"/>
          <a:ext cx="8497614" cy="2194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3564"/>
                <a:gridCol w="1655622"/>
                <a:gridCol w="1735992"/>
                <a:gridCol w="1832436"/>
              </a:tblGrid>
              <a:tr h="10058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>
                          <a:effectLst/>
                        </a:rPr>
                        <a:t>Actual Graduates </a:t>
                      </a:r>
                      <a:br>
                        <a:rPr lang="en-US" sz="2400">
                          <a:effectLst/>
                        </a:rPr>
                      </a:br>
                      <a:r>
                        <a:rPr lang="en-US" sz="2400">
                          <a:effectLst/>
                        </a:rPr>
                        <a:t>(Count)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 dirty="0">
                          <a:effectLst/>
                        </a:rPr>
                        <a:t>Expected Graduates</a:t>
                      </a:r>
                      <a:br>
                        <a:rPr lang="en-US" sz="2400" dirty="0">
                          <a:effectLst/>
                        </a:rPr>
                      </a:br>
                      <a:r>
                        <a:rPr lang="en-US" sz="2400" dirty="0">
                          <a:effectLst/>
                        </a:rPr>
                        <a:t>(Count)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 dirty="0">
                          <a:effectLst/>
                        </a:rPr>
                        <a:t>Graduation Rate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 dirty="0">
                          <a:effectLst/>
                        </a:rPr>
                        <a:t>4-Year Grad (2012~2015)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>
                          <a:effectLst/>
                        </a:rPr>
                        <a:t>30,134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 dirty="0">
                          <a:effectLst/>
                        </a:rPr>
                        <a:t>35,797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>
                          <a:effectLst/>
                        </a:rPr>
                        <a:t>84.18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486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 dirty="0">
                          <a:effectLst/>
                        </a:rPr>
                        <a:t>5-Year Grad (2012~2016)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 dirty="0">
                          <a:effectLst/>
                        </a:rPr>
                        <a:t>30,585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 dirty="0">
                          <a:effectLst/>
                        </a:rPr>
                        <a:t>35,805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 dirty="0">
                          <a:effectLst/>
                        </a:rPr>
                        <a:t>85.42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189364"/>
              </p:ext>
            </p:extLst>
          </p:nvPr>
        </p:nvGraphicFramePr>
        <p:xfrm>
          <a:off x="1439056" y="4124133"/>
          <a:ext cx="5988570" cy="2560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94285"/>
                <a:gridCol w="2994285"/>
              </a:tblGrid>
              <a:tr h="0"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 dirty="0">
                          <a:effectLst/>
                        </a:rPr>
                        <a:t>Year Graduated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>
                          <a:effectLst/>
                        </a:rPr>
                        <a:t>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 dirty="0">
                          <a:effectLst/>
                        </a:rPr>
                        <a:t>.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>
                          <a:effectLst/>
                        </a:rPr>
                        <a:t>43*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 dirty="0">
                          <a:effectLst/>
                        </a:rPr>
                        <a:t>2012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>
                          <a:effectLst/>
                        </a:rPr>
                        <a:t>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 dirty="0">
                          <a:effectLst/>
                        </a:rPr>
                        <a:t>2013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>
                          <a:effectLst/>
                        </a:rPr>
                        <a:t>21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 dirty="0">
                          <a:effectLst/>
                        </a:rPr>
                        <a:t>2014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>
                          <a:effectLst/>
                        </a:rPr>
                        <a:t>334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 dirty="0">
                          <a:effectLst/>
                        </a:rPr>
                        <a:t>2015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>
                          <a:effectLst/>
                        </a:rPr>
                        <a:t>29,714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 dirty="0">
                          <a:effectLst/>
                        </a:rPr>
                        <a:t>2016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 dirty="0">
                          <a:effectLst/>
                        </a:rPr>
                        <a:t>469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2270" y="3356075"/>
            <a:ext cx="860870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45720" rIns="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 of Actual Graduates by Year of Graduation in the 5-Year Model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82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1-24 at 1.38.3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" y="2021640"/>
            <a:ext cx="8933145" cy="1153618"/>
          </a:xfrm>
          <a:prstGeom prst="rect">
            <a:avLst/>
          </a:prstGeom>
        </p:spPr>
      </p:pic>
      <p:pic>
        <p:nvPicPr>
          <p:cNvPr id="5" name="Picture 4" descr="Screen Shot 2017-01-24 at 1.40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" y="3493555"/>
            <a:ext cx="8933145" cy="11574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306233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2012 Cohort </a:t>
            </a:r>
            <a:b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(First-time, on-time 9</a:t>
            </a:r>
            <a:r>
              <a:rPr lang="en-US" sz="3200" b="1" baseline="30000" dirty="0" smtClean="0">
                <a:solidFill>
                  <a:schemeClr val="tx2">
                    <a:lumMod val="50000"/>
                  </a:schemeClr>
                </a:solidFill>
              </a:rPr>
              <a:t>th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graders in 2012)</a:t>
            </a: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57835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18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How do the 4-year and 5-year rate distributions compare? </a:t>
            </a:r>
            <a:endParaRPr lang="en-US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Picture 2" descr="The SGPlot Procedur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27" y="1417638"/>
            <a:ext cx="7809876" cy="544036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ounded Rectangle 3"/>
          <p:cNvSpPr/>
          <p:nvPr/>
        </p:nvSpPr>
        <p:spPr>
          <a:xfrm>
            <a:off x="7764905" y="2773180"/>
            <a:ext cx="359764" cy="1139253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8055964" y="5267975"/>
            <a:ext cx="359764" cy="686867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1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01" y="49788"/>
            <a:ext cx="8859187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School graduation rate comparison of distributions</a:t>
            </a:r>
            <a:endParaRPr lang="en-US" sz="3200" dirty="0"/>
          </a:p>
        </p:txBody>
      </p:sp>
      <p:pic>
        <p:nvPicPr>
          <p:cNvPr id="3" name="Picture 2" descr="The SGPlot Procedur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455" y="1127676"/>
            <a:ext cx="7422056" cy="57303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877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Advisory Teams</a:t>
            </a:r>
            <a:endParaRPr lang="en-US" b="1" dirty="0">
              <a:solidFill>
                <a:schemeClr val="tx2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904754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0"/>
            <a:ext cx="9144000" cy="57835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5" descr="Screen Shot 2016-06-10 at 7.27.24 AM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" y="6142038"/>
            <a:ext cx="6858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274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112" y="-15766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2011 </a:t>
            </a:r>
            <a:r>
              <a:rPr lang="en-US" sz="3200" b="1" dirty="0">
                <a:solidFill>
                  <a:schemeClr val="tx2">
                    <a:lumMod val="50000"/>
                  </a:schemeClr>
                </a:solidFill>
              </a:rPr>
              <a:t>Cohort </a:t>
            </a:r>
            <a:br>
              <a:rPr lang="en-US" sz="32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3200" b="1" dirty="0">
                <a:solidFill>
                  <a:schemeClr val="tx2">
                    <a:lumMod val="50000"/>
                  </a:schemeClr>
                </a:solidFill>
              </a:rPr>
              <a:t>(First-time, on-time 9</a:t>
            </a:r>
            <a:r>
              <a:rPr lang="en-US" sz="3200" b="1" baseline="30000" dirty="0">
                <a:solidFill>
                  <a:schemeClr val="tx2">
                    <a:lumMod val="50000"/>
                  </a:schemeClr>
                </a:solidFill>
              </a:rPr>
              <a:t>th</a:t>
            </a:r>
            <a:r>
              <a:rPr lang="en-US" sz="3200" b="1" dirty="0">
                <a:solidFill>
                  <a:schemeClr val="tx2">
                    <a:lumMod val="50000"/>
                  </a:schemeClr>
                </a:solidFill>
              </a:rPr>
              <a:t> graders in 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2011)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889099"/>
              </p:ext>
            </p:extLst>
          </p:nvPr>
        </p:nvGraphicFramePr>
        <p:xfrm>
          <a:off x="157654" y="1064170"/>
          <a:ext cx="8875988" cy="237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94995"/>
                <a:gridCol w="1891862"/>
                <a:gridCol w="1860331"/>
                <a:gridCol w="1828800"/>
              </a:tblGrid>
              <a:tr h="10058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000">
                          <a:effectLst/>
                        </a:rPr>
                        <a:t>Actual Graduates </a:t>
                      </a:r>
                      <a:br>
                        <a:rPr lang="en-US" sz="2000">
                          <a:effectLst/>
                        </a:rPr>
                      </a:br>
                      <a:r>
                        <a:rPr lang="en-US" sz="2000">
                          <a:effectLst/>
                        </a:rPr>
                        <a:t>(Count)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000" dirty="0">
                          <a:effectLst/>
                        </a:rPr>
                        <a:t>Expected Graduates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(Count)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000" dirty="0">
                          <a:effectLst/>
                        </a:rPr>
                        <a:t>Graduation Rate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000" dirty="0">
                          <a:effectLst/>
                        </a:rPr>
                        <a:t>4-Year Grad (2011~2014)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000" dirty="0">
                          <a:effectLst/>
                        </a:rPr>
                        <a:t>30,192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000" dirty="0">
                          <a:effectLst/>
                        </a:rPr>
                        <a:t>35,189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000">
                          <a:effectLst/>
                        </a:rPr>
                        <a:t>85.80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000">
                          <a:effectLst/>
                        </a:rPr>
                        <a:t>5-Year Grad (2011~2015)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000">
                          <a:effectLst/>
                        </a:rPr>
                        <a:t>30,647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000" dirty="0">
                          <a:effectLst/>
                        </a:rPr>
                        <a:t>35,332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000" dirty="0">
                          <a:effectLst/>
                        </a:rPr>
                        <a:t>86.74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000">
                          <a:effectLst/>
                        </a:rPr>
                        <a:t>6-Year Grad (2011~2016)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000">
                          <a:effectLst/>
                        </a:rPr>
                        <a:t>30,717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000">
                          <a:effectLst/>
                        </a:rPr>
                        <a:t>35,328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000" dirty="0">
                          <a:effectLst/>
                        </a:rPr>
                        <a:t>86.95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422989"/>
              </p:ext>
            </p:extLst>
          </p:nvPr>
        </p:nvGraphicFramePr>
        <p:xfrm>
          <a:off x="3043471" y="3931920"/>
          <a:ext cx="3436881" cy="2926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95596"/>
                <a:gridCol w="1141285"/>
              </a:tblGrid>
              <a:tr h="350351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 dirty="0">
                          <a:effectLst/>
                        </a:rPr>
                        <a:t>Year Graduated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>
                          <a:effectLst/>
                        </a:rPr>
                        <a:t>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3567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 dirty="0">
                          <a:effectLst/>
                        </a:rPr>
                        <a:t>.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>
                          <a:effectLst/>
                        </a:rPr>
                        <a:t>21*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6784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 dirty="0">
                          <a:effectLst/>
                        </a:rPr>
                        <a:t>2011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>
                          <a:effectLst/>
                        </a:rPr>
                        <a:t>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6784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 dirty="0">
                          <a:effectLst/>
                        </a:rPr>
                        <a:t>2012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>
                          <a:effectLst/>
                        </a:rPr>
                        <a:t>27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3567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 dirty="0">
                          <a:effectLst/>
                        </a:rPr>
                        <a:t>2013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>
                          <a:effectLst/>
                        </a:rPr>
                        <a:t>273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0351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>
                          <a:effectLst/>
                        </a:rPr>
                        <a:t>2014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 dirty="0">
                          <a:effectLst/>
                        </a:rPr>
                        <a:t>29,781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3567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>
                          <a:effectLst/>
                        </a:rPr>
                        <a:t>2015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 dirty="0">
                          <a:effectLst/>
                        </a:rPr>
                        <a:t>529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6784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2400">
                          <a:effectLst/>
                        </a:rPr>
                        <a:t>2016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/>
                      <a:r>
                        <a:rPr lang="en-US" sz="2400" dirty="0">
                          <a:effectLst/>
                        </a:rPr>
                        <a:t>77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68009" y="3504059"/>
            <a:ext cx="860870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45720" rIns="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 of Actual Graduates by Year of Graduation in the 6-Year Model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23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319191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2011 </a:t>
            </a:r>
            <a:r>
              <a:rPr lang="en-US" sz="3200" b="1" dirty="0">
                <a:solidFill>
                  <a:schemeClr val="tx2">
                    <a:lumMod val="50000"/>
                  </a:schemeClr>
                </a:solidFill>
              </a:rPr>
              <a:t>Cohort </a:t>
            </a:r>
            <a:br>
              <a:rPr lang="en-US" sz="32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3200" b="1" dirty="0">
                <a:solidFill>
                  <a:schemeClr val="tx2">
                    <a:lumMod val="50000"/>
                  </a:schemeClr>
                </a:solidFill>
              </a:rPr>
              <a:t>(First-time, on-time 9</a:t>
            </a:r>
            <a:r>
              <a:rPr lang="en-US" sz="3200" b="1" baseline="30000" dirty="0">
                <a:solidFill>
                  <a:schemeClr val="tx2">
                    <a:lumMod val="50000"/>
                  </a:schemeClr>
                </a:solidFill>
              </a:rPr>
              <a:t>th</a:t>
            </a:r>
            <a:r>
              <a:rPr lang="en-US" sz="3200" b="1" dirty="0">
                <a:solidFill>
                  <a:schemeClr val="tx2">
                    <a:lumMod val="50000"/>
                  </a:schemeClr>
                </a:solidFill>
              </a:rPr>
              <a:t> graders in 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2011)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2143"/>
            <a:ext cx="8632950" cy="20006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708" y="4537275"/>
            <a:ext cx="8808038" cy="16436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57835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01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628" y="1417638"/>
            <a:ext cx="7577921" cy="542091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School graduation rate comparison of distributions 4 year to 5 year adjusted rates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901737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931" y="1233666"/>
            <a:ext cx="7677753" cy="558382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School graduation rate comparison of distributions 4 year to 6 year rates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8130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en-US" sz="2800" b="1" dirty="0"/>
              <a:t>Questions to Consider Informed by Your Review of the Extended-Year Graduation </a:t>
            </a:r>
            <a:r>
              <a:rPr lang="en-US" sz="2800" b="1" dirty="0" smtClean="0"/>
              <a:t>Rates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551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How </a:t>
            </a:r>
            <a:r>
              <a:rPr lang="en-US" dirty="0"/>
              <a:t>would reporting and/or using an extended-year, adjusted-cohort graduation rate help inform stakeholders about student success and/or school quality? </a:t>
            </a:r>
          </a:p>
          <a:p>
            <a:r>
              <a:rPr lang="en-US" dirty="0"/>
              <a:t>What benefits might results from using extended-year rates for school and/or district accountability? </a:t>
            </a:r>
          </a:p>
          <a:p>
            <a:pPr lvl="1"/>
            <a:r>
              <a:rPr lang="en-US" dirty="0"/>
              <a:t>What burdens or consequences might occur by using the extended-year rates for school and/or district accountability? </a:t>
            </a:r>
          </a:p>
          <a:p>
            <a:r>
              <a:rPr lang="en-US" dirty="0"/>
              <a:t>What benefits might results from reporting extended-year rates for schools and/or districts? </a:t>
            </a:r>
          </a:p>
          <a:p>
            <a:pPr lvl="1"/>
            <a:r>
              <a:rPr lang="en-US" dirty="0"/>
              <a:t>What burdens or consequences might result from reporting the extended-year rates to school and/or district accountability?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57835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7-01-23 at 11.40.2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0800"/>
            <a:ext cx="9144000" cy="674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43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Revisiting Minimum 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3064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How </a:t>
            </a:r>
            <a:r>
              <a:rPr lang="en-US" dirty="0"/>
              <a:t>might </a:t>
            </a:r>
            <a:r>
              <a:rPr lang="en-US" dirty="0" smtClean="0"/>
              <a:t>the size of the minimum N </a:t>
            </a:r>
            <a:r>
              <a:rPr lang="en-US" dirty="0"/>
              <a:t>impact </a:t>
            </a:r>
            <a:r>
              <a:rPr lang="en-US" dirty="0" smtClean="0"/>
              <a:t>state and local efforts </a:t>
            </a:r>
            <a:r>
              <a:rPr lang="en-US" dirty="0"/>
              <a:t>to advance equity, access, and opportunity for all </a:t>
            </a:r>
            <a:r>
              <a:rPr lang="en-US" dirty="0" smtClean="0"/>
              <a:t>students to be prepared for, or on a path to be prepared for, success in college, career, and life? </a:t>
            </a:r>
          </a:p>
          <a:p>
            <a:pPr lvl="1"/>
            <a:r>
              <a:rPr lang="en-US" dirty="0" smtClean="0"/>
              <a:t>For which situations might it be useful to have a smaller minimum N size? </a:t>
            </a:r>
          </a:p>
          <a:p>
            <a:pPr lvl="1"/>
            <a:r>
              <a:rPr lang="en-US" dirty="0" smtClean="0"/>
              <a:t>For which situations might it be useful to have a larger minimum N size? </a:t>
            </a:r>
          </a:p>
          <a:p>
            <a:pPr lvl="0"/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57835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493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1-24 at 1.08.41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22"/>
          <a:stretch/>
        </p:blipFill>
        <p:spPr>
          <a:xfrm>
            <a:off x="0" y="2075206"/>
            <a:ext cx="9144000" cy="44380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57835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Number and percentage of schools with each subgroup at various minimum N sizes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5397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1-24 at 1.11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0"/>
            <a:ext cx="90694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17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1-24 at 1.13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2873"/>
            <a:ext cx="9144000" cy="45032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57835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01904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Number and percentage of </a:t>
            </a:r>
            <a:r>
              <a:rPr lang="en-US" sz="3600" dirty="0" smtClean="0"/>
              <a:t>districts </a:t>
            </a:r>
            <a:r>
              <a:rPr lang="en-US" sz="3600" dirty="0"/>
              <a:t>with each subgroup at various minimum N sizes</a:t>
            </a:r>
          </a:p>
        </p:txBody>
      </p:sp>
    </p:spTree>
    <p:extLst>
      <p:ext uri="{BB962C8B-B14F-4D97-AF65-F5344CB8AC3E}">
        <p14:creationId xmlns:p14="http://schemas.microsoft.com/office/powerpoint/2010/main" val="8471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1-24 at 1.13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" y="63500"/>
            <a:ext cx="8966200" cy="673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54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1-24 at 2.53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69" y="2608080"/>
            <a:ext cx="7366000" cy="35179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57835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many schools have students in these groups?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238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1-24 at 1.15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2288710"/>
            <a:ext cx="8940800" cy="34671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12700"/>
            <a:ext cx="9144000" cy="57835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1427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Which grade ranges have more or fewer ELL subgroups at different N sizes?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9039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877</Words>
  <Application>Microsoft Office PowerPoint</Application>
  <PresentationFormat>On-screen Show (4:3)</PresentationFormat>
  <Paragraphs>121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Office Theme</vt:lpstr>
      <vt:lpstr>PowerPoint Presentation</vt:lpstr>
      <vt:lpstr>Advisory Teams</vt:lpstr>
      <vt:lpstr>Revisiting Minimum N Considerations</vt:lpstr>
      <vt:lpstr>Number and percentage of schools with each subgroup at various minimum N sizes</vt:lpstr>
      <vt:lpstr>PowerPoint Presentation</vt:lpstr>
      <vt:lpstr>Number and percentage of districts with each subgroup at various minimum N sizes</vt:lpstr>
      <vt:lpstr>PowerPoint Presentation</vt:lpstr>
      <vt:lpstr>How many schools have students in these groups?</vt:lpstr>
      <vt:lpstr>Which grade ranges have more or fewer ELL subgroups at different N sizes?</vt:lpstr>
      <vt:lpstr>PowerPoint Presentation</vt:lpstr>
      <vt:lpstr>PowerPoint Presentation</vt:lpstr>
      <vt:lpstr>Revisiting Minimum N Considerations</vt:lpstr>
      <vt:lpstr>Modeling Extended Year Adjusted Cohort Graduation Rates</vt:lpstr>
      <vt:lpstr>Impact of Extending Cohort Years to Graduate</vt:lpstr>
      <vt:lpstr>Questions to Consider Informed by Your Review of the Extended-Year Graduation Rates</vt:lpstr>
      <vt:lpstr>2012 Cohort  (First-time, on-time 9th graders in 2012)</vt:lpstr>
      <vt:lpstr> 2012 Cohort  (First-time, on-time 9th graders in 2012)</vt:lpstr>
      <vt:lpstr>How do the 4-year and 5-year rate distributions compare? </vt:lpstr>
      <vt:lpstr>School graduation rate comparison of distributions</vt:lpstr>
      <vt:lpstr>2011 Cohort  (First-time, on-time 9th graders in 2011)</vt:lpstr>
      <vt:lpstr> 2011 Cohort  (First-time, on-time 9th graders in 2011)</vt:lpstr>
      <vt:lpstr>School graduation rate comparison of distributions 4 year to 5 year adjusted rates</vt:lpstr>
      <vt:lpstr>School graduation rate comparison of distributions 4 year to 6 year rates</vt:lpstr>
      <vt:lpstr>Questions to Consider Informed by Your Review of the Extended-Year Graduation Rates</vt:lpstr>
      <vt:lpstr>PowerPoint Presentation</vt:lpstr>
    </vt:vector>
  </TitlesOfParts>
  <Company>ADE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Tina Smith</dc:creator>
  <cp:lastModifiedBy>Teal Helton (ADE)</cp:lastModifiedBy>
  <cp:revision>24</cp:revision>
  <dcterms:created xsi:type="dcterms:W3CDTF">2017-01-23T17:38:45Z</dcterms:created>
  <dcterms:modified xsi:type="dcterms:W3CDTF">2017-01-27T17:31:48Z</dcterms:modified>
</cp:coreProperties>
</file>