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vml" ContentType="application/vnd.openxmlformats-officedocument.vmlDrawing"/>
  <Default Extension="wdp" ContentType="image/vnd.ms-photo"/>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0.xml" ContentType="application/vnd.openxmlformats-officedocument.presentationml.slideMaster+xml"/>
  <Override PartName="/ppt/slideMasters/slideMaster41.xml" ContentType="application/vnd.openxmlformats-officedocument.presentationml.slideMaster+xml"/>
  <Override PartName="/ppt/slideMasters/slideMaster42.xml" ContentType="application/vnd.openxmlformats-officedocument.presentationml.slideMaster+xml"/>
  <Override PartName="/ppt/slideMasters/slideMaster43.xml" ContentType="application/vnd.openxmlformats-officedocument.presentationml.slideMaster+xml"/>
  <Override PartName="/ppt/slideMasters/slideMaster44.xml" ContentType="application/vnd.openxmlformats-officedocument.presentationml.slideMaster+xml"/>
  <Override PartName="/ppt/slideMasters/slideMaster45.xml" ContentType="application/vnd.openxmlformats-officedocument.presentationml.slideMaster+xml"/>
  <Override PartName="/ppt/slideMasters/slideMaster46.xml" ContentType="application/vnd.openxmlformats-officedocument.presentationml.slideMaster+xml"/>
  <Override PartName="/ppt/slideMasters/slideMaster47.xml" ContentType="application/vnd.openxmlformats-officedocument.presentationml.slideMaster+xml"/>
  <Override PartName="/ppt/slideMasters/slideMaster48.xml" ContentType="application/vnd.openxmlformats-officedocument.presentationml.slideMaster+xml"/>
  <Override PartName="/ppt/slideMasters/slideMaster49.xml" ContentType="application/vnd.openxmlformats-officedocument.presentationml.slideMaster+xml"/>
  <Override PartName="/ppt/slideMasters/slideMaster50.xml" ContentType="application/vnd.openxmlformats-officedocument.presentationml.slideMaster+xml"/>
  <Override PartName="/ppt/slideMasters/slideMaster51.xml" ContentType="application/vnd.openxmlformats-officedocument.presentationml.slideMaster+xml"/>
  <Override PartName="/ppt/slideMasters/slideMaster5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theme/theme4.xml" ContentType="application/vnd.openxmlformats-officedocument.theme+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theme/theme6.xml" ContentType="application/vnd.openxmlformats-officedocument.theme+xml"/>
  <Override PartName="/ppt/slideLayouts/slideLayout18.xml" ContentType="application/vnd.openxmlformats-officedocument.presentationml.slideLayout+xml"/>
  <Override PartName="/ppt/theme/theme7.xml" ContentType="application/vnd.openxmlformats-officedocument.theme+xml"/>
  <Override PartName="/ppt/slideLayouts/slideLayout19.xml" ContentType="application/vnd.openxmlformats-officedocument.presentationml.slideLayout+xml"/>
  <Override PartName="/ppt/theme/theme8.xml" ContentType="application/vnd.openxmlformats-officedocument.theme+xml"/>
  <Override PartName="/ppt/slideLayouts/slideLayout20.xml" ContentType="application/vnd.openxmlformats-officedocument.presentationml.slideLayout+xml"/>
  <Override PartName="/ppt/theme/theme9.xml" ContentType="application/vnd.openxmlformats-officedocument.theme+xml"/>
  <Override PartName="/ppt/slideLayouts/slideLayout21.xml" ContentType="application/vnd.openxmlformats-officedocument.presentationml.slideLayout+xml"/>
  <Override PartName="/ppt/theme/theme10.xml" ContentType="application/vnd.openxmlformats-officedocument.theme+xml"/>
  <Override PartName="/ppt/slideLayouts/slideLayout22.xml" ContentType="application/vnd.openxmlformats-officedocument.presentationml.slideLayout+xml"/>
  <Override PartName="/ppt/theme/theme11.xml" ContentType="application/vnd.openxmlformats-officedocument.theme+xml"/>
  <Override PartName="/ppt/slideLayouts/slideLayout23.xml" ContentType="application/vnd.openxmlformats-officedocument.presentationml.slideLayout+xml"/>
  <Override PartName="/ppt/theme/theme12.xml" ContentType="application/vnd.openxmlformats-officedocument.theme+xml"/>
  <Override PartName="/ppt/slideLayouts/slideLayout24.xml" ContentType="application/vnd.openxmlformats-officedocument.presentationml.slideLayout+xml"/>
  <Override PartName="/ppt/theme/theme13.xml" ContentType="application/vnd.openxmlformats-officedocument.theme+xml"/>
  <Override PartName="/ppt/slideLayouts/slideLayout25.xml" ContentType="application/vnd.openxmlformats-officedocument.presentationml.slideLayout+xml"/>
  <Override PartName="/ppt/theme/theme14.xml" ContentType="application/vnd.openxmlformats-officedocument.theme+xml"/>
  <Override PartName="/ppt/slideLayouts/slideLayout26.xml" ContentType="application/vnd.openxmlformats-officedocument.presentationml.slideLayout+xml"/>
  <Override PartName="/ppt/theme/theme15.xml" ContentType="application/vnd.openxmlformats-officedocument.theme+xml"/>
  <Override PartName="/ppt/slideLayouts/slideLayout27.xml" ContentType="application/vnd.openxmlformats-officedocument.presentationml.slideLayout+xml"/>
  <Override PartName="/ppt/theme/theme16.xml" ContentType="application/vnd.openxmlformats-officedocument.theme+xml"/>
  <Override PartName="/ppt/slideLayouts/slideLayout28.xml" ContentType="application/vnd.openxmlformats-officedocument.presentationml.slideLayout+xml"/>
  <Override PartName="/ppt/theme/theme17.xml" ContentType="application/vnd.openxmlformats-officedocument.theme+xml"/>
  <Override PartName="/ppt/slideLayouts/slideLayout29.xml" ContentType="application/vnd.openxmlformats-officedocument.presentationml.slideLayout+xml"/>
  <Override PartName="/ppt/theme/theme18.xml" ContentType="application/vnd.openxmlformats-officedocument.theme+xml"/>
  <Override PartName="/ppt/slideLayouts/slideLayout30.xml" ContentType="application/vnd.openxmlformats-officedocument.presentationml.slideLayout+xml"/>
  <Override PartName="/ppt/theme/theme19.xml" ContentType="application/vnd.openxmlformats-officedocument.theme+xml"/>
  <Override PartName="/ppt/slideLayouts/slideLayout31.xml" ContentType="application/vnd.openxmlformats-officedocument.presentationml.slideLayout+xml"/>
  <Override PartName="/ppt/theme/theme20.xml" ContentType="application/vnd.openxmlformats-officedocument.theme+xml"/>
  <Override PartName="/ppt/slideLayouts/slideLayout32.xml" ContentType="application/vnd.openxmlformats-officedocument.presentationml.slideLayout+xml"/>
  <Override PartName="/ppt/theme/theme21.xml" ContentType="application/vnd.openxmlformats-officedocument.theme+xml"/>
  <Override PartName="/ppt/slideLayouts/slideLayout33.xml" ContentType="application/vnd.openxmlformats-officedocument.presentationml.slideLayout+xml"/>
  <Override PartName="/ppt/theme/theme22.xml" ContentType="application/vnd.openxmlformats-officedocument.theme+xml"/>
  <Override PartName="/ppt/slideLayouts/slideLayout34.xml" ContentType="application/vnd.openxmlformats-officedocument.presentationml.slideLayout+xml"/>
  <Override PartName="/ppt/theme/theme23.xml" ContentType="application/vnd.openxmlformats-officedocument.theme+xml"/>
  <Override PartName="/ppt/slideLayouts/slideLayout35.xml" ContentType="application/vnd.openxmlformats-officedocument.presentationml.slideLayout+xml"/>
  <Override PartName="/ppt/theme/theme24.xml" ContentType="application/vnd.openxmlformats-officedocument.theme+xml"/>
  <Override PartName="/ppt/slideLayouts/slideLayout36.xml" ContentType="application/vnd.openxmlformats-officedocument.presentationml.slideLayout+xml"/>
  <Override PartName="/ppt/theme/theme25.xml" ContentType="application/vnd.openxmlformats-officedocument.theme+xml"/>
  <Override PartName="/ppt/slideLayouts/slideLayout37.xml" ContentType="application/vnd.openxmlformats-officedocument.presentationml.slideLayout+xml"/>
  <Override PartName="/ppt/theme/theme26.xml" ContentType="application/vnd.openxmlformats-officedocument.theme+xml"/>
  <Override PartName="/ppt/slideLayouts/slideLayout38.xml" ContentType="application/vnd.openxmlformats-officedocument.presentationml.slideLayout+xml"/>
  <Override PartName="/ppt/theme/theme27.xml" ContentType="application/vnd.openxmlformats-officedocument.theme+xml"/>
  <Override PartName="/ppt/slideLayouts/slideLayout39.xml" ContentType="application/vnd.openxmlformats-officedocument.presentationml.slideLayout+xml"/>
  <Override PartName="/ppt/theme/theme28.xml" ContentType="application/vnd.openxmlformats-officedocument.theme+xml"/>
  <Override PartName="/ppt/slideLayouts/slideLayout40.xml" ContentType="application/vnd.openxmlformats-officedocument.presentationml.slideLayout+xml"/>
  <Override PartName="/ppt/theme/theme29.xml" ContentType="application/vnd.openxmlformats-officedocument.theme+xml"/>
  <Override PartName="/ppt/slideLayouts/slideLayout41.xml" ContentType="application/vnd.openxmlformats-officedocument.presentationml.slideLayout+xml"/>
  <Override PartName="/ppt/theme/theme30.xml" ContentType="application/vnd.openxmlformats-officedocument.theme+xml"/>
  <Override PartName="/ppt/slideLayouts/slideLayout42.xml" ContentType="application/vnd.openxmlformats-officedocument.presentationml.slideLayout+xml"/>
  <Override PartName="/ppt/theme/theme31.xml" ContentType="application/vnd.openxmlformats-officedocument.theme+xml"/>
  <Override PartName="/ppt/slideLayouts/slideLayout43.xml" ContentType="application/vnd.openxmlformats-officedocument.presentationml.slideLayout+xml"/>
  <Override PartName="/ppt/theme/theme32.xml" ContentType="application/vnd.openxmlformats-officedocument.theme+xml"/>
  <Override PartName="/ppt/slideLayouts/slideLayout44.xml" ContentType="application/vnd.openxmlformats-officedocument.presentationml.slideLayout+xml"/>
  <Override PartName="/ppt/theme/theme33.xml" ContentType="application/vnd.openxmlformats-officedocument.theme+xml"/>
  <Override PartName="/ppt/slideLayouts/slideLayout45.xml" ContentType="application/vnd.openxmlformats-officedocument.presentationml.slideLayout+xml"/>
  <Override PartName="/ppt/theme/theme34.xml" ContentType="application/vnd.openxmlformats-officedocument.theme+xml"/>
  <Override PartName="/ppt/slideLayouts/slideLayout46.xml" ContentType="application/vnd.openxmlformats-officedocument.presentationml.slideLayout+xml"/>
  <Override PartName="/ppt/theme/theme35.xml" ContentType="application/vnd.openxmlformats-officedocument.theme+xml"/>
  <Override PartName="/ppt/slideLayouts/slideLayout47.xml" ContentType="application/vnd.openxmlformats-officedocument.presentationml.slideLayout+xml"/>
  <Override PartName="/ppt/theme/theme36.xml" ContentType="application/vnd.openxmlformats-officedocument.theme+xml"/>
  <Override PartName="/ppt/slideLayouts/slideLayout48.xml" ContentType="application/vnd.openxmlformats-officedocument.presentationml.slideLayout+xml"/>
  <Override PartName="/ppt/theme/theme37.xml" ContentType="application/vnd.openxmlformats-officedocument.theme+xml"/>
  <Override PartName="/ppt/slideLayouts/slideLayout49.xml" ContentType="application/vnd.openxmlformats-officedocument.presentationml.slideLayout+xml"/>
  <Override PartName="/ppt/theme/theme38.xml" ContentType="application/vnd.openxmlformats-officedocument.theme+xml"/>
  <Override PartName="/ppt/slideLayouts/slideLayout50.xml" ContentType="application/vnd.openxmlformats-officedocument.presentationml.slideLayout+xml"/>
  <Override PartName="/ppt/theme/theme39.xml" ContentType="application/vnd.openxmlformats-officedocument.theme+xml"/>
  <Override PartName="/ppt/slideLayouts/slideLayout51.xml" ContentType="application/vnd.openxmlformats-officedocument.presentationml.slideLayout+xml"/>
  <Override PartName="/ppt/theme/theme40.xml" ContentType="application/vnd.openxmlformats-officedocument.theme+xml"/>
  <Override PartName="/ppt/slideLayouts/slideLayout52.xml" ContentType="application/vnd.openxmlformats-officedocument.presentationml.slideLayout+xml"/>
  <Override PartName="/ppt/theme/theme41.xml" ContentType="application/vnd.openxmlformats-officedocument.theme+xml"/>
  <Override PartName="/ppt/slideLayouts/slideLayout53.xml" ContentType="application/vnd.openxmlformats-officedocument.presentationml.slideLayout+xml"/>
  <Override PartName="/ppt/theme/theme42.xml" ContentType="application/vnd.openxmlformats-officedocument.theme+xml"/>
  <Override PartName="/ppt/slideLayouts/slideLayout54.xml" ContentType="application/vnd.openxmlformats-officedocument.presentationml.slideLayout+xml"/>
  <Override PartName="/ppt/theme/theme43.xml" ContentType="application/vnd.openxmlformats-officedocument.theme+xml"/>
  <Override PartName="/ppt/slideLayouts/slideLayout55.xml" ContentType="application/vnd.openxmlformats-officedocument.presentationml.slideLayout+xml"/>
  <Override PartName="/ppt/theme/theme44.xml" ContentType="application/vnd.openxmlformats-officedocument.theme+xml"/>
  <Override PartName="/ppt/slideLayouts/slideLayout56.xml" ContentType="application/vnd.openxmlformats-officedocument.presentationml.slideLayout+xml"/>
  <Override PartName="/ppt/theme/theme45.xml" ContentType="application/vnd.openxmlformats-officedocument.theme+xml"/>
  <Override PartName="/ppt/slideLayouts/slideLayout57.xml" ContentType="application/vnd.openxmlformats-officedocument.presentationml.slideLayout+xml"/>
  <Override PartName="/ppt/theme/theme46.xml" ContentType="application/vnd.openxmlformats-officedocument.theme+xml"/>
  <Override PartName="/ppt/slideLayouts/slideLayout58.xml" ContentType="application/vnd.openxmlformats-officedocument.presentationml.slideLayout+xml"/>
  <Override PartName="/ppt/theme/theme47.xml" ContentType="application/vnd.openxmlformats-officedocument.theme+xml"/>
  <Override PartName="/ppt/slideLayouts/slideLayout59.xml" ContentType="application/vnd.openxmlformats-officedocument.presentationml.slideLayout+xml"/>
  <Override PartName="/ppt/theme/theme48.xml" ContentType="application/vnd.openxmlformats-officedocument.theme+xml"/>
  <Override PartName="/ppt/slideLayouts/slideLayout60.xml" ContentType="application/vnd.openxmlformats-officedocument.presentationml.slideLayout+xml"/>
  <Override PartName="/ppt/theme/theme49.xml" ContentType="application/vnd.openxmlformats-officedocument.theme+xml"/>
  <Override PartName="/ppt/slideLayouts/slideLayout61.xml" ContentType="application/vnd.openxmlformats-officedocument.presentationml.slideLayout+xml"/>
  <Override PartName="/ppt/theme/theme50.xml" ContentType="application/vnd.openxmlformats-officedocument.theme+xml"/>
  <Override PartName="/ppt/slideLayouts/slideLayout62.xml" ContentType="application/vnd.openxmlformats-officedocument.presentationml.slideLayout+xml"/>
  <Override PartName="/ppt/theme/theme51.xml" ContentType="application/vnd.openxmlformats-officedocument.theme+xml"/>
  <Override PartName="/ppt/slideLayouts/slideLayout63.xml" ContentType="application/vnd.openxmlformats-officedocument.presentationml.slideLayout+xml"/>
  <Override PartName="/ppt/theme/theme52.xml" ContentType="application/vnd.openxmlformats-officedocument.theme+xml"/>
  <Override PartName="/ppt/theme/theme53.xml" ContentType="application/vnd.openxmlformats-officedocument.theme+xml"/>
  <Override PartName="/ppt/theme/theme5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4.xml" ContentType="application/vnd.openxmlformats-officedocument.presentationml.notesSlide+xml"/>
  <Override PartName="/ppt/notesSlides/notesSlide6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 id="2147483912" r:id="rId2"/>
    <p:sldMasterId id="2147483915" r:id="rId3"/>
    <p:sldMasterId id="2147483917" r:id="rId4"/>
    <p:sldMasterId id="2147483919" r:id="rId5"/>
    <p:sldMasterId id="2147483921" r:id="rId6"/>
    <p:sldMasterId id="2147483923" r:id="rId7"/>
    <p:sldMasterId id="2147483925" r:id="rId8"/>
    <p:sldMasterId id="2147483927" r:id="rId9"/>
    <p:sldMasterId id="2147483929" r:id="rId10"/>
    <p:sldMasterId id="2147483931" r:id="rId11"/>
    <p:sldMasterId id="2147483933" r:id="rId12"/>
    <p:sldMasterId id="2147483935" r:id="rId13"/>
    <p:sldMasterId id="2147483937" r:id="rId14"/>
    <p:sldMasterId id="2147483939" r:id="rId15"/>
    <p:sldMasterId id="2147483941" r:id="rId16"/>
    <p:sldMasterId id="2147483943" r:id="rId17"/>
    <p:sldMasterId id="2147483945" r:id="rId18"/>
    <p:sldMasterId id="2147483947" r:id="rId19"/>
    <p:sldMasterId id="2147483949" r:id="rId20"/>
    <p:sldMasterId id="2147483951" r:id="rId21"/>
    <p:sldMasterId id="2147483953" r:id="rId22"/>
    <p:sldMasterId id="2147483955" r:id="rId23"/>
    <p:sldMasterId id="2147483957" r:id="rId24"/>
    <p:sldMasterId id="2147483959" r:id="rId25"/>
    <p:sldMasterId id="2147483961" r:id="rId26"/>
    <p:sldMasterId id="2147483963" r:id="rId27"/>
    <p:sldMasterId id="2147483965" r:id="rId28"/>
    <p:sldMasterId id="2147483967" r:id="rId29"/>
    <p:sldMasterId id="2147483969" r:id="rId30"/>
    <p:sldMasterId id="2147483971" r:id="rId31"/>
    <p:sldMasterId id="2147483973" r:id="rId32"/>
    <p:sldMasterId id="2147483975" r:id="rId33"/>
    <p:sldMasterId id="2147483977" r:id="rId34"/>
    <p:sldMasterId id="2147483979" r:id="rId35"/>
    <p:sldMasterId id="2147483981" r:id="rId36"/>
    <p:sldMasterId id="2147483983" r:id="rId37"/>
    <p:sldMasterId id="2147483985" r:id="rId38"/>
    <p:sldMasterId id="2147483987" r:id="rId39"/>
    <p:sldMasterId id="2147483989" r:id="rId40"/>
    <p:sldMasterId id="2147483991" r:id="rId41"/>
    <p:sldMasterId id="2147483993" r:id="rId42"/>
    <p:sldMasterId id="2147483995" r:id="rId43"/>
    <p:sldMasterId id="2147483997" r:id="rId44"/>
    <p:sldMasterId id="2147483999" r:id="rId45"/>
    <p:sldMasterId id="2147484001" r:id="rId46"/>
    <p:sldMasterId id="2147484003" r:id="rId47"/>
    <p:sldMasterId id="2147484005" r:id="rId48"/>
    <p:sldMasterId id="2147484007" r:id="rId49"/>
    <p:sldMasterId id="2147484009" r:id="rId50"/>
    <p:sldMasterId id="2147484011" r:id="rId51"/>
    <p:sldMasterId id="2147484013" r:id="rId52"/>
  </p:sldMasterIdLst>
  <p:notesMasterIdLst>
    <p:notesMasterId r:id="rId142"/>
  </p:notesMasterIdLst>
  <p:handoutMasterIdLst>
    <p:handoutMasterId r:id="rId143"/>
  </p:handoutMasterIdLst>
  <p:sldIdLst>
    <p:sldId id="290" r:id="rId53"/>
    <p:sldId id="310" r:id="rId54"/>
    <p:sldId id="311" r:id="rId55"/>
    <p:sldId id="312" r:id="rId56"/>
    <p:sldId id="313" r:id="rId57"/>
    <p:sldId id="314" r:id="rId58"/>
    <p:sldId id="315" r:id="rId59"/>
    <p:sldId id="316" r:id="rId60"/>
    <p:sldId id="317" r:id="rId61"/>
    <p:sldId id="318" r:id="rId62"/>
    <p:sldId id="319" r:id="rId63"/>
    <p:sldId id="320" r:id="rId64"/>
    <p:sldId id="321" r:id="rId65"/>
    <p:sldId id="322" r:id="rId66"/>
    <p:sldId id="323" r:id="rId67"/>
    <p:sldId id="324" r:id="rId68"/>
    <p:sldId id="325" r:id="rId69"/>
    <p:sldId id="326" r:id="rId70"/>
    <p:sldId id="327" r:id="rId71"/>
    <p:sldId id="328" r:id="rId72"/>
    <p:sldId id="329" r:id="rId73"/>
    <p:sldId id="330" r:id="rId74"/>
    <p:sldId id="331" r:id="rId75"/>
    <p:sldId id="332" r:id="rId76"/>
    <p:sldId id="333" r:id="rId77"/>
    <p:sldId id="334" r:id="rId78"/>
    <p:sldId id="335" r:id="rId79"/>
    <p:sldId id="336" r:id="rId80"/>
    <p:sldId id="337" r:id="rId81"/>
    <p:sldId id="338" r:id="rId82"/>
    <p:sldId id="339" r:id="rId83"/>
    <p:sldId id="340" r:id="rId84"/>
    <p:sldId id="341" r:id="rId85"/>
    <p:sldId id="342" r:id="rId86"/>
    <p:sldId id="343" r:id="rId87"/>
    <p:sldId id="344" r:id="rId88"/>
    <p:sldId id="345" r:id="rId89"/>
    <p:sldId id="346" r:id="rId90"/>
    <p:sldId id="347" r:id="rId91"/>
    <p:sldId id="348" r:id="rId92"/>
    <p:sldId id="349" r:id="rId93"/>
    <p:sldId id="350" r:id="rId94"/>
    <p:sldId id="351" r:id="rId95"/>
    <p:sldId id="352" r:id="rId96"/>
    <p:sldId id="353" r:id="rId97"/>
    <p:sldId id="354" r:id="rId98"/>
    <p:sldId id="355" r:id="rId99"/>
    <p:sldId id="356" r:id="rId100"/>
    <p:sldId id="357" r:id="rId101"/>
    <p:sldId id="358" r:id="rId102"/>
    <p:sldId id="359" r:id="rId103"/>
    <p:sldId id="292" r:id="rId104"/>
    <p:sldId id="293" r:id="rId105"/>
    <p:sldId id="294" r:id="rId106"/>
    <p:sldId id="295" r:id="rId107"/>
    <p:sldId id="296" r:id="rId108"/>
    <p:sldId id="297" r:id="rId109"/>
    <p:sldId id="298" r:id="rId110"/>
    <p:sldId id="300" r:id="rId111"/>
    <p:sldId id="299" r:id="rId112"/>
    <p:sldId id="301" r:id="rId113"/>
    <p:sldId id="302" r:id="rId114"/>
    <p:sldId id="303" r:id="rId115"/>
    <p:sldId id="257" r:id="rId116"/>
    <p:sldId id="279" r:id="rId117"/>
    <p:sldId id="269" r:id="rId118"/>
    <p:sldId id="277" r:id="rId119"/>
    <p:sldId id="281" r:id="rId120"/>
    <p:sldId id="287" r:id="rId121"/>
    <p:sldId id="289" r:id="rId122"/>
    <p:sldId id="283" r:id="rId123"/>
    <p:sldId id="284" r:id="rId124"/>
    <p:sldId id="286" r:id="rId125"/>
    <p:sldId id="278" r:id="rId126"/>
    <p:sldId id="266" r:id="rId127"/>
    <p:sldId id="261" r:id="rId128"/>
    <p:sldId id="272" r:id="rId129"/>
    <p:sldId id="274" r:id="rId130"/>
    <p:sldId id="262" r:id="rId131"/>
    <p:sldId id="288" r:id="rId132"/>
    <p:sldId id="267" r:id="rId133"/>
    <p:sldId id="263" r:id="rId134"/>
    <p:sldId id="265" r:id="rId135"/>
    <p:sldId id="280" r:id="rId136"/>
    <p:sldId id="305" r:id="rId137"/>
    <p:sldId id="306" r:id="rId138"/>
    <p:sldId id="307" r:id="rId139"/>
    <p:sldId id="308" r:id="rId140"/>
    <p:sldId id="309" r:id="rId14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charset="0"/>
        <a:ea typeface="ＭＳ Ｐゴシック" charset="0"/>
        <a:cs typeface="Arial" charset="0"/>
      </a:defRPr>
    </a:lvl1pPr>
    <a:lvl2pPr marL="457200" algn="l" rtl="0" fontAlgn="base">
      <a:spcBef>
        <a:spcPct val="0"/>
      </a:spcBef>
      <a:spcAft>
        <a:spcPct val="0"/>
      </a:spcAft>
      <a:defRPr kern="1200">
        <a:solidFill>
          <a:schemeClr val="tx1"/>
        </a:solidFill>
        <a:latin typeface="Calibri" charset="0"/>
        <a:ea typeface="ＭＳ Ｐゴシック" charset="0"/>
        <a:cs typeface="Arial" charset="0"/>
      </a:defRPr>
    </a:lvl2pPr>
    <a:lvl3pPr marL="914400" algn="l" rtl="0" fontAlgn="base">
      <a:spcBef>
        <a:spcPct val="0"/>
      </a:spcBef>
      <a:spcAft>
        <a:spcPct val="0"/>
      </a:spcAft>
      <a:defRPr kern="1200">
        <a:solidFill>
          <a:schemeClr val="tx1"/>
        </a:solidFill>
        <a:latin typeface="Calibri" charset="0"/>
        <a:ea typeface="ＭＳ Ｐゴシック" charset="0"/>
        <a:cs typeface="Arial" charset="0"/>
      </a:defRPr>
    </a:lvl3pPr>
    <a:lvl4pPr marL="1371600" algn="l" rtl="0" fontAlgn="base">
      <a:spcBef>
        <a:spcPct val="0"/>
      </a:spcBef>
      <a:spcAft>
        <a:spcPct val="0"/>
      </a:spcAft>
      <a:defRPr kern="1200">
        <a:solidFill>
          <a:schemeClr val="tx1"/>
        </a:solidFill>
        <a:latin typeface="Calibri" charset="0"/>
        <a:ea typeface="ＭＳ Ｐゴシック" charset="0"/>
        <a:cs typeface="Arial" charset="0"/>
      </a:defRPr>
    </a:lvl4pPr>
    <a:lvl5pPr marL="1828800" algn="l" rtl="0" fontAlgn="base">
      <a:spcBef>
        <a:spcPct val="0"/>
      </a:spcBef>
      <a:spcAft>
        <a:spcPct val="0"/>
      </a:spcAft>
      <a:defRPr kern="1200">
        <a:solidFill>
          <a:schemeClr val="tx1"/>
        </a:solidFill>
        <a:latin typeface="Calibri" charset="0"/>
        <a:ea typeface="ＭＳ Ｐゴシック" charset="0"/>
        <a:cs typeface="Arial" charset="0"/>
      </a:defRPr>
    </a:lvl5pPr>
    <a:lvl6pPr marL="2286000" algn="l" defTabSz="457200" rtl="0" eaLnBrk="1" latinLnBrk="0" hangingPunct="1">
      <a:defRPr kern="1200">
        <a:solidFill>
          <a:schemeClr val="tx1"/>
        </a:solidFill>
        <a:latin typeface="Calibri" charset="0"/>
        <a:ea typeface="ＭＳ Ｐゴシック" charset="0"/>
        <a:cs typeface="Arial" charset="0"/>
      </a:defRPr>
    </a:lvl6pPr>
    <a:lvl7pPr marL="2743200" algn="l" defTabSz="457200" rtl="0" eaLnBrk="1" latinLnBrk="0" hangingPunct="1">
      <a:defRPr kern="1200">
        <a:solidFill>
          <a:schemeClr val="tx1"/>
        </a:solidFill>
        <a:latin typeface="Calibri" charset="0"/>
        <a:ea typeface="ＭＳ Ｐゴシック" charset="0"/>
        <a:cs typeface="Arial" charset="0"/>
      </a:defRPr>
    </a:lvl7pPr>
    <a:lvl8pPr marL="3200400" algn="l" defTabSz="457200" rtl="0" eaLnBrk="1" latinLnBrk="0" hangingPunct="1">
      <a:defRPr kern="1200">
        <a:solidFill>
          <a:schemeClr val="tx1"/>
        </a:solidFill>
        <a:latin typeface="Calibri" charset="0"/>
        <a:ea typeface="ＭＳ Ｐゴシック" charset="0"/>
        <a:cs typeface="Arial" charset="0"/>
      </a:defRPr>
    </a:lvl8pPr>
    <a:lvl9pPr marL="3657600" algn="l" defTabSz="457200" rtl="0" eaLnBrk="1" latinLnBrk="0" hangingPunct="1">
      <a:defRPr kern="1200">
        <a:solidFill>
          <a:schemeClr val="tx1"/>
        </a:solidFill>
        <a:latin typeface="Calibri" charset="0"/>
        <a:ea typeface="ＭＳ Ｐゴシック" charset="0"/>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2" d="100"/>
          <a:sy n="92" d="100"/>
        </p:scale>
        <p:origin x="-1544" y="-104"/>
      </p:cViewPr>
      <p:guideLst>
        <p:guide orient="horz" pos="2160"/>
        <p:guide pos="2880"/>
      </p:guideLst>
    </p:cSldViewPr>
  </p:slideViewPr>
  <p:notesTextViewPr>
    <p:cViewPr>
      <p:scale>
        <a:sx n="3" d="2"/>
        <a:sy n="3" d="2"/>
      </p:scale>
      <p:origin x="0" y="0"/>
    </p:cViewPr>
  </p:notesTextViewPr>
  <p:sorterViewPr>
    <p:cViewPr>
      <p:scale>
        <a:sx n="120" d="100"/>
        <a:sy n="120" d="100"/>
      </p:scale>
      <p:origin x="0" y="-4747"/>
    </p:cViewPr>
  </p:sorterViewPr>
  <p:gridSpacing cx="76200" cy="76200"/>
</p:viewPr>
</file>

<file path=ppt/_rels/presentation.xml.rels><?xml version="1.0" encoding="UTF-8" standalone="yes"?>
<Relationships xmlns="http://schemas.openxmlformats.org/package/2006/relationships"><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 Id="rId13" Type="http://schemas.openxmlformats.org/officeDocument/2006/relationships/slideMaster" Target="slideMasters/slideMaster13.xml"/><Relationship Id="rId14" Type="http://schemas.openxmlformats.org/officeDocument/2006/relationships/slideMaster" Target="slideMasters/slideMaster14.xml"/><Relationship Id="rId15" Type="http://schemas.openxmlformats.org/officeDocument/2006/relationships/slideMaster" Target="slideMasters/slideMaster15.xml"/><Relationship Id="rId16" Type="http://schemas.openxmlformats.org/officeDocument/2006/relationships/slideMaster" Target="slideMasters/slideMaster16.xml"/><Relationship Id="rId17" Type="http://schemas.openxmlformats.org/officeDocument/2006/relationships/slideMaster" Target="slideMasters/slideMaster17.xml"/><Relationship Id="rId18" Type="http://schemas.openxmlformats.org/officeDocument/2006/relationships/slideMaster" Target="slideMasters/slideMaster18.xml"/><Relationship Id="rId19" Type="http://schemas.openxmlformats.org/officeDocument/2006/relationships/slideMaster" Target="slideMasters/slideMaster19.xml"/><Relationship Id="rId60" Type="http://schemas.openxmlformats.org/officeDocument/2006/relationships/slide" Target="slides/slide8.xml"/><Relationship Id="rId61" Type="http://schemas.openxmlformats.org/officeDocument/2006/relationships/slide" Target="slides/slide9.xml"/><Relationship Id="rId62" Type="http://schemas.openxmlformats.org/officeDocument/2006/relationships/slide" Target="slides/slide10.xml"/><Relationship Id="rId63" Type="http://schemas.openxmlformats.org/officeDocument/2006/relationships/slide" Target="slides/slide11.xml"/><Relationship Id="rId64" Type="http://schemas.openxmlformats.org/officeDocument/2006/relationships/slide" Target="slides/slide12.xml"/><Relationship Id="rId65" Type="http://schemas.openxmlformats.org/officeDocument/2006/relationships/slide" Target="slides/slide13.xml"/><Relationship Id="rId66" Type="http://schemas.openxmlformats.org/officeDocument/2006/relationships/slide" Target="slides/slide14.xml"/><Relationship Id="rId67" Type="http://schemas.openxmlformats.org/officeDocument/2006/relationships/slide" Target="slides/slide15.xml"/><Relationship Id="rId68" Type="http://schemas.openxmlformats.org/officeDocument/2006/relationships/slide" Target="slides/slide16.xml"/><Relationship Id="rId69" Type="http://schemas.openxmlformats.org/officeDocument/2006/relationships/slide" Target="slides/slide17.xml"/><Relationship Id="rId120" Type="http://schemas.openxmlformats.org/officeDocument/2006/relationships/slide" Target="slides/slide68.xml"/><Relationship Id="rId121" Type="http://schemas.openxmlformats.org/officeDocument/2006/relationships/slide" Target="slides/slide69.xml"/><Relationship Id="rId122" Type="http://schemas.openxmlformats.org/officeDocument/2006/relationships/slide" Target="slides/slide70.xml"/><Relationship Id="rId123" Type="http://schemas.openxmlformats.org/officeDocument/2006/relationships/slide" Target="slides/slide71.xml"/><Relationship Id="rId124" Type="http://schemas.openxmlformats.org/officeDocument/2006/relationships/slide" Target="slides/slide72.xml"/><Relationship Id="rId125" Type="http://schemas.openxmlformats.org/officeDocument/2006/relationships/slide" Target="slides/slide73.xml"/><Relationship Id="rId126" Type="http://schemas.openxmlformats.org/officeDocument/2006/relationships/slide" Target="slides/slide74.xml"/><Relationship Id="rId127" Type="http://schemas.openxmlformats.org/officeDocument/2006/relationships/slide" Target="slides/slide75.xml"/><Relationship Id="rId128" Type="http://schemas.openxmlformats.org/officeDocument/2006/relationships/slide" Target="slides/slide76.xml"/><Relationship Id="rId129" Type="http://schemas.openxmlformats.org/officeDocument/2006/relationships/slide" Target="slides/slide77.xml"/><Relationship Id="rId40" Type="http://schemas.openxmlformats.org/officeDocument/2006/relationships/slideMaster" Target="slideMasters/slideMaster40.xml"/><Relationship Id="rId41" Type="http://schemas.openxmlformats.org/officeDocument/2006/relationships/slideMaster" Target="slideMasters/slideMaster41.xml"/><Relationship Id="rId42" Type="http://schemas.openxmlformats.org/officeDocument/2006/relationships/slideMaster" Target="slideMasters/slideMaster42.xml"/><Relationship Id="rId90" Type="http://schemas.openxmlformats.org/officeDocument/2006/relationships/slide" Target="slides/slide38.xml"/><Relationship Id="rId91" Type="http://schemas.openxmlformats.org/officeDocument/2006/relationships/slide" Target="slides/slide39.xml"/><Relationship Id="rId92" Type="http://schemas.openxmlformats.org/officeDocument/2006/relationships/slide" Target="slides/slide40.xml"/><Relationship Id="rId93" Type="http://schemas.openxmlformats.org/officeDocument/2006/relationships/slide" Target="slides/slide41.xml"/><Relationship Id="rId94" Type="http://schemas.openxmlformats.org/officeDocument/2006/relationships/slide" Target="slides/slide42.xml"/><Relationship Id="rId95" Type="http://schemas.openxmlformats.org/officeDocument/2006/relationships/slide" Target="slides/slide43.xml"/><Relationship Id="rId96" Type="http://schemas.openxmlformats.org/officeDocument/2006/relationships/slide" Target="slides/slide44.xml"/><Relationship Id="rId101" Type="http://schemas.openxmlformats.org/officeDocument/2006/relationships/slide" Target="slides/slide49.xml"/><Relationship Id="rId102" Type="http://schemas.openxmlformats.org/officeDocument/2006/relationships/slide" Target="slides/slide50.xml"/><Relationship Id="rId103" Type="http://schemas.openxmlformats.org/officeDocument/2006/relationships/slide" Target="slides/slide51.xml"/><Relationship Id="rId104" Type="http://schemas.openxmlformats.org/officeDocument/2006/relationships/slide" Target="slides/slide52.xml"/><Relationship Id="rId105" Type="http://schemas.openxmlformats.org/officeDocument/2006/relationships/slide" Target="slides/slide53.xml"/><Relationship Id="rId106" Type="http://schemas.openxmlformats.org/officeDocument/2006/relationships/slide" Target="slides/slide54.xml"/><Relationship Id="rId107" Type="http://schemas.openxmlformats.org/officeDocument/2006/relationships/slide" Target="slides/slide55.xml"/><Relationship Id="rId108" Type="http://schemas.openxmlformats.org/officeDocument/2006/relationships/slide" Target="slides/slide56.xml"/><Relationship Id="rId109" Type="http://schemas.openxmlformats.org/officeDocument/2006/relationships/slide" Target="slides/slide57.xml"/><Relationship Id="rId97" Type="http://schemas.openxmlformats.org/officeDocument/2006/relationships/slide" Target="slides/slide45.xml"/><Relationship Id="rId98" Type="http://schemas.openxmlformats.org/officeDocument/2006/relationships/slide" Target="slides/slide46.xml"/><Relationship Id="rId99" Type="http://schemas.openxmlformats.org/officeDocument/2006/relationships/slide" Target="slides/slide47.xml"/><Relationship Id="rId43" Type="http://schemas.openxmlformats.org/officeDocument/2006/relationships/slideMaster" Target="slideMasters/slideMaster43.xml"/><Relationship Id="rId44" Type="http://schemas.openxmlformats.org/officeDocument/2006/relationships/slideMaster" Target="slideMasters/slideMaster44.xml"/><Relationship Id="rId45" Type="http://schemas.openxmlformats.org/officeDocument/2006/relationships/slideMaster" Target="slideMasters/slideMaster45.xml"/><Relationship Id="rId46" Type="http://schemas.openxmlformats.org/officeDocument/2006/relationships/slideMaster" Target="slideMasters/slideMaster46.xml"/><Relationship Id="rId47" Type="http://schemas.openxmlformats.org/officeDocument/2006/relationships/slideMaster" Target="slideMasters/slideMaster47.xml"/><Relationship Id="rId48" Type="http://schemas.openxmlformats.org/officeDocument/2006/relationships/slideMaster" Target="slideMasters/slideMaster48.xml"/><Relationship Id="rId49" Type="http://schemas.openxmlformats.org/officeDocument/2006/relationships/slideMaster" Target="slideMasters/slideMaster49.xml"/><Relationship Id="rId100" Type="http://schemas.openxmlformats.org/officeDocument/2006/relationships/slide" Target="slides/slide48.xml"/><Relationship Id="rId20" Type="http://schemas.openxmlformats.org/officeDocument/2006/relationships/slideMaster" Target="slideMasters/slideMaster20.xml"/><Relationship Id="rId21" Type="http://schemas.openxmlformats.org/officeDocument/2006/relationships/slideMaster" Target="slideMasters/slideMaster21.xml"/><Relationship Id="rId22" Type="http://schemas.openxmlformats.org/officeDocument/2006/relationships/slideMaster" Target="slideMasters/slideMaster22.xml"/><Relationship Id="rId70" Type="http://schemas.openxmlformats.org/officeDocument/2006/relationships/slide" Target="slides/slide18.xml"/><Relationship Id="rId71" Type="http://schemas.openxmlformats.org/officeDocument/2006/relationships/slide" Target="slides/slide19.xml"/><Relationship Id="rId72" Type="http://schemas.openxmlformats.org/officeDocument/2006/relationships/slide" Target="slides/slide20.xml"/><Relationship Id="rId73" Type="http://schemas.openxmlformats.org/officeDocument/2006/relationships/slide" Target="slides/slide21.xml"/><Relationship Id="rId74" Type="http://schemas.openxmlformats.org/officeDocument/2006/relationships/slide" Target="slides/slide22.xml"/><Relationship Id="rId75" Type="http://schemas.openxmlformats.org/officeDocument/2006/relationships/slide" Target="slides/slide23.xml"/><Relationship Id="rId76" Type="http://schemas.openxmlformats.org/officeDocument/2006/relationships/slide" Target="slides/slide24.xml"/><Relationship Id="rId77" Type="http://schemas.openxmlformats.org/officeDocument/2006/relationships/slide" Target="slides/slide25.xml"/><Relationship Id="rId78" Type="http://schemas.openxmlformats.org/officeDocument/2006/relationships/slide" Target="slides/slide26.xml"/><Relationship Id="rId79" Type="http://schemas.openxmlformats.org/officeDocument/2006/relationships/slide" Target="slides/slide27.xml"/><Relationship Id="rId23" Type="http://schemas.openxmlformats.org/officeDocument/2006/relationships/slideMaster" Target="slideMasters/slideMaster23.xml"/><Relationship Id="rId24" Type="http://schemas.openxmlformats.org/officeDocument/2006/relationships/slideMaster" Target="slideMasters/slideMaster24.xml"/><Relationship Id="rId25" Type="http://schemas.openxmlformats.org/officeDocument/2006/relationships/slideMaster" Target="slideMasters/slideMaster25.xml"/><Relationship Id="rId26" Type="http://schemas.openxmlformats.org/officeDocument/2006/relationships/slideMaster" Target="slideMasters/slideMaster26.xml"/><Relationship Id="rId27" Type="http://schemas.openxmlformats.org/officeDocument/2006/relationships/slideMaster" Target="slideMasters/slideMaster27.xml"/><Relationship Id="rId28" Type="http://schemas.openxmlformats.org/officeDocument/2006/relationships/slideMaster" Target="slideMasters/slideMaster28.xml"/><Relationship Id="rId29" Type="http://schemas.openxmlformats.org/officeDocument/2006/relationships/slideMaster" Target="slideMasters/slideMaster29.xml"/><Relationship Id="rId130" Type="http://schemas.openxmlformats.org/officeDocument/2006/relationships/slide" Target="slides/slide78.xml"/><Relationship Id="rId131" Type="http://schemas.openxmlformats.org/officeDocument/2006/relationships/slide" Target="slides/slide79.xml"/><Relationship Id="rId132" Type="http://schemas.openxmlformats.org/officeDocument/2006/relationships/slide" Target="slides/slide80.xml"/><Relationship Id="rId133" Type="http://schemas.openxmlformats.org/officeDocument/2006/relationships/slide" Target="slides/slide81.xml"/><Relationship Id="rId134" Type="http://schemas.openxmlformats.org/officeDocument/2006/relationships/slide" Target="slides/slide82.xml"/><Relationship Id="rId135" Type="http://schemas.openxmlformats.org/officeDocument/2006/relationships/slide" Target="slides/slide83.xml"/><Relationship Id="rId136" Type="http://schemas.openxmlformats.org/officeDocument/2006/relationships/slide" Target="slides/slide84.xml"/><Relationship Id="rId137" Type="http://schemas.openxmlformats.org/officeDocument/2006/relationships/slide" Target="slides/slide85.xml"/><Relationship Id="rId138" Type="http://schemas.openxmlformats.org/officeDocument/2006/relationships/slide" Target="slides/slide86.xml"/><Relationship Id="rId139" Type="http://schemas.openxmlformats.org/officeDocument/2006/relationships/slide" Target="slides/slide8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50" Type="http://schemas.openxmlformats.org/officeDocument/2006/relationships/slideMaster" Target="slideMasters/slideMaster50.xml"/><Relationship Id="rId51" Type="http://schemas.openxmlformats.org/officeDocument/2006/relationships/slideMaster" Target="slideMasters/slideMaster51.xml"/><Relationship Id="rId52" Type="http://schemas.openxmlformats.org/officeDocument/2006/relationships/slideMaster" Target="slideMasters/slideMaster52.xml"/><Relationship Id="rId53" Type="http://schemas.openxmlformats.org/officeDocument/2006/relationships/slide" Target="slides/slide1.xml"/><Relationship Id="rId54" Type="http://schemas.openxmlformats.org/officeDocument/2006/relationships/slide" Target="slides/slide2.xml"/><Relationship Id="rId55" Type="http://schemas.openxmlformats.org/officeDocument/2006/relationships/slide" Target="slides/slide3.xml"/><Relationship Id="rId56" Type="http://schemas.openxmlformats.org/officeDocument/2006/relationships/slide" Target="slides/slide4.xml"/><Relationship Id="rId57" Type="http://schemas.openxmlformats.org/officeDocument/2006/relationships/slide" Target="slides/slide5.xml"/><Relationship Id="rId58" Type="http://schemas.openxmlformats.org/officeDocument/2006/relationships/slide" Target="slides/slide6.xml"/><Relationship Id="rId59" Type="http://schemas.openxmlformats.org/officeDocument/2006/relationships/slide" Target="slides/slide7.xml"/><Relationship Id="rId110" Type="http://schemas.openxmlformats.org/officeDocument/2006/relationships/slide" Target="slides/slide58.xml"/><Relationship Id="rId111" Type="http://schemas.openxmlformats.org/officeDocument/2006/relationships/slide" Target="slides/slide59.xml"/><Relationship Id="rId112" Type="http://schemas.openxmlformats.org/officeDocument/2006/relationships/slide" Target="slides/slide60.xml"/><Relationship Id="rId113" Type="http://schemas.openxmlformats.org/officeDocument/2006/relationships/slide" Target="slides/slide61.xml"/><Relationship Id="rId114" Type="http://schemas.openxmlformats.org/officeDocument/2006/relationships/slide" Target="slides/slide62.xml"/><Relationship Id="rId115" Type="http://schemas.openxmlformats.org/officeDocument/2006/relationships/slide" Target="slides/slide63.xml"/><Relationship Id="rId116" Type="http://schemas.openxmlformats.org/officeDocument/2006/relationships/slide" Target="slides/slide64.xml"/><Relationship Id="rId117" Type="http://schemas.openxmlformats.org/officeDocument/2006/relationships/slide" Target="slides/slide65.xml"/><Relationship Id="rId118" Type="http://schemas.openxmlformats.org/officeDocument/2006/relationships/slide" Target="slides/slide66.xml"/><Relationship Id="rId119" Type="http://schemas.openxmlformats.org/officeDocument/2006/relationships/slide" Target="slides/slide67.xml"/><Relationship Id="rId30" Type="http://schemas.openxmlformats.org/officeDocument/2006/relationships/slideMaster" Target="slideMasters/slideMaster30.xml"/><Relationship Id="rId31" Type="http://schemas.openxmlformats.org/officeDocument/2006/relationships/slideMaster" Target="slideMasters/slideMaster31.xml"/><Relationship Id="rId32" Type="http://schemas.openxmlformats.org/officeDocument/2006/relationships/slideMaster" Target="slideMasters/slideMaster32.xml"/><Relationship Id="rId33" Type="http://schemas.openxmlformats.org/officeDocument/2006/relationships/slideMaster" Target="slideMasters/slideMaster33.xml"/><Relationship Id="rId34" Type="http://schemas.openxmlformats.org/officeDocument/2006/relationships/slideMaster" Target="slideMasters/slideMaster34.xml"/><Relationship Id="rId35" Type="http://schemas.openxmlformats.org/officeDocument/2006/relationships/slideMaster" Target="slideMasters/slideMaster35.xml"/><Relationship Id="rId36" Type="http://schemas.openxmlformats.org/officeDocument/2006/relationships/slideMaster" Target="slideMasters/slideMaster36.xml"/><Relationship Id="rId37" Type="http://schemas.openxmlformats.org/officeDocument/2006/relationships/slideMaster" Target="slideMasters/slideMaster37.xml"/><Relationship Id="rId38" Type="http://schemas.openxmlformats.org/officeDocument/2006/relationships/slideMaster" Target="slideMasters/slideMaster38.xml"/><Relationship Id="rId39" Type="http://schemas.openxmlformats.org/officeDocument/2006/relationships/slideMaster" Target="slideMasters/slideMaster39.xml"/><Relationship Id="rId80" Type="http://schemas.openxmlformats.org/officeDocument/2006/relationships/slide" Target="slides/slide28.xml"/><Relationship Id="rId81" Type="http://schemas.openxmlformats.org/officeDocument/2006/relationships/slide" Target="slides/slide29.xml"/><Relationship Id="rId82" Type="http://schemas.openxmlformats.org/officeDocument/2006/relationships/slide" Target="slides/slide30.xml"/><Relationship Id="rId83" Type="http://schemas.openxmlformats.org/officeDocument/2006/relationships/slide" Target="slides/slide31.xml"/><Relationship Id="rId84" Type="http://schemas.openxmlformats.org/officeDocument/2006/relationships/slide" Target="slides/slide32.xml"/><Relationship Id="rId85" Type="http://schemas.openxmlformats.org/officeDocument/2006/relationships/slide" Target="slides/slide33.xml"/><Relationship Id="rId86" Type="http://schemas.openxmlformats.org/officeDocument/2006/relationships/slide" Target="slides/slide34.xml"/><Relationship Id="rId87" Type="http://schemas.openxmlformats.org/officeDocument/2006/relationships/slide" Target="slides/slide35.xml"/><Relationship Id="rId88" Type="http://schemas.openxmlformats.org/officeDocument/2006/relationships/slide" Target="slides/slide36.xml"/><Relationship Id="rId89" Type="http://schemas.openxmlformats.org/officeDocument/2006/relationships/slide" Target="slides/slide37.xml"/><Relationship Id="rId140" Type="http://schemas.openxmlformats.org/officeDocument/2006/relationships/slide" Target="slides/slide88.xml"/><Relationship Id="rId141" Type="http://schemas.openxmlformats.org/officeDocument/2006/relationships/slide" Target="slides/slide89.xml"/><Relationship Id="rId142" Type="http://schemas.openxmlformats.org/officeDocument/2006/relationships/notesMaster" Target="notesMasters/notesMaster1.xml"/><Relationship Id="rId143" Type="http://schemas.openxmlformats.org/officeDocument/2006/relationships/handoutMaster" Target="handoutMasters/handoutMaster1.xml"/><Relationship Id="rId144" Type="http://schemas.openxmlformats.org/officeDocument/2006/relationships/printerSettings" Target="printerSettings/printerSettings1.bin"/><Relationship Id="rId145" Type="http://schemas.openxmlformats.org/officeDocument/2006/relationships/presProps" Target="presProps.xml"/><Relationship Id="rId146" Type="http://schemas.openxmlformats.org/officeDocument/2006/relationships/viewProps" Target="viewProps.xml"/><Relationship Id="rId147" Type="http://schemas.openxmlformats.org/officeDocument/2006/relationships/theme" Target="theme/theme1.xml"/><Relationship Id="rId1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5AC607-888A-8440-9FD9-D924A6D64D10}" type="doc">
      <dgm:prSet loTypeId="urn:microsoft.com/office/officeart/2005/8/layout/list1" loCatId="" qsTypeId="urn:microsoft.com/office/officeart/2005/8/quickstyle/simple4" qsCatId="simple" csTypeId="urn:microsoft.com/office/officeart/2005/8/colors/accent1_2" csCatId="accent1" phldr="1"/>
      <dgm:spPr/>
      <dgm:t>
        <a:bodyPr/>
        <a:lstStyle/>
        <a:p>
          <a:endParaRPr lang="en-US"/>
        </a:p>
      </dgm:t>
    </dgm:pt>
    <dgm:pt modelId="{DEA703DE-91BE-9B4B-9D1F-21915C28039E}">
      <dgm:prSet phldrT="[Text]"/>
      <dgm:spPr/>
      <dgm:t>
        <a:bodyPr/>
        <a:lstStyle/>
        <a:p>
          <a:r>
            <a:rPr lang="en-US" dirty="0" smtClean="0"/>
            <a:t>Multiple Pathways to Teaching and Leading</a:t>
          </a:r>
          <a:endParaRPr lang="en-US" dirty="0"/>
        </a:p>
      </dgm:t>
    </dgm:pt>
    <dgm:pt modelId="{8B1EEEB4-2586-DF4C-A3C6-6FF33D2ABC4D}" type="parTrans" cxnId="{4A09F53B-442C-E440-B5F9-7EDFF8F3E6A8}">
      <dgm:prSet/>
      <dgm:spPr/>
      <dgm:t>
        <a:bodyPr/>
        <a:lstStyle/>
        <a:p>
          <a:endParaRPr lang="en-US"/>
        </a:p>
      </dgm:t>
    </dgm:pt>
    <dgm:pt modelId="{C3671AED-1BEA-B342-8977-0B8E2E4FD8FE}" type="sibTrans" cxnId="{4A09F53B-442C-E440-B5F9-7EDFF8F3E6A8}">
      <dgm:prSet/>
      <dgm:spPr/>
      <dgm:t>
        <a:bodyPr/>
        <a:lstStyle/>
        <a:p>
          <a:endParaRPr lang="en-US"/>
        </a:p>
      </dgm:t>
    </dgm:pt>
    <dgm:pt modelId="{08107513-C0A3-1048-A078-39FD6E182A0F}">
      <dgm:prSet phldrT="[Text]"/>
      <dgm:spPr/>
      <dgm:t>
        <a:bodyPr/>
        <a:lstStyle/>
        <a:p>
          <a:r>
            <a:rPr lang="en-US" dirty="0" smtClean="0"/>
            <a:t>Strong Teacher Leadership</a:t>
          </a:r>
          <a:endParaRPr lang="en-US" dirty="0"/>
        </a:p>
      </dgm:t>
    </dgm:pt>
    <dgm:pt modelId="{1FB085AB-AD2A-3B43-9014-3F789DBE7AA9}" type="parTrans" cxnId="{5BAED5C9-8986-F54D-B2AC-CFC1C66C786B}">
      <dgm:prSet/>
      <dgm:spPr/>
      <dgm:t>
        <a:bodyPr/>
        <a:lstStyle/>
        <a:p>
          <a:endParaRPr lang="en-US"/>
        </a:p>
      </dgm:t>
    </dgm:pt>
    <dgm:pt modelId="{7680C529-03B2-0446-A727-1CB3DA0EF3E3}" type="sibTrans" cxnId="{5BAED5C9-8986-F54D-B2AC-CFC1C66C786B}">
      <dgm:prSet/>
      <dgm:spPr/>
      <dgm:t>
        <a:bodyPr/>
        <a:lstStyle/>
        <a:p>
          <a:endParaRPr lang="en-US"/>
        </a:p>
      </dgm:t>
    </dgm:pt>
    <dgm:pt modelId="{5C660758-EA8F-7948-B0AD-01FBEFE6E6B3}">
      <dgm:prSet phldrT="[Text]"/>
      <dgm:spPr/>
      <dgm:t>
        <a:bodyPr/>
        <a:lstStyle/>
        <a:p>
          <a:r>
            <a:rPr lang="en-US" dirty="0" smtClean="0"/>
            <a:t>Transformative School Leadership</a:t>
          </a:r>
          <a:endParaRPr lang="en-US" dirty="0"/>
        </a:p>
      </dgm:t>
    </dgm:pt>
    <dgm:pt modelId="{80316DCF-1C92-0741-9D0E-87795A2110B3}" type="parTrans" cxnId="{7C0D036D-15E3-0445-A518-86E4529853C8}">
      <dgm:prSet/>
      <dgm:spPr/>
      <dgm:t>
        <a:bodyPr/>
        <a:lstStyle/>
        <a:p>
          <a:endParaRPr lang="en-US"/>
        </a:p>
      </dgm:t>
    </dgm:pt>
    <dgm:pt modelId="{2C6F91C7-1491-4D41-8687-704C5924BE05}" type="sibTrans" cxnId="{7C0D036D-15E3-0445-A518-86E4529853C8}">
      <dgm:prSet/>
      <dgm:spPr/>
      <dgm:t>
        <a:bodyPr/>
        <a:lstStyle/>
        <a:p>
          <a:endParaRPr lang="en-US"/>
        </a:p>
      </dgm:t>
    </dgm:pt>
    <dgm:pt modelId="{9338EE71-90AC-1A4B-8EC6-B0B4D4DBCAE0}">
      <dgm:prSet phldrT="[Text]"/>
      <dgm:spPr/>
      <dgm:t>
        <a:bodyPr/>
        <a:lstStyle/>
        <a:p>
          <a:r>
            <a:rPr lang="en-US" dirty="0" smtClean="0"/>
            <a:t>Induction and Mentorship</a:t>
          </a:r>
          <a:endParaRPr lang="en-US" dirty="0"/>
        </a:p>
      </dgm:t>
    </dgm:pt>
    <dgm:pt modelId="{EAD0AAA6-1D6D-B740-930C-CED6D3764EAC}" type="parTrans" cxnId="{A89B9232-8FFB-EF40-81AF-7D481A1ECAA9}">
      <dgm:prSet/>
      <dgm:spPr/>
      <dgm:t>
        <a:bodyPr/>
        <a:lstStyle/>
        <a:p>
          <a:endParaRPr lang="en-US"/>
        </a:p>
      </dgm:t>
    </dgm:pt>
    <dgm:pt modelId="{599B371C-ABDF-9F4A-A97B-53149299A5C8}" type="sibTrans" cxnId="{A89B9232-8FFB-EF40-81AF-7D481A1ECAA9}">
      <dgm:prSet/>
      <dgm:spPr/>
      <dgm:t>
        <a:bodyPr/>
        <a:lstStyle/>
        <a:p>
          <a:endParaRPr lang="en-US"/>
        </a:p>
      </dgm:t>
    </dgm:pt>
    <dgm:pt modelId="{ACD514CC-F358-4E46-B7DC-4FFFC2F24D7F}">
      <dgm:prSet phldrT="[Text]"/>
      <dgm:spPr/>
      <dgm:t>
        <a:bodyPr/>
        <a:lstStyle/>
        <a:p>
          <a:r>
            <a:rPr lang="en-US" dirty="0" smtClean="0"/>
            <a:t>Meaningful Evaluation and Support</a:t>
          </a:r>
          <a:endParaRPr lang="en-US" dirty="0"/>
        </a:p>
      </dgm:t>
    </dgm:pt>
    <dgm:pt modelId="{550EC9BF-D3E7-984B-8680-F33E3417FFC8}" type="parTrans" cxnId="{1E1F575C-0AC5-3C40-A91F-68031292154A}">
      <dgm:prSet/>
      <dgm:spPr/>
      <dgm:t>
        <a:bodyPr/>
        <a:lstStyle/>
        <a:p>
          <a:endParaRPr lang="en-US"/>
        </a:p>
      </dgm:t>
    </dgm:pt>
    <dgm:pt modelId="{0EF22818-3AE1-4047-A6C6-985357D62C3F}" type="sibTrans" cxnId="{1E1F575C-0AC5-3C40-A91F-68031292154A}">
      <dgm:prSet/>
      <dgm:spPr/>
      <dgm:t>
        <a:bodyPr/>
        <a:lstStyle/>
        <a:p>
          <a:endParaRPr lang="en-US"/>
        </a:p>
      </dgm:t>
    </dgm:pt>
    <dgm:pt modelId="{109B1C43-B4BE-0E4E-99B2-47CDB20334A9}" type="pres">
      <dgm:prSet presAssocID="{F35AC607-888A-8440-9FD9-D924A6D64D10}" presName="linear" presStyleCnt="0">
        <dgm:presLayoutVars>
          <dgm:dir/>
          <dgm:animLvl val="lvl"/>
          <dgm:resizeHandles val="exact"/>
        </dgm:presLayoutVars>
      </dgm:prSet>
      <dgm:spPr/>
      <dgm:t>
        <a:bodyPr/>
        <a:lstStyle/>
        <a:p>
          <a:endParaRPr lang="en-US"/>
        </a:p>
      </dgm:t>
    </dgm:pt>
    <dgm:pt modelId="{CCF59FE1-F0F8-CA4C-8A0B-85CFDCA91CD8}" type="pres">
      <dgm:prSet presAssocID="{DEA703DE-91BE-9B4B-9D1F-21915C28039E}" presName="parentLin" presStyleCnt="0"/>
      <dgm:spPr/>
    </dgm:pt>
    <dgm:pt modelId="{158F1070-907D-3146-BBFE-38627E384485}" type="pres">
      <dgm:prSet presAssocID="{DEA703DE-91BE-9B4B-9D1F-21915C28039E}" presName="parentLeftMargin" presStyleLbl="node1" presStyleIdx="0" presStyleCnt="5"/>
      <dgm:spPr/>
      <dgm:t>
        <a:bodyPr/>
        <a:lstStyle/>
        <a:p>
          <a:endParaRPr lang="en-US"/>
        </a:p>
      </dgm:t>
    </dgm:pt>
    <dgm:pt modelId="{764D1A38-7108-904F-A663-E8819E3B85DD}" type="pres">
      <dgm:prSet presAssocID="{DEA703DE-91BE-9B4B-9D1F-21915C28039E}" presName="parentText" presStyleLbl="node1" presStyleIdx="0" presStyleCnt="5">
        <dgm:presLayoutVars>
          <dgm:chMax val="0"/>
          <dgm:bulletEnabled val="1"/>
        </dgm:presLayoutVars>
      </dgm:prSet>
      <dgm:spPr/>
      <dgm:t>
        <a:bodyPr/>
        <a:lstStyle/>
        <a:p>
          <a:endParaRPr lang="en-US"/>
        </a:p>
      </dgm:t>
    </dgm:pt>
    <dgm:pt modelId="{503EB53F-60A2-1A40-8A3A-74AC7A6364EE}" type="pres">
      <dgm:prSet presAssocID="{DEA703DE-91BE-9B4B-9D1F-21915C28039E}" presName="negativeSpace" presStyleCnt="0"/>
      <dgm:spPr/>
    </dgm:pt>
    <dgm:pt modelId="{A4C25644-C084-C94E-9BBF-6763BBEFBF64}" type="pres">
      <dgm:prSet presAssocID="{DEA703DE-91BE-9B4B-9D1F-21915C28039E}" presName="childText" presStyleLbl="conFgAcc1" presStyleIdx="0" presStyleCnt="5">
        <dgm:presLayoutVars>
          <dgm:bulletEnabled val="1"/>
        </dgm:presLayoutVars>
      </dgm:prSet>
      <dgm:spPr/>
    </dgm:pt>
    <dgm:pt modelId="{305F859C-A573-524F-8143-31667E7D4790}" type="pres">
      <dgm:prSet presAssocID="{C3671AED-1BEA-B342-8977-0B8E2E4FD8FE}" presName="spaceBetweenRectangles" presStyleCnt="0"/>
      <dgm:spPr/>
    </dgm:pt>
    <dgm:pt modelId="{6E002A02-3EA2-0541-A96D-22CB13ECBB0C}" type="pres">
      <dgm:prSet presAssocID="{9338EE71-90AC-1A4B-8EC6-B0B4D4DBCAE0}" presName="parentLin" presStyleCnt="0"/>
      <dgm:spPr/>
    </dgm:pt>
    <dgm:pt modelId="{63F73CC1-B86C-9E43-AAF4-C292197F6C5B}" type="pres">
      <dgm:prSet presAssocID="{9338EE71-90AC-1A4B-8EC6-B0B4D4DBCAE0}" presName="parentLeftMargin" presStyleLbl="node1" presStyleIdx="0" presStyleCnt="5"/>
      <dgm:spPr/>
      <dgm:t>
        <a:bodyPr/>
        <a:lstStyle/>
        <a:p>
          <a:endParaRPr lang="en-US"/>
        </a:p>
      </dgm:t>
    </dgm:pt>
    <dgm:pt modelId="{DD53D39B-5A9C-664C-81BD-1ECEE2CFBE24}" type="pres">
      <dgm:prSet presAssocID="{9338EE71-90AC-1A4B-8EC6-B0B4D4DBCAE0}" presName="parentText" presStyleLbl="node1" presStyleIdx="1" presStyleCnt="5">
        <dgm:presLayoutVars>
          <dgm:chMax val="0"/>
          <dgm:bulletEnabled val="1"/>
        </dgm:presLayoutVars>
      </dgm:prSet>
      <dgm:spPr/>
      <dgm:t>
        <a:bodyPr/>
        <a:lstStyle/>
        <a:p>
          <a:endParaRPr lang="en-US"/>
        </a:p>
      </dgm:t>
    </dgm:pt>
    <dgm:pt modelId="{3759D9D5-FA61-534C-B376-9B7F5AFEB6F5}" type="pres">
      <dgm:prSet presAssocID="{9338EE71-90AC-1A4B-8EC6-B0B4D4DBCAE0}" presName="negativeSpace" presStyleCnt="0"/>
      <dgm:spPr/>
    </dgm:pt>
    <dgm:pt modelId="{A7B07E6C-3B47-8544-AD51-F57E6DD31EEE}" type="pres">
      <dgm:prSet presAssocID="{9338EE71-90AC-1A4B-8EC6-B0B4D4DBCAE0}" presName="childText" presStyleLbl="conFgAcc1" presStyleIdx="1" presStyleCnt="5">
        <dgm:presLayoutVars>
          <dgm:bulletEnabled val="1"/>
        </dgm:presLayoutVars>
      </dgm:prSet>
      <dgm:spPr/>
    </dgm:pt>
    <dgm:pt modelId="{145CD45D-3F86-8848-A547-7D35D70B3A41}" type="pres">
      <dgm:prSet presAssocID="{599B371C-ABDF-9F4A-A97B-53149299A5C8}" presName="spaceBetweenRectangles" presStyleCnt="0"/>
      <dgm:spPr/>
    </dgm:pt>
    <dgm:pt modelId="{CC1A599B-FFE1-6E46-AF86-944F50AE7FF4}" type="pres">
      <dgm:prSet presAssocID="{ACD514CC-F358-4E46-B7DC-4FFFC2F24D7F}" presName="parentLin" presStyleCnt="0"/>
      <dgm:spPr/>
    </dgm:pt>
    <dgm:pt modelId="{155872CA-1B67-DA4C-9BBC-295CBC57D547}" type="pres">
      <dgm:prSet presAssocID="{ACD514CC-F358-4E46-B7DC-4FFFC2F24D7F}" presName="parentLeftMargin" presStyleLbl="node1" presStyleIdx="1" presStyleCnt="5"/>
      <dgm:spPr/>
      <dgm:t>
        <a:bodyPr/>
        <a:lstStyle/>
        <a:p>
          <a:endParaRPr lang="en-US"/>
        </a:p>
      </dgm:t>
    </dgm:pt>
    <dgm:pt modelId="{5961801D-291E-4846-B498-64B68BB774D7}" type="pres">
      <dgm:prSet presAssocID="{ACD514CC-F358-4E46-B7DC-4FFFC2F24D7F}" presName="parentText" presStyleLbl="node1" presStyleIdx="2" presStyleCnt="5">
        <dgm:presLayoutVars>
          <dgm:chMax val="0"/>
          <dgm:bulletEnabled val="1"/>
        </dgm:presLayoutVars>
      </dgm:prSet>
      <dgm:spPr/>
      <dgm:t>
        <a:bodyPr/>
        <a:lstStyle/>
        <a:p>
          <a:endParaRPr lang="en-US"/>
        </a:p>
      </dgm:t>
    </dgm:pt>
    <dgm:pt modelId="{1D9508EF-83A4-EB40-8707-EF77B5BABD74}" type="pres">
      <dgm:prSet presAssocID="{ACD514CC-F358-4E46-B7DC-4FFFC2F24D7F}" presName="negativeSpace" presStyleCnt="0"/>
      <dgm:spPr/>
    </dgm:pt>
    <dgm:pt modelId="{7C7A4B35-6A5D-F54A-A08A-228330A630D1}" type="pres">
      <dgm:prSet presAssocID="{ACD514CC-F358-4E46-B7DC-4FFFC2F24D7F}" presName="childText" presStyleLbl="conFgAcc1" presStyleIdx="2" presStyleCnt="5">
        <dgm:presLayoutVars>
          <dgm:bulletEnabled val="1"/>
        </dgm:presLayoutVars>
      </dgm:prSet>
      <dgm:spPr/>
    </dgm:pt>
    <dgm:pt modelId="{79B5CE51-0CB5-AC4F-BE0A-55DEC9AE5BF1}" type="pres">
      <dgm:prSet presAssocID="{0EF22818-3AE1-4047-A6C6-985357D62C3F}" presName="spaceBetweenRectangles" presStyleCnt="0"/>
      <dgm:spPr/>
    </dgm:pt>
    <dgm:pt modelId="{86F4924A-567F-764F-8D18-6F4E83736388}" type="pres">
      <dgm:prSet presAssocID="{08107513-C0A3-1048-A078-39FD6E182A0F}" presName="parentLin" presStyleCnt="0"/>
      <dgm:spPr/>
    </dgm:pt>
    <dgm:pt modelId="{5BCF914B-5B92-6F45-901C-AE3D21549DB9}" type="pres">
      <dgm:prSet presAssocID="{08107513-C0A3-1048-A078-39FD6E182A0F}" presName="parentLeftMargin" presStyleLbl="node1" presStyleIdx="2" presStyleCnt="5"/>
      <dgm:spPr/>
      <dgm:t>
        <a:bodyPr/>
        <a:lstStyle/>
        <a:p>
          <a:endParaRPr lang="en-US"/>
        </a:p>
      </dgm:t>
    </dgm:pt>
    <dgm:pt modelId="{73562567-381E-114E-BDDE-D129AEC91288}" type="pres">
      <dgm:prSet presAssocID="{08107513-C0A3-1048-A078-39FD6E182A0F}" presName="parentText" presStyleLbl="node1" presStyleIdx="3" presStyleCnt="5">
        <dgm:presLayoutVars>
          <dgm:chMax val="0"/>
          <dgm:bulletEnabled val="1"/>
        </dgm:presLayoutVars>
      </dgm:prSet>
      <dgm:spPr/>
      <dgm:t>
        <a:bodyPr/>
        <a:lstStyle/>
        <a:p>
          <a:endParaRPr lang="en-US"/>
        </a:p>
      </dgm:t>
    </dgm:pt>
    <dgm:pt modelId="{15FA0BA4-E004-D340-8DF0-C1B8DC015697}" type="pres">
      <dgm:prSet presAssocID="{08107513-C0A3-1048-A078-39FD6E182A0F}" presName="negativeSpace" presStyleCnt="0"/>
      <dgm:spPr/>
    </dgm:pt>
    <dgm:pt modelId="{9756AD01-2E68-244E-AD4D-307C79C0D38E}" type="pres">
      <dgm:prSet presAssocID="{08107513-C0A3-1048-A078-39FD6E182A0F}" presName="childText" presStyleLbl="conFgAcc1" presStyleIdx="3" presStyleCnt="5">
        <dgm:presLayoutVars>
          <dgm:bulletEnabled val="1"/>
        </dgm:presLayoutVars>
      </dgm:prSet>
      <dgm:spPr/>
    </dgm:pt>
    <dgm:pt modelId="{F7EB67B5-997C-6949-B430-5CD77D563B57}" type="pres">
      <dgm:prSet presAssocID="{7680C529-03B2-0446-A727-1CB3DA0EF3E3}" presName="spaceBetweenRectangles" presStyleCnt="0"/>
      <dgm:spPr/>
    </dgm:pt>
    <dgm:pt modelId="{2B888E82-254D-4C4C-9BD4-CC6B02601B55}" type="pres">
      <dgm:prSet presAssocID="{5C660758-EA8F-7948-B0AD-01FBEFE6E6B3}" presName="parentLin" presStyleCnt="0"/>
      <dgm:spPr/>
    </dgm:pt>
    <dgm:pt modelId="{5E098B9C-0C1C-7945-840E-20ECBF3D1B0D}" type="pres">
      <dgm:prSet presAssocID="{5C660758-EA8F-7948-B0AD-01FBEFE6E6B3}" presName="parentLeftMargin" presStyleLbl="node1" presStyleIdx="3" presStyleCnt="5"/>
      <dgm:spPr/>
      <dgm:t>
        <a:bodyPr/>
        <a:lstStyle/>
        <a:p>
          <a:endParaRPr lang="en-US"/>
        </a:p>
      </dgm:t>
    </dgm:pt>
    <dgm:pt modelId="{C4F98ABD-2F2B-9948-B384-DCE0CC6204CF}" type="pres">
      <dgm:prSet presAssocID="{5C660758-EA8F-7948-B0AD-01FBEFE6E6B3}" presName="parentText" presStyleLbl="node1" presStyleIdx="4" presStyleCnt="5">
        <dgm:presLayoutVars>
          <dgm:chMax val="0"/>
          <dgm:bulletEnabled val="1"/>
        </dgm:presLayoutVars>
      </dgm:prSet>
      <dgm:spPr/>
      <dgm:t>
        <a:bodyPr/>
        <a:lstStyle/>
        <a:p>
          <a:endParaRPr lang="en-US"/>
        </a:p>
      </dgm:t>
    </dgm:pt>
    <dgm:pt modelId="{AED06110-C12F-1947-9CE4-2AC0E3E4971D}" type="pres">
      <dgm:prSet presAssocID="{5C660758-EA8F-7948-B0AD-01FBEFE6E6B3}" presName="negativeSpace" presStyleCnt="0"/>
      <dgm:spPr/>
    </dgm:pt>
    <dgm:pt modelId="{1F30E809-DAC4-9D40-A089-673E848C58AE}" type="pres">
      <dgm:prSet presAssocID="{5C660758-EA8F-7948-B0AD-01FBEFE6E6B3}" presName="childText" presStyleLbl="conFgAcc1" presStyleIdx="4" presStyleCnt="5">
        <dgm:presLayoutVars>
          <dgm:bulletEnabled val="1"/>
        </dgm:presLayoutVars>
      </dgm:prSet>
      <dgm:spPr/>
    </dgm:pt>
  </dgm:ptLst>
  <dgm:cxnLst>
    <dgm:cxn modelId="{DD4DB8AA-4B77-6745-A987-855AF5F8CCE1}" type="presOf" srcId="{DEA703DE-91BE-9B4B-9D1F-21915C28039E}" destId="{158F1070-907D-3146-BBFE-38627E384485}" srcOrd="0" destOrd="0" presId="urn:microsoft.com/office/officeart/2005/8/layout/list1"/>
    <dgm:cxn modelId="{D0E32D43-5607-C84F-8919-6B9ADDE86C4C}" type="presOf" srcId="{DEA703DE-91BE-9B4B-9D1F-21915C28039E}" destId="{764D1A38-7108-904F-A663-E8819E3B85DD}" srcOrd="1" destOrd="0" presId="urn:microsoft.com/office/officeart/2005/8/layout/list1"/>
    <dgm:cxn modelId="{AE76B336-57C1-A64C-BD98-67EDCB8AC62E}" type="presOf" srcId="{9338EE71-90AC-1A4B-8EC6-B0B4D4DBCAE0}" destId="{63F73CC1-B86C-9E43-AAF4-C292197F6C5B}" srcOrd="0" destOrd="0" presId="urn:microsoft.com/office/officeart/2005/8/layout/list1"/>
    <dgm:cxn modelId="{B5ACEC28-8C05-684D-AF0A-6A2FFBD9879E}" type="presOf" srcId="{5C660758-EA8F-7948-B0AD-01FBEFE6E6B3}" destId="{C4F98ABD-2F2B-9948-B384-DCE0CC6204CF}" srcOrd="1" destOrd="0" presId="urn:microsoft.com/office/officeart/2005/8/layout/list1"/>
    <dgm:cxn modelId="{A89B9232-8FFB-EF40-81AF-7D481A1ECAA9}" srcId="{F35AC607-888A-8440-9FD9-D924A6D64D10}" destId="{9338EE71-90AC-1A4B-8EC6-B0B4D4DBCAE0}" srcOrd="1" destOrd="0" parTransId="{EAD0AAA6-1D6D-B740-930C-CED6D3764EAC}" sibTransId="{599B371C-ABDF-9F4A-A97B-53149299A5C8}"/>
    <dgm:cxn modelId="{D0CEBE57-06BF-1245-9627-720FA001A069}" type="presOf" srcId="{ACD514CC-F358-4E46-B7DC-4FFFC2F24D7F}" destId="{5961801D-291E-4846-B498-64B68BB774D7}" srcOrd="1" destOrd="0" presId="urn:microsoft.com/office/officeart/2005/8/layout/list1"/>
    <dgm:cxn modelId="{1E1F575C-0AC5-3C40-A91F-68031292154A}" srcId="{F35AC607-888A-8440-9FD9-D924A6D64D10}" destId="{ACD514CC-F358-4E46-B7DC-4FFFC2F24D7F}" srcOrd="2" destOrd="0" parTransId="{550EC9BF-D3E7-984B-8680-F33E3417FFC8}" sibTransId="{0EF22818-3AE1-4047-A6C6-985357D62C3F}"/>
    <dgm:cxn modelId="{EDF89167-8F69-B64A-B829-A1EDC65634E4}" type="presOf" srcId="{08107513-C0A3-1048-A078-39FD6E182A0F}" destId="{73562567-381E-114E-BDDE-D129AEC91288}" srcOrd="1" destOrd="0" presId="urn:microsoft.com/office/officeart/2005/8/layout/list1"/>
    <dgm:cxn modelId="{1C3A3D3D-A394-CC4E-A2D5-4DE8D9251884}" type="presOf" srcId="{5C660758-EA8F-7948-B0AD-01FBEFE6E6B3}" destId="{5E098B9C-0C1C-7945-840E-20ECBF3D1B0D}" srcOrd="0" destOrd="0" presId="urn:microsoft.com/office/officeart/2005/8/layout/list1"/>
    <dgm:cxn modelId="{7C0D036D-15E3-0445-A518-86E4529853C8}" srcId="{F35AC607-888A-8440-9FD9-D924A6D64D10}" destId="{5C660758-EA8F-7948-B0AD-01FBEFE6E6B3}" srcOrd="4" destOrd="0" parTransId="{80316DCF-1C92-0741-9D0E-87795A2110B3}" sibTransId="{2C6F91C7-1491-4D41-8687-704C5924BE05}"/>
    <dgm:cxn modelId="{6D9CEDA1-739A-0F41-A576-A6EF6A547DF3}" type="presOf" srcId="{9338EE71-90AC-1A4B-8EC6-B0B4D4DBCAE0}" destId="{DD53D39B-5A9C-664C-81BD-1ECEE2CFBE24}" srcOrd="1" destOrd="0" presId="urn:microsoft.com/office/officeart/2005/8/layout/list1"/>
    <dgm:cxn modelId="{4A09F53B-442C-E440-B5F9-7EDFF8F3E6A8}" srcId="{F35AC607-888A-8440-9FD9-D924A6D64D10}" destId="{DEA703DE-91BE-9B4B-9D1F-21915C28039E}" srcOrd="0" destOrd="0" parTransId="{8B1EEEB4-2586-DF4C-A3C6-6FF33D2ABC4D}" sibTransId="{C3671AED-1BEA-B342-8977-0B8E2E4FD8FE}"/>
    <dgm:cxn modelId="{BDE10595-1067-A147-8187-5DA251F6A4E1}" type="presOf" srcId="{F35AC607-888A-8440-9FD9-D924A6D64D10}" destId="{109B1C43-B4BE-0E4E-99B2-47CDB20334A9}" srcOrd="0" destOrd="0" presId="urn:microsoft.com/office/officeart/2005/8/layout/list1"/>
    <dgm:cxn modelId="{5BAED5C9-8986-F54D-B2AC-CFC1C66C786B}" srcId="{F35AC607-888A-8440-9FD9-D924A6D64D10}" destId="{08107513-C0A3-1048-A078-39FD6E182A0F}" srcOrd="3" destOrd="0" parTransId="{1FB085AB-AD2A-3B43-9014-3F789DBE7AA9}" sibTransId="{7680C529-03B2-0446-A727-1CB3DA0EF3E3}"/>
    <dgm:cxn modelId="{D72A1F2B-1DF0-E048-8ABD-B1B4BCFDCF46}" type="presOf" srcId="{ACD514CC-F358-4E46-B7DC-4FFFC2F24D7F}" destId="{155872CA-1B67-DA4C-9BBC-295CBC57D547}" srcOrd="0" destOrd="0" presId="urn:microsoft.com/office/officeart/2005/8/layout/list1"/>
    <dgm:cxn modelId="{BB86F716-2230-D347-9977-A1F5CCD4A5CB}" type="presOf" srcId="{08107513-C0A3-1048-A078-39FD6E182A0F}" destId="{5BCF914B-5B92-6F45-901C-AE3D21549DB9}" srcOrd="0" destOrd="0" presId="urn:microsoft.com/office/officeart/2005/8/layout/list1"/>
    <dgm:cxn modelId="{D384DCA8-B7AF-9841-A301-7331E94046EA}" type="presParOf" srcId="{109B1C43-B4BE-0E4E-99B2-47CDB20334A9}" destId="{CCF59FE1-F0F8-CA4C-8A0B-85CFDCA91CD8}" srcOrd="0" destOrd="0" presId="urn:microsoft.com/office/officeart/2005/8/layout/list1"/>
    <dgm:cxn modelId="{00AC9E57-7E4B-BB4F-B055-5EE623446371}" type="presParOf" srcId="{CCF59FE1-F0F8-CA4C-8A0B-85CFDCA91CD8}" destId="{158F1070-907D-3146-BBFE-38627E384485}" srcOrd="0" destOrd="0" presId="urn:microsoft.com/office/officeart/2005/8/layout/list1"/>
    <dgm:cxn modelId="{71C0BF48-4BDD-314D-8C83-513CC3377F9C}" type="presParOf" srcId="{CCF59FE1-F0F8-CA4C-8A0B-85CFDCA91CD8}" destId="{764D1A38-7108-904F-A663-E8819E3B85DD}" srcOrd="1" destOrd="0" presId="urn:microsoft.com/office/officeart/2005/8/layout/list1"/>
    <dgm:cxn modelId="{61E3CA47-4C29-0144-BC93-BDF10C9B8F77}" type="presParOf" srcId="{109B1C43-B4BE-0E4E-99B2-47CDB20334A9}" destId="{503EB53F-60A2-1A40-8A3A-74AC7A6364EE}" srcOrd="1" destOrd="0" presId="urn:microsoft.com/office/officeart/2005/8/layout/list1"/>
    <dgm:cxn modelId="{D5385ABC-0F75-314F-81E3-FE05A363771F}" type="presParOf" srcId="{109B1C43-B4BE-0E4E-99B2-47CDB20334A9}" destId="{A4C25644-C084-C94E-9BBF-6763BBEFBF64}" srcOrd="2" destOrd="0" presId="urn:microsoft.com/office/officeart/2005/8/layout/list1"/>
    <dgm:cxn modelId="{EA696406-D727-584C-8703-49258EC9B2F0}" type="presParOf" srcId="{109B1C43-B4BE-0E4E-99B2-47CDB20334A9}" destId="{305F859C-A573-524F-8143-31667E7D4790}" srcOrd="3" destOrd="0" presId="urn:microsoft.com/office/officeart/2005/8/layout/list1"/>
    <dgm:cxn modelId="{343AD032-4801-6343-9F0D-499E47080288}" type="presParOf" srcId="{109B1C43-B4BE-0E4E-99B2-47CDB20334A9}" destId="{6E002A02-3EA2-0541-A96D-22CB13ECBB0C}" srcOrd="4" destOrd="0" presId="urn:microsoft.com/office/officeart/2005/8/layout/list1"/>
    <dgm:cxn modelId="{16C1F7B4-4331-CC49-8842-D6AB013145AA}" type="presParOf" srcId="{6E002A02-3EA2-0541-A96D-22CB13ECBB0C}" destId="{63F73CC1-B86C-9E43-AAF4-C292197F6C5B}" srcOrd="0" destOrd="0" presId="urn:microsoft.com/office/officeart/2005/8/layout/list1"/>
    <dgm:cxn modelId="{8D5A778C-EC64-004E-A049-9B824FD649C7}" type="presParOf" srcId="{6E002A02-3EA2-0541-A96D-22CB13ECBB0C}" destId="{DD53D39B-5A9C-664C-81BD-1ECEE2CFBE24}" srcOrd="1" destOrd="0" presId="urn:microsoft.com/office/officeart/2005/8/layout/list1"/>
    <dgm:cxn modelId="{0682838F-38B7-9D47-B4E8-A864010B9132}" type="presParOf" srcId="{109B1C43-B4BE-0E4E-99B2-47CDB20334A9}" destId="{3759D9D5-FA61-534C-B376-9B7F5AFEB6F5}" srcOrd="5" destOrd="0" presId="urn:microsoft.com/office/officeart/2005/8/layout/list1"/>
    <dgm:cxn modelId="{627A55A2-55BA-2E46-A47A-2A7E2A648C57}" type="presParOf" srcId="{109B1C43-B4BE-0E4E-99B2-47CDB20334A9}" destId="{A7B07E6C-3B47-8544-AD51-F57E6DD31EEE}" srcOrd="6" destOrd="0" presId="urn:microsoft.com/office/officeart/2005/8/layout/list1"/>
    <dgm:cxn modelId="{A6E91940-E099-774B-9DF0-57DA649742E4}" type="presParOf" srcId="{109B1C43-B4BE-0E4E-99B2-47CDB20334A9}" destId="{145CD45D-3F86-8848-A547-7D35D70B3A41}" srcOrd="7" destOrd="0" presId="urn:microsoft.com/office/officeart/2005/8/layout/list1"/>
    <dgm:cxn modelId="{511B0E09-A289-5F47-811E-737DDBE05279}" type="presParOf" srcId="{109B1C43-B4BE-0E4E-99B2-47CDB20334A9}" destId="{CC1A599B-FFE1-6E46-AF86-944F50AE7FF4}" srcOrd="8" destOrd="0" presId="urn:microsoft.com/office/officeart/2005/8/layout/list1"/>
    <dgm:cxn modelId="{5947B377-7B15-4E40-A321-376EC43422CF}" type="presParOf" srcId="{CC1A599B-FFE1-6E46-AF86-944F50AE7FF4}" destId="{155872CA-1B67-DA4C-9BBC-295CBC57D547}" srcOrd="0" destOrd="0" presId="urn:microsoft.com/office/officeart/2005/8/layout/list1"/>
    <dgm:cxn modelId="{8B44FABA-9351-1C41-BD19-78048F143F78}" type="presParOf" srcId="{CC1A599B-FFE1-6E46-AF86-944F50AE7FF4}" destId="{5961801D-291E-4846-B498-64B68BB774D7}" srcOrd="1" destOrd="0" presId="urn:microsoft.com/office/officeart/2005/8/layout/list1"/>
    <dgm:cxn modelId="{1F0F0F8F-97CA-3946-9BD6-0D8CF0BFBCEC}" type="presParOf" srcId="{109B1C43-B4BE-0E4E-99B2-47CDB20334A9}" destId="{1D9508EF-83A4-EB40-8707-EF77B5BABD74}" srcOrd="9" destOrd="0" presId="urn:microsoft.com/office/officeart/2005/8/layout/list1"/>
    <dgm:cxn modelId="{4180C32E-429A-8441-9219-0DA4FA231B13}" type="presParOf" srcId="{109B1C43-B4BE-0E4E-99B2-47CDB20334A9}" destId="{7C7A4B35-6A5D-F54A-A08A-228330A630D1}" srcOrd="10" destOrd="0" presId="urn:microsoft.com/office/officeart/2005/8/layout/list1"/>
    <dgm:cxn modelId="{F4CD3ED2-05D4-1849-A0F9-EDC7D8256931}" type="presParOf" srcId="{109B1C43-B4BE-0E4E-99B2-47CDB20334A9}" destId="{79B5CE51-0CB5-AC4F-BE0A-55DEC9AE5BF1}" srcOrd="11" destOrd="0" presId="urn:microsoft.com/office/officeart/2005/8/layout/list1"/>
    <dgm:cxn modelId="{C162757D-1CB5-754B-B07D-B54D5EAC6CCC}" type="presParOf" srcId="{109B1C43-B4BE-0E4E-99B2-47CDB20334A9}" destId="{86F4924A-567F-764F-8D18-6F4E83736388}" srcOrd="12" destOrd="0" presId="urn:microsoft.com/office/officeart/2005/8/layout/list1"/>
    <dgm:cxn modelId="{4E9BDD6A-EBC4-6447-8435-0055D7DC21BC}" type="presParOf" srcId="{86F4924A-567F-764F-8D18-6F4E83736388}" destId="{5BCF914B-5B92-6F45-901C-AE3D21549DB9}" srcOrd="0" destOrd="0" presId="urn:microsoft.com/office/officeart/2005/8/layout/list1"/>
    <dgm:cxn modelId="{0A39239F-34BA-BB45-9F3F-953D712DAE95}" type="presParOf" srcId="{86F4924A-567F-764F-8D18-6F4E83736388}" destId="{73562567-381E-114E-BDDE-D129AEC91288}" srcOrd="1" destOrd="0" presId="urn:microsoft.com/office/officeart/2005/8/layout/list1"/>
    <dgm:cxn modelId="{B6D1DF49-A4B9-5449-878F-5211EF8D21BB}" type="presParOf" srcId="{109B1C43-B4BE-0E4E-99B2-47CDB20334A9}" destId="{15FA0BA4-E004-D340-8DF0-C1B8DC015697}" srcOrd="13" destOrd="0" presId="urn:microsoft.com/office/officeart/2005/8/layout/list1"/>
    <dgm:cxn modelId="{CB73433D-0E67-3743-9CE9-A7B20BCC34EC}" type="presParOf" srcId="{109B1C43-B4BE-0E4E-99B2-47CDB20334A9}" destId="{9756AD01-2E68-244E-AD4D-307C79C0D38E}" srcOrd="14" destOrd="0" presId="urn:microsoft.com/office/officeart/2005/8/layout/list1"/>
    <dgm:cxn modelId="{46725C03-A7B2-864B-81F3-5923E638FE78}" type="presParOf" srcId="{109B1C43-B4BE-0E4E-99B2-47CDB20334A9}" destId="{F7EB67B5-997C-6949-B430-5CD77D563B57}" srcOrd="15" destOrd="0" presId="urn:microsoft.com/office/officeart/2005/8/layout/list1"/>
    <dgm:cxn modelId="{13E7CF1F-EE7E-2C42-9DB6-EC9A17B88A92}" type="presParOf" srcId="{109B1C43-B4BE-0E4E-99B2-47CDB20334A9}" destId="{2B888E82-254D-4C4C-9BD4-CC6B02601B55}" srcOrd="16" destOrd="0" presId="urn:microsoft.com/office/officeart/2005/8/layout/list1"/>
    <dgm:cxn modelId="{9843BF1F-E4A8-8647-9A7C-1A768F8D13AB}" type="presParOf" srcId="{2B888E82-254D-4C4C-9BD4-CC6B02601B55}" destId="{5E098B9C-0C1C-7945-840E-20ECBF3D1B0D}" srcOrd="0" destOrd="0" presId="urn:microsoft.com/office/officeart/2005/8/layout/list1"/>
    <dgm:cxn modelId="{EC370BB5-DC85-964B-B75C-1FF149E35C8E}" type="presParOf" srcId="{2B888E82-254D-4C4C-9BD4-CC6B02601B55}" destId="{C4F98ABD-2F2B-9948-B384-DCE0CC6204CF}" srcOrd="1" destOrd="0" presId="urn:microsoft.com/office/officeart/2005/8/layout/list1"/>
    <dgm:cxn modelId="{18C092A8-CB73-AF45-BC1F-F9B878AAF856}" type="presParOf" srcId="{109B1C43-B4BE-0E4E-99B2-47CDB20334A9}" destId="{AED06110-C12F-1947-9CE4-2AC0E3E4971D}" srcOrd="17" destOrd="0" presId="urn:microsoft.com/office/officeart/2005/8/layout/list1"/>
    <dgm:cxn modelId="{2BAD0F9D-8595-984A-84BF-6A3E000B8C6C}" type="presParOf" srcId="{109B1C43-B4BE-0E4E-99B2-47CDB20334A9}" destId="{1F30E809-DAC4-9D40-A089-673E848C58AE}"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9.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0.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A3CEC06-1A69-DD4B-95C0-772B24D14734}" type="datetimeFigureOut">
              <a:rPr lang="en-US" smtClean="0"/>
              <a:t>10/26/16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652D8C5-6542-B14A-B979-F200E4EC33A1}" type="slidenum">
              <a:rPr lang="en-US" smtClean="0"/>
              <a:t>‹#›</a:t>
            </a:fld>
            <a:endParaRPr lang="en-US"/>
          </a:p>
        </p:txBody>
      </p:sp>
    </p:spTree>
    <p:extLst>
      <p:ext uri="{BB962C8B-B14F-4D97-AF65-F5344CB8AC3E}">
        <p14:creationId xmlns:p14="http://schemas.microsoft.com/office/powerpoint/2010/main" val="819006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2110F6-43F9-FB47-B571-F7C36A532632}" type="datetimeFigureOut">
              <a:rPr lang="en-US" smtClean="0"/>
              <a:t>10/26/16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326445-6C6A-E94B-A3E0-FFCC40D6ACD1}" type="slidenum">
              <a:rPr lang="en-US" smtClean="0"/>
              <a:t>‹#›</a:t>
            </a:fld>
            <a:endParaRPr lang="en-US"/>
          </a:p>
        </p:txBody>
      </p:sp>
    </p:spTree>
    <p:extLst>
      <p:ext uri="{BB962C8B-B14F-4D97-AF65-F5344CB8AC3E}">
        <p14:creationId xmlns:p14="http://schemas.microsoft.com/office/powerpoint/2010/main" val="204555609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09" indent="-285734">
              <a:defRPr>
                <a:solidFill>
                  <a:schemeClr val="tx1"/>
                </a:solidFill>
                <a:latin typeface="Calibri" panose="020F0502020204030204" pitchFamily="34" charset="0"/>
                <a:cs typeface="Arial" panose="020B0604020202020204" pitchFamily="34" charset="0"/>
              </a:defRPr>
            </a:lvl2pPr>
            <a:lvl3pPr marL="1142937" indent="-228587">
              <a:defRPr>
                <a:solidFill>
                  <a:schemeClr val="tx1"/>
                </a:solidFill>
                <a:latin typeface="Calibri" panose="020F0502020204030204" pitchFamily="34" charset="0"/>
                <a:cs typeface="Arial" panose="020B0604020202020204" pitchFamily="34" charset="0"/>
              </a:defRPr>
            </a:lvl3pPr>
            <a:lvl4pPr marL="1600112" indent="-228587">
              <a:defRPr>
                <a:solidFill>
                  <a:schemeClr val="tx1"/>
                </a:solidFill>
                <a:latin typeface="Calibri" panose="020F0502020204030204" pitchFamily="34" charset="0"/>
                <a:cs typeface="Arial" panose="020B0604020202020204" pitchFamily="34" charset="0"/>
              </a:defRPr>
            </a:lvl4pPr>
            <a:lvl5pPr marL="2057287" indent="-228587">
              <a:defRPr>
                <a:solidFill>
                  <a:schemeClr val="tx1"/>
                </a:solidFill>
                <a:latin typeface="Calibri" panose="020F0502020204030204" pitchFamily="34" charset="0"/>
                <a:cs typeface="Arial" panose="020B0604020202020204" pitchFamily="34" charset="0"/>
              </a:defRPr>
            </a:lvl5pPr>
            <a:lvl6pPr marL="2514461" indent="-228587"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635" indent="-228587"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8810" indent="-228587"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5985" indent="-228587"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982F958C-44CC-49C5-8AD1-F49A85A58729}" type="slidenum">
              <a:rPr lang="en-US" altLang="en-US">
                <a:solidFill>
                  <a:prstClr val="black"/>
                </a:solidFill>
              </a:rPr>
              <a:pPr/>
              <a:t>1</a:t>
            </a:fld>
            <a:endParaRPr lang="en-US" altLang="en-US">
              <a:solidFill>
                <a:prstClr val="black"/>
              </a:solidFill>
            </a:endParaRPr>
          </a:p>
        </p:txBody>
      </p:sp>
    </p:spTree>
    <p:extLst>
      <p:ext uri="{BB962C8B-B14F-4D97-AF65-F5344CB8AC3E}">
        <p14:creationId xmlns:p14="http://schemas.microsoft.com/office/powerpoint/2010/main" val="4213646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0" name="Shape 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6486679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6" name="Shape 7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806711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6" name="Shape 7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1461458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6" name="Shape 7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1380667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2" name="Shape 8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9990112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2" name="Shape 8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8920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8" name="Shape 8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1074631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8" name="Shape 8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6851199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4" name="Shape 9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7970663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4" name="Shape 9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91692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730422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0" name="Shape 10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9146019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0" name="Shape 10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8202086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0" name="Shape 10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5498555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6" name="Shape 7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7994067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6" name="Shape 10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9710810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6" name="Shape 10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830195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2" name="Shape 11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5927571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2" name="Shape 11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0861803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8" name="Shape 11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8224790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8" name="Shape 11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8468084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9956055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4" name="Shape 12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9358098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4" name="Shape 12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1327969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0" name="Shape 13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207482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0" name="Shape 13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454765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6" name="Shape 13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3880443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6" name="Shape 13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74727259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6" name="Shape 7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92617012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2" name="Shape 14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17978380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2" name="Shape 14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9098978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Shape 14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8" name="Shape 14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22686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74343463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Shape 14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8" name="Shape 14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0939523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Shape 15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4" name="Shape 15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72743363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0" name="Shape 16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14561242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0" name="Shape 16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11711481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6" name="Shape 16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69211494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6" name="Shape 16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60449888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2" name="Shape 1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86058800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2" name="Shape 1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60030471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8" name="Shape 17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03071533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8" name="Shape 17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6295890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84605219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Shape 18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4" name="Shape 18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64444845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326445-6C6A-E94B-A3E0-FFCC40D6ACD1}" type="slidenum">
              <a:rPr lang="en-US" smtClean="0"/>
              <a:t>52</a:t>
            </a:fld>
            <a:endParaRPr lang="en-US"/>
          </a:p>
        </p:txBody>
      </p:sp>
    </p:spTree>
    <p:extLst>
      <p:ext uri="{BB962C8B-B14F-4D97-AF65-F5344CB8AC3E}">
        <p14:creationId xmlns:p14="http://schemas.microsoft.com/office/powerpoint/2010/main" val="264812590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 the things that people think</a:t>
            </a:r>
            <a:r>
              <a:rPr lang="en-US" baseline="0" dirty="0" smtClean="0"/>
              <a:t> school quality is about in Arkansas</a:t>
            </a:r>
            <a:r>
              <a:rPr lang="is-IS" baseline="0" dirty="0" smtClean="0"/>
              <a:t>…..</a:t>
            </a:r>
            <a:endParaRPr lang="en-US" dirty="0"/>
          </a:p>
        </p:txBody>
      </p:sp>
      <p:sp>
        <p:nvSpPr>
          <p:cNvPr id="4" name="Slide Number Placeholder 3"/>
          <p:cNvSpPr>
            <a:spLocks noGrp="1"/>
          </p:cNvSpPr>
          <p:nvPr>
            <p:ph type="sldNum" sz="quarter" idx="10"/>
          </p:nvPr>
        </p:nvSpPr>
        <p:spPr/>
        <p:txBody>
          <a:bodyPr/>
          <a:lstStyle/>
          <a:p>
            <a:fld id="{3E4CDEA8-6C29-9B41-A775-051B5213875C}" type="slidenum">
              <a:rPr lang="en-US" smtClean="0"/>
              <a:t>53</a:t>
            </a:fld>
            <a:endParaRPr lang="en-US"/>
          </a:p>
        </p:txBody>
      </p:sp>
    </p:spTree>
    <p:extLst>
      <p:ext uri="{BB962C8B-B14F-4D97-AF65-F5344CB8AC3E}">
        <p14:creationId xmlns:p14="http://schemas.microsoft.com/office/powerpoint/2010/main" val="5706726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EFD79B8-A3EF-244A-8184-CEFCBE82BD54}" type="slidenum">
              <a:rPr lang="en-US" smtClean="0"/>
              <a:t>54</a:t>
            </a:fld>
            <a:endParaRPr lang="en-US"/>
          </a:p>
        </p:txBody>
      </p:sp>
    </p:spTree>
    <p:extLst>
      <p:ext uri="{BB962C8B-B14F-4D97-AF65-F5344CB8AC3E}">
        <p14:creationId xmlns:p14="http://schemas.microsoft.com/office/powerpoint/2010/main" val="222095741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326445-6C6A-E94B-A3E0-FFCC40D6ACD1}" type="slidenum">
              <a:rPr lang="en-US" smtClean="0"/>
              <a:t>55</a:t>
            </a:fld>
            <a:endParaRPr lang="en-US"/>
          </a:p>
        </p:txBody>
      </p:sp>
    </p:spTree>
    <p:extLst>
      <p:ext uri="{BB962C8B-B14F-4D97-AF65-F5344CB8AC3E}">
        <p14:creationId xmlns:p14="http://schemas.microsoft.com/office/powerpoint/2010/main" val="197002028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326445-6C6A-E94B-A3E0-FFCC40D6ACD1}" type="slidenum">
              <a:rPr lang="en-US" smtClean="0"/>
              <a:t>56</a:t>
            </a:fld>
            <a:endParaRPr lang="en-US"/>
          </a:p>
        </p:txBody>
      </p:sp>
    </p:spTree>
    <p:extLst>
      <p:ext uri="{BB962C8B-B14F-4D97-AF65-F5344CB8AC3E}">
        <p14:creationId xmlns:p14="http://schemas.microsoft.com/office/powerpoint/2010/main" val="106485222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6AE91B-FF0E-D541-B52A-E09A05B454EC}" type="slidenum">
              <a:rPr lang="en-US" smtClean="0"/>
              <a:t>57</a:t>
            </a:fld>
            <a:endParaRPr lang="en-US"/>
          </a:p>
        </p:txBody>
      </p:sp>
    </p:spTree>
    <p:extLst>
      <p:ext uri="{BB962C8B-B14F-4D97-AF65-F5344CB8AC3E}">
        <p14:creationId xmlns:p14="http://schemas.microsoft.com/office/powerpoint/2010/main" val="236392056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326445-6C6A-E94B-A3E0-FFCC40D6ACD1}" type="slidenum">
              <a:rPr lang="en-US" smtClean="0"/>
              <a:t>58</a:t>
            </a:fld>
            <a:endParaRPr lang="en-US"/>
          </a:p>
        </p:txBody>
      </p:sp>
    </p:spTree>
    <p:extLst>
      <p:ext uri="{BB962C8B-B14F-4D97-AF65-F5344CB8AC3E}">
        <p14:creationId xmlns:p14="http://schemas.microsoft.com/office/powerpoint/2010/main" val="280916694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326445-6C6A-E94B-A3E0-FFCC40D6ACD1}" type="slidenum">
              <a:rPr lang="en-US" smtClean="0"/>
              <a:t>59</a:t>
            </a:fld>
            <a:endParaRPr lang="en-US"/>
          </a:p>
        </p:txBody>
      </p:sp>
    </p:spTree>
    <p:extLst>
      <p:ext uri="{BB962C8B-B14F-4D97-AF65-F5344CB8AC3E}">
        <p14:creationId xmlns:p14="http://schemas.microsoft.com/office/powerpoint/2010/main" val="251088511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326445-6C6A-E94B-A3E0-FFCC40D6ACD1}" type="slidenum">
              <a:rPr lang="en-US" smtClean="0"/>
              <a:t>60</a:t>
            </a:fld>
            <a:endParaRPr lang="en-US"/>
          </a:p>
        </p:txBody>
      </p:sp>
    </p:spTree>
    <p:extLst>
      <p:ext uri="{BB962C8B-B14F-4D97-AF65-F5344CB8AC3E}">
        <p14:creationId xmlns:p14="http://schemas.microsoft.com/office/powerpoint/2010/main" val="18593993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11008180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326445-6C6A-E94B-A3E0-FFCC40D6ACD1}" type="slidenum">
              <a:rPr lang="en-US" smtClean="0"/>
              <a:t>61</a:t>
            </a:fld>
            <a:endParaRPr lang="en-US"/>
          </a:p>
        </p:txBody>
      </p:sp>
    </p:spTree>
    <p:extLst>
      <p:ext uri="{BB962C8B-B14F-4D97-AF65-F5344CB8AC3E}">
        <p14:creationId xmlns:p14="http://schemas.microsoft.com/office/powerpoint/2010/main" val="227265200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326445-6C6A-E94B-A3E0-FFCC40D6ACD1}" type="slidenum">
              <a:rPr lang="en-US" smtClean="0"/>
              <a:t>62</a:t>
            </a:fld>
            <a:endParaRPr lang="en-US"/>
          </a:p>
        </p:txBody>
      </p:sp>
    </p:spTree>
    <p:extLst>
      <p:ext uri="{BB962C8B-B14F-4D97-AF65-F5344CB8AC3E}">
        <p14:creationId xmlns:p14="http://schemas.microsoft.com/office/powerpoint/2010/main" val="141467591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371600" y="1143000"/>
            <a:ext cx="41148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D8382C1-654B-4E49-920D-38157882F007}" type="slidenum">
              <a:rPr lang="en-US" altLang="en-US"/>
              <a:pPr>
                <a:spcBef>
                  <a:spcPct val="0"/>
                </a:spcBef>
              </a:pPr>
              <a:t>66</a:t>
            </a:fld>
            <a:endParaRPr lang="en-US" altLang="en-US"/>
          </a:p>
        </p:txBody>
      </p:sp>
    </p:spTree>
    <p:extLst>
      <p:ext uri="{BB962C8B-B14F-4D97-AF65-F5344CB8AC3E}">
        <p14:creationId xmlns:p14="http://schemas.microsoft.com/office/powerpoint/2010/main" val="202781533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are our Educator</a:t>
            </a:r>
            <a:r>
              <a:rPr lang="en-US" baseline="0" dirty="0" smtClean="0"/>
              <a:t> Workforce </a:t>
            </a:r>
            <a:r>
              <a:rPr lang="en-US" baseline="0" smtClean="0"/>
              <a:t>Priorities?</a:t>
            </a:r>
          </a:p>
          <a:p>
            <a:r>
              <a:rPr lang="en-US" smtClean="0"/>
              <a:t>Key </a:t>
            </a:r>
            <a:r>
              <a:rPr lang="en-US" dirty="0" smtClean="0"/>
              <a:t>conversations</a:t>
            </a:r>
            <a:r>
              <a:rPr lang="en-US" baseline="0" dirty="0" smtClean="0"/>
              <a:t> surrounding the educator workforce.  Policy decisions impacting many areas and decisions have large impact.  </a:t>
            </a:r>
            <a:endParaRPr lang="en-US" dirty="0"/>
          </a:p>
        </p:txBody>
      </p:sp>
      <p:sp>
        <p:nvSpPr>
          <p:cNvPr id="4" name="Slide Number Placeholder 3"/>
          <p:cNvSpPr>
            <a:spLocks noGrp="1"/>
          </p:cNvSpPr>
          <p:nvPr>
            <p:ph type="sldNum" idx="10"/>
          </p:nvPr>
        </p:nvSpPr>
        <p:spPr/>
        <p:txBody>
          <a:bodyPr/>
          <a:lstStyle/>
          <a:p>
            <a:pPr>
              <a:spcBef>
                <a:spcPts val="0"/>
              </a:spcBef>
              <a:spcAft>
                <a:spcPts val="0"/>
              </a:spcAft>
              <a:buClr>
                <a:srgbClr val="000000"/>
              </a:buClr>
              <a:buSzPct val="25000"/>
            </a:pPr>
            <a:fld id="{00000000-1234-1234-1234-123412341234}" type="slidenum">
              <a:rPr lang="en-US">
                <a:solidFill>
                  <a:srgbClr val="000000"/>
                </a:solidFill>
                <a:latin typeface="Calibri"/>
                <a:ea typeface="Calibri"/>
                <a:cs typeface="Calibri"/>
                <a:sym typeface="Calibri"/>
              </a:rPr>
              <a:pPr>
                <a:spcBef>
                  <a:spcPts val="0"/>
                </a:spcBef>
                <a:spcAft>
                  <a:spcPts val="0"/>
                </a:spcAft>
                <a:buClr>
                  <a:srgbClr val="000000"/>
                </a:buClr>
                <a:buSzPct val="25000"/>
              </a:pPr>
              <a:t>76</a:t>
            </a:fld>
            <a:endParaRPr lang="en-US">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425162677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Ineffective</a:t>
            </a:r>
            <a:r>
              <a:rPr lang="en-US" baseline="0" dirty="0" smtClean="0"/>
              <a:t> v Effective…</a:t>
            </a:r>
            <a:endParaRPr lang="en-US" dirty="0"/>
          </a:p>
        </p:txBody>
      </p:sp>
      <p:sp>
        <p:nvSpPr>
          <p:cNvPr id="4" name="Slide Number Placeholder 3"/>
          <p:cNvSpPr>
            <a:spLocks noGrp="1"/>
          </p:cNvSpPr>
          <p:nvPr>
            <p:ph type="sldNum" idx="10"/>
          </p:nvPr>
        </p:nvSpPr>
        <p:spPr/>
        <p:txBody>
          <a:bodyPr/>
          <a:lstStyle/>
          <a:p>
            <a:pPr>
              <a:spcBef>
                <a:spcPts val="0"/>
              </a:spcBef>
              <a:spcAft>
                <a:spcPts val="0"/>
              </a:spcAft>
              <a:buClr>
                <a:srgbClr val="000000"/>
              </a:buClr>
              <a:buSzPct val="25000"/>
            </a:pPr>
            <a:fld id="{00000000-1234-1234-1234-123412341234}" type="slidenum">
              <a:rPr lang="en-US">
                <a:solidFill>
                  <a:srgbClr val="000000"/>
                </a:solidFill>
                <a:latin typeface="Calibri"/>
                <a:ea typeface="Calibri"/>
                <a:cs typeface="Calibri"/>
                <a:sym typeface="Calibri"/>
              </a:rPr>
              <a:pPr>
                <a:spcBef>
                  <a:spcPts val="0"/>
                </a:spcBef>
                <a:spcAft>
                  <a:spcPts val="0"/>
                </a:spcAft>
                <a:buClr>
                  <a:srgbClr val="000000"/>
                </a:buClr>
                <a:buSzPct val="25000"/>
              </a:pPr>
              <a:t>81</a:t>
            </a:fld>
            <a:endParaRPr lang="en-US">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33762069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defTabSz="448650">
              <a:defRPr/>
            </a:pPr>
            <a:r>
              <a:rPr lang="en-US" sz="1800" dirty="0"/>
              <a:t> Critical that State educational agencies (SEAs) and local educational agencies (LEAs) consider how to best use Title II, Part A funds, among other funding sources, to ensure equity of educational opportunity. </a:t>
            </a:r>
          </a:p>
          <a:p>
            <a:endParaRPr lang="en-US" dirty="0"/>
          </a:p>
        </p:txBody>
      </p:sp>
      <p:sp>
        <p:nvSpPr>
          <p:cNvPr id="4" name="Slide Number Placeholder 3"/>
          <p:cNvSpPr>
            <a:spLocks noGrp="1"/>
          </p:cNvSpPr>
          <p:nvPr>
            <p:ph type="sldNum" idx="10"/>
          </p:nvPr>
        </p:nvSpPr>
        <p:spPr/>
        <p:txBody>
          <a:bodyPr/>
          <a:lstStyle/>
          <a:p>
            <a:pPr>
              <a:spcBef>
                <a:spcPts val="0"/>
              </a:spcBef>
              <a:spcAft>
                <a:spcPts val="0"/>
              </a:spcAft>
              <a:buClr>
                <a:srgbClr val="000000"/>
              </a:buClr>
              <a:buSzPct val="25000"/>
            </a:pPr>
            <a:fld id="{00000000-1234-1234-1234-123412341234}" type="slidenum">
              <a:rPr lang="en-US">
                <a:solidFill>
                  <a:srgbClr val="000000"/>
                </a:solidFill>
                <a:latin typeface="Calibri"/>
                <a:ea typeface="Calibri"/>
                <a:cs typeface="Calibri"/>
                <a:sym typeface="Calibri"/>
              </a:rPr>
              <a:pPr>
                <a:spcBef>
                  <a:spcPts val="0"/>
                </a:spcBef>
                <a:spcAft>
                  <a:spcPts val="0"/>
                </a:spcAft>
                <a:buClr>
                  <a:srgbClr val="000000"/>
                </a:buClr>
                <a:buSzPct val="25000"/>
              </a:pPr>
              <a:t>83</a:t>
            </a:fld>
            <a:endParaRPr lang="en-US">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4346042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9544719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9002495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0" name="Shape 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4720449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5945BCBF-26CC-4742-BB87-41B7055DA73E}" type="datetimeFigureOut">
              <a:rPr lang="en-US"/>
              <a:pPr/>
              <a:t>10/26/16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6955D017-5300-0C48-85FA-540B146A9F78}" type="slidenum">
              <a:rPr lang="en-US"/>
              <a:pPr/>
              <a:t>‹#›</a:t>
            </a:fld>
            <a:endParaRPr lang="en-US"/>
          </a:p>
        </p:txBody>
      </p:sp>
    </p:spTree>
    <p:extLst>
      <p:ext uri="{BB962C8B-B14F-4D97-AF65-F5344CB8AC3E}">
        <p14:creationId xmlns:p14="http://schemas.microsoft.com/office/powerpoint/2010/main" val="24123256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44895756-2F3B-9E48-A6C9-C8DB89503D0A}" type="datetimeFigureOut">
              <a:rPr lang="en-US"/>
              <a:pPr/>
              <a:t>10/26/16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413C5441-A691-244C-AF72-BB946A0C7E37}" type="slidenum">
              <a:rPr lang="en-US"/>
              <a:pPr/>
              <a:t>‹#›</a:t>
            </a:fld>
            <a:endParaRPr lang="en-US"/>
          </a:p>
        </p:txBody>
      </p:sp>
    </p:spTree>
    <p:extLst>
      <p:ext uri="{BB962C8B-B14F-4D97-AF65-F5344CB8AC3E}">
        <p14:creationId xmlns:p14="http://schemas.microsoft.com/office/powerpoint/2010/main" val="3175815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66DFE4E9-4B45-714B-AADE-48B0876C19D6}" type="datetimeFigureOut">
              <a:rPr lang="en-US"/>
              <a:pPr/>
              <a:t>10/26/16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D24228B9-6B70-8045-816E-A834D40B01ED}" type="slidenum">
              <a:rPr lang="en-US"/>
              <a:pPr/>
              <a:t>‹#›</a:t>
            </a:fld>
            <a:endParaRPr lang="en-US"/>
          </a:p>
        </p:txBody>
      </p:sp>
    </p:spTree>
    <p:extLst>
      <p:ext uri="{BB962C8B-B14F-4D97-AF65-F5344CB8AC3E}">
        <p14:creationId xmlns:p14="http://schemas.microsoft.com/office/powerpoint/2010/main" val="11871971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solidFill>
                <a:srgbClr val="438086"/>
              </a:solidFill>
            </a:endParaRPr>
          </a:p>
        </p:txBody>
      </p:sp>
      <p:sp>
        <p:nvSpPr>
          <p:cNvPr id="5" name="Footer Placeholder 2"/>
          <p:cNvSpPr>
            <a:spLocks noGrp="1"/>
          </p:cNvSpPr>
          <p:nvPr>
            <p:ph type="ftr" sz="quarter" idx="11"/>
          </p:nvPr>
        </p:nvSpPr>
        <p:spPr/>
        <p:txBody>
          <a:bodyPr/>
          <a:lstStyle>
            <a:lvl1pPr>
              <a:defRPr/>
            </a:lvl1pPr>
          </a:lstStyle>
          <a:p>
            <a:pPr>
              <a:defRPr/>
            </a:pPr>
            <a:endParaRPr lang="en-US">
              <a:solidFill>
                <a:srgbClr val="438086"/>
              </a:solidFill>
            </a:endParaRPr>
          </a:p>
        </p:txBody>
      </p:sp>
      <p:sp>
        <p:nvSpPr>
          <p:cNvPr id="6" name="Slide Number Placeholder 22"/>
          <p:cNvSpPr>
            <a:spLocks noGrp="1"/>
          </p:cNvSpPr>
          <p:nvPr>
            <p:ph type="sldNum" sz="quarter" idx="12"/>
          </p:nvPr>
        </p:nvSpPr>
        <p:spPr/>
        <p:txBody>
          <a:bodyPr/>
          <a:lstStyle>
            <a:lvl1pPr>
              <a:defRPr/>
            </a:lvl1pPr>
          </a:lstStyle>
          <a:p>
            <a:fld id="{E99AF061-111C-48E1-B950-20DA7F1B2E3B}" type="slidenum">
              <a:rPr lang="en-US" altLang="en-US"/>
              <a:pPr/>
              <a:t>‹#›</a:t>
            </a:fld>
            <a:endParaRPr lang="en-US" altLang="en-US"/>
          </a:p>
        </p:txBody>
      </p:sp>
    </p:spTree>
    <p:extLst>
      <p:ext uri="{BB962C8B-B14F-4D97-AF65-F5344CB8AC3E}">
        <p14:creationId xmlns:p14="http://schemas.microsoft.com/office/powerpoint/2010/main" val="7387510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endParaRPr lang="en-US">
              <a:solidFill>
                <a:srgbClr val="438086"/>
              </a:solidFill>
            </a:endParaRPr>
          </a:p>
        </p:txBody>
      </p:sp>
      <p:sp>
        <p:nvSpPr>
          <p:cNvPr id="3" name="Footer Placeholder 2"/>
          <p:cNvSpPr>
            <a:spLocks noGrp="1"/>
          </p:cNvSpPr>
          <p:nvPr>
            <p:ph type="ftr" sz="quarter" idx="11"/>
          </p:nvPr>
        </p:nvSpPr>
        <p:spPr/>
        <p:txBody>
          <a:bodyPr/>
          <a:lstStyle>
            <a:lvl1pPr>
              <a:defRPr/>
            </a:lvl1pPr>
          </a:lstStyle>
          <a:p>
            <a:pPr>
              <a:defRPr/>
            </a:pPr>
            <a:endParaRPr lang="en-US">
              <a:solidFill>
                <a:srgbClr val="438086"/>
              </a:solidFill>
            </a:endParaRPr>
          </a:p>
        </p:txBody>
      </p:sp>
      <p:sp>
        <p:nvSpPr>
          <p:cNvPr id="4" name="Slide Number Placeholder 22"/>
          <p:cNvSpPr>
            <a:spLocks noGrp="1"/>
          </p:cNvSpPr>
          <p:nvPr>
            <p:ph type="sldNum" sz="quarter" idx="12"/>
          </p:nvPr>
        </p:nvSpPr>
        <p:spPr/>
        <p:txBody>
          <a:bodyPr/>
          <a:lstStyle>
            <a:lvl1pPr>
              <a:defRPr/>
            </a:lvl1pPr>
          </a:lstStyle>
          <a:p>
            <a:fld id="{AEFC85FE-AC1F-4F2B-9045-9F1F669FBFCA}" type="slidenum">
              <a:rPr lang="en-US" altLang="en-US"/>
              <a:pPr/>
              <a:t>‹#›</a:t>
            </a:fld>
            <a:endParaRPr lang="en-US" altLang="en-US"/>
          </a:p>
        </p:txBody>
      </p:sp>
    </p:spTree>
    <p:extLst>
      <p:ext uri="{BB962C8B-B14F-4D97-AF65-F5344CB8AC3E}">
        <p14:creationId xmlns:p14="http://schemas.microsoft.com/office/powerpoint/2010/main" val="9288744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536767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8221467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7646549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259202704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81172566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254525025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1CC230D-157C-F248-8B8E-CCD9DC55B155}" type="datetimeFigureOut">
              <a:rPr lang="en-US"/>
              <a:pPr/>
              <a:t>10/26/16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81C6441-6DE2-DB42-9143-6832EA6616B8}" type="slidenum">
              <a:rPr lang="en-US"/>
              <a:pPr/>
              <a:t>‹#›</a:t>
            </a:fld>
            <a:endParaRPr lang="en-US"/>
          </a:p>
        </p:txBody>
      </p:sp>
    </p:spTree>
    <p:extLst>
      <p:ext uri="{BB962C8B-B14F-4D97-AF65-F5344CB8AC3E}">
        <p14:creationId xmlns:p14="http://schemas.microsoft.com/office/powerpoint/2010/main" val="20772753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166989798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310359111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299365580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395728944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156271297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32025687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156631928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107918724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252859521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161362420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7D792145-22D4-0348-AAEB-3AD639F61F09}" type="datetimeFigureOut">
              <a:rPr lang="en-US"/>
              <a:pPr/>
              <a:t>10/26/16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2E88BAF-F8AD-8441-9058-833844DCB2F1}" type="slidenum">
              <a:rPr lang="en-US"/>
              <a:pPr/>
              <a:t>‹#›</a:t>
            </a:fld>
            <a:endParaRPr lang="en-US"/>
          </a:p>
        </p:txBody>
      </p:sp>
    </p:spTree>
    <p:extLst>
      <p:ext uri="{BB962C8B-B14F-4D97-AF65-F5344CB8AC3E}">
        <p14:creationId xmlns:p14="http://schemas.microsoft.com/office/powerpoint/2010/main" val="261102263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140613552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38255347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181818905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185090895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108740464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407516320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43944404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294657859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339973895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241529920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E6D3DAA3-8988-AB4C-8AEE-B24C4943FD02}" type="datetimeFigureOut">
              <a:rPr lang="en-US"/>
              <a:pPr/>
              <a:t>10/26/16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EAF8D09E-6ED8-0646-B45C-B5E65E10A863}" type="slidenum">
              <a:rPr lang="en-US"/>
              <a:pPr/>
              <a:t>‹#›</a:t>
            </a:fld>
            <a:endParaRPr lang="en-US"/>
          </a:p>
        </p:txBody>
      </p:sp>
    </p:spTree>
    <p:extLst>
      <p:ext uri="{BB962C8B-B14F-4D97-AF65-F5344CB8AC3E}">
        <p14:creationId xmlns:p14="http://schemas.microsoft.com/office/powerpoint/2010/main" val="117759972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328672236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382810942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186142981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280593354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157517932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324198064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358120428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195804385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317465925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234117238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1335EDF4-AE58-D24D-876C-B72CB39CE831}" type="datetimeFigureOut">
              <a:rPr lang="en-US"/>
              <a:pPr/>
              <a:t>10/26/16</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A9694501-BFB5-AE43-8C04-FBC30C3943BD}" type="slidenum">
              <a:rPr lang="en-US"/>
              <a:pPr/>
              <a:t>‹#›</a:t>
            </a:fld>
            <a:endParaRPr lang="en-US"/>
          </a:p>
        </p:txBody>
      </p:sp>
    </p:spTree>
    <p:extLst>
      <p:ext uri="{BB962C8B-B14F-4D97-AF65-F5344CB8AC3E}">
        <p14:creationId xmlns:p14="http://schemas.microsoft.com/office/powerpoint/2010/main" val="15476558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404990916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172267068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418241718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378912203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13056698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244812295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166944914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366818633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60197503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341660651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6"/>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978775" y="5715000"/>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a:spLocks noChangeArrowheads="1"/>
          </p:cNvSpPr>
          <p:nvPr userDrawn="1"/>
        </p:nvSpPr>
        <p:spPr bwMode="auto">
          <a:xfrm>
            <a:off x="0" y="0"/>
            <a:ext cx="9144000" cy="762000"/>
          </a:xfrm>
          <a:prstGeom prst="rect">
            <a:avLst/>
          </a:prstGeom>
          <a:solidFill>
            <a:srgbClr val="17375E"/>
          </a:solidFill>
          <a:ln>
            <a:noFill/>
          </a:ln>
          <a:effectLst>
            <a:outerShdw blurRad="50800" dist="38100" dir="5400000" algn="t" rotWithShape="0">
              <a:srgbClr val="000000">
                <a:alpha val="39999"/>
              </a:srgbClr>
            </a:outerShdw>
          </a:effectLst>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fontAlgn="auto">
              <a:spcBef>
                <a:spcPts val="0"/>
              </a:spcBef>
              <a:spcAft>
                <a:spcPts val="0"/>
              </a:spcAft>
              <a:defRPr/>
            </a:pPr>
            <a:endParaRPr lang="en-US">
              <a:solidFill>
                <a:schemeClr val="lt1"/>
              </a:solidFill>
              <a:latin typeface="+mn-lt"/>
              <a:ea typeface="+mn-ea"/>
              <a:cs typeface="+mn-cs"/>
            </a:endParaRPr>
          </a:p>
        </p:txBody>
      </p:sp>
      <p:sp>
        <p:nvSpPr>
          <p:cNvPr id="2" name="Title 1"/>
          <p:cNvSpPr>
            <a:spLocks noGrp="1"/>
          </p:cNvSpPr>
          <p:nvPr>
            <p:ph type="title"/>
          </p:nvPr>
        </p:nvSpPr>
        <p:spPr>
          <a:xfrm>
            <a:off x="457200" y="1295400"/>
            <a:ext cx="8229600" cy="1143000"/>
          </a:xfrm>
        </p:spPr>
        <p:txBody>
          <a:bodyPr/>
          <a:lstStyle/>
          <a:p>
            <a:r>
              <a:rPr lang="en-US" smtClean="0"/>
              <a:t>Click to edit Master title style</a:t>
            </a:r>
            <a:endParaRPr lang="en-US"/>
          </a:p>
        </p:txBody>
      </p:sp>
      <p:sp>
        <p:nvSpPr>
          <p:cNvPr id="5" name="Date Placeholder 2"/>
          <p:cNvSpPr>
            <a:spLocks noGrp="1"/>
          </p:cNvSpPr>
          <p:nvPr>
            <p:ph type="dt" sz="half" idx="10"/>
          </p:nvPr>
        </p:nvSpPr>
        <p:spPr/>
        <p:txBody>
          <a:bodyPr/>
          <a:lstStyle>
            <a:lvl1pPr>
              <a:defRPr/>
            </a:lvl1pPr>
          </a:lstStyle>
          <a:p>
            <a:fld id="{2DE7C6C2-F1C4-E949-B559-9F0D7E805F01}" type="datetimeFigureOut">
              <a:rPr lang="en-US"/>
              <a:pPr/>
              <a:t>10/26/16</a:t>
            </a:fld>
            <a:endParaRPr lang="en-US"/>
          </a:p>
        </p:txBody>
      </p:sp>
      <p:sp>
        <p:nvSpPr>
          <p:cNvPr id="6" name="Footer Placeholder 3"/>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fld id="{B9C5DD9A-E8AE-D849-96F8-5094D16A3DD4}" type="slidenum">
              <a:rPr lang="en-US"/>
              <a:pPr/>
              <a:t>‹#›</a:t>
            </a:fld>
            <a:endParaRPr lang="en-US"/>
          </a:p>
        </p:txBody>
      </p:sp>
    </p:spTree>
    <p:extLst>
      <p:ext uri="{BB962C8B-B14F-4D97-AF65-F5344CB8AC3E}">
        <p14:creationId xmlns:p14="http://schemas.microsoft.com/office/powerpoint/2010/main" val="104551297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276364095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413278148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96911432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
                <a:solidFill>
                  <a:prstClr val="black">
                    <a:tint val="75000"/>
                  </a:prstClr>
                </a:solidFill>
              </a:rPr>
              <a:pPr/>
              <a:t>‹#›</a:t>
            </a:fld>
            <a:endParaRPr lang="en" dirty="0">
              <a:solidFill>
                <a:prstClr val="black">
                  <a:tint val="75000"/>
                </a:prstClr>
              </a:solidFill>
            </a:endParaRPr>
          </a:p>
        </p:txBody>
      </p:sp>
    </p:spTree>
    <p:extLst>
      <p:ext uri="{BB962C8B-B14F-4D97-AF65-F5344CB8AC3E}">
        <p14:creationId xmlns:p14="http://schemas.microsoft.com/office/powerpoint/2010/main" val="177288500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E78976FB-A6C4-CF41-AACB-9FC4EA0C25A2}" type="datetimeFigureOut">
              <a:rPr lang="en-US"/>
              <a:pPr/>
              <a:t>10/26/16</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F0700BD7-665B-D346-8A6D-2DBE722189AF}" type="slidenum">
              <a:rPr lang="en-US"/>
              <a:pPr/>
              <a:t>‹#›</a:t>
            </a:fld>
            <a:endParaRPr lang="en-US"/>
          </a:p>
        </p:txBody>
      </p:sp>
    </p:spTree>
    <p:extLst>
      <p:ext uri="{BB962C8B-B14F-4D97-AF65-F5344CB8AC3E}">
        <p14:creationId xmlns:p14="http://schemas.microsoft.com/office/powerpoint/2010/main" val="38090624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21D98ED0-03FD-BF48-AA8C-00EA78625EDD}" type="datetimeFigureOut">
              <a:rPr lang="en-US"/>
              <a:pPr/>
              <a:t>10/26/16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476FF698-1B3D-E54E-BF5E-949C39636247}" type="slidenum">
              <a:rPr lang="en-US"/>
              <a:pPr/>
              <a:t>‹#›</a:t>
            </a:fld>
            <a:endParaRPr lang="en-US"/>
          </a:p>
        </p:txBody>
      </p:sp>
    </p:spTree>
    <p:extLst>
      <p:ext uri="{BB962C8B-B14F-4D97-AF65-F5344CB8AC3E}">
        <p14:creationId xmlns:p14="http://schemas.microsoft.com/office/powerpoint/2010/main" val="10289098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235E2E23-E380-FE45-831C-5553B8E6808B}" type="datetimeFigureOut">
              <a:rPr lang="en-US"/>
              <a:pPr/>
              <a:t>10/26/16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2970B179-2A0B-1541-BDC0-F74DACFB88D5}" type="slidenum">
              <a:rPr lang="en-US"/>
              <a:pPr/>
              <a:t>‹#›</a:t>
            </a:fld>
            <a:endParaRPr lang="en-US"/>
          </a:p>
        </p:txBody>
      </p:sp>
    </p:spTree>
    <p:extLst>
      <p:ext uri="{BB962C8B-B14F-4D97-AF65-F5344CB8AC3E}">
        <p14:creationId xmlns:p14="http://schemas.microsoft.com/office/powerpoint/2010/main" val="24730268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theme" Target="../theme/theme10.xml"/><Relationship Id="rId3" Type="http://schemas.openxmlformats.org/officeDocument/2006/relationships/image" Target="../media/image3.jpeg"/></Relationships>
</file>

<file path=ppt/slideMasters/_rels/slideMaster11.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theme" Target="../theme/theme11.xml"/><Relationship Id="rId3" Type="http://schemas.openxmlformats.org/officeDocument/2006/relationships/image" Target="../media/image3.jpeg"/></Relationships>
</file>

<file path=ppt/slideMasters/_rels/slideMaster1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theme" Target="../theme/theme12.xml"/><Relationship Id="rId3" Type="http://schemas.openxmlformats.org/officeDocument/2006/relationships/image" Target="../media/image3.jpeg"/></Relationships>
</file>

<file path=ppt/slideMasters/_rels/slideMaster1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theme" Target="../theme/theme13.xml"/><Relationship Id="rId3" Type="http://schemas.openxmlformats.org/officeDocument/2006/relationships/image" Target="../media/image3.jpeg"/></Relationships>
</file>

<file path=ppt/slideMasters/_rels/slideMaster14.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theme" Target="../theme/theme14.xml"/><Relationship Id="rId3" Type="http://schemas.openxmlformats.org/officeDocument/2006/relationships/image" Target="../media/image3.jpeg"/></Relationships>
</file>

<file path=ppt/slideMasters/_rels/slideMaster15.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theme" Target="../theme/theme15.xml"/><Relationship Id="rId3" Type="http://schemas.openxmlformats.org/officeDocument/2006/relationships/image" Target="../media/image3.jpeg"/></Relationships>
</file>

<file path=ppt/slideMasters/_rels/slideMaster16.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theme" Target="../theme/theme16.xml"/><Relationship Id="rId3" Type="http://schemas.openxmlformats.org/officeDocument/2006/relationships/image" Target="../media/image3.jpeg"/></Relationships>
</file>

<file path=ppt/slideMasters/_rels/slideMaster17.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theme" Target="../theme/theme17.xml"/><Relationship Id="rId3" Type="http://schemas.openxmlformats.org/officeDocument/2006/relationships/image" Target="../media/image3.jpeg"/></Relationships>
</file>

<file path=ppt/slideMasters/_rels/slideMaster18.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theme" Target="../theme/theme18.xml"/><Relationship Id="rId3" Type="http://schemas.openxmlformats.org/officeDocument/2006/relationships/image" Target="../media/image3.jpeg"/></Relationships>
</file>

<file path=ppt/slideMasters/_rels/slideMaster19.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theme" Target="../theme/theme19.xml"/><Relationship Id="rId3" Type="http://schemas.openxmlformats.org/officeDocument/2006/relationships/image" Target="../media/image3.jpeg"/></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theme" Target="../theme/theme2.xml"/></Relationships>
</file>

<file path=ppt/slideMasters/_rels/slideMaster20.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theme" Target="../theme/theme20.xml"/><Relationship Id="rId3" Type="http://schemas.openxmlformats.org/officeDocument/2006/relationships/image" Target="../media/image3.jpeg"/></Relationships>
</file>

<file path=ppt/slideMasters/_rels/slideMaster21.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theme" Target="../theme/theme21.xml"/><Relationship Id="rId3" Type="http://schemas.openxmlformats.org/officeDocument/2006/relationships/image" Target="../media/image3.jpeg"/></Relationships>
</file>

<file path=ppt/slideMasters/_rels/slideMaster22.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theme" Target="../theme/theme22.xml"/><Relationship Id="rId3" Type="http://schemas.openxmlformats.org/officeDocument/2006/relationships/image" Target="../media/image3.jpeg"/></Relationships>
</file>

<file path=ppt/slideMasters/_rels/slideMaster23.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theme" Target="../theme/theme23.xml"/><Relationship Id="rId3" Type="http://schemas.openxmlformats.org/officeDocument/2006/relationships/image" Target="../media/image3.jpeg"/></Relationships>
</file>

<file path=ppt/slideMasters/_rels/slideMaster24.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theme" Target="../theme/theme24.xml"/><Relationship Id="rId3" Type="http://schemas.openxmlformats.org/officeDocument/2006/relationships/image" Target="../media/image3.jpeg"/></Relationships>
</file>

<file path=ppt/slideMasters/_rels/slideMaster25.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theme" Target="../theme/theme25.xml"/><Relationship Id="rId3" Type="http://schemas.openxmlformats.org/officeDocument/2006/relationships/image" Target="../media/image3.jpeg"/></Relationships>
</file>

<file path=ppt/slideMasters/_rels/slideMaster26.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theme" Target="../theme/theme26.xml"/><Relationship Id="rId3" Type="http://schemas.openxmlformats.org/officeDocument/2006/relationships/image" Target="../media/image3.jpeg"/></Relationships>
</file>

<file path=ppt/slideMasters/_rels/slideMaster27.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theme" Target="../theme/theme27.xml"/><Relationship Id="rId3" Type="http://schemas.openxmlformats.org/officeDocument/2006/relationships/image" Target="../media/image3.jpeg"/></Relationships>
</file>

<file path=ppt/slideMasters/_rels/slideMaster28.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theme" Target="../theme/theme28.xml"/><Relationship Id="rId3" Type="http://schemas.openxmlformats.org/officeDocument/2006/relationships/image" Target="../media/image3.jpeg"/></Relationships>
</file>

<file path=ppt/slideMasters/_rels/slideMaster29.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theme" Target="../theme/theme29.xml"/><Relationship Id="rId3"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theme" Target="../theme/theme3.xml"/><Relationship Id="rId3" Type="http://schemas.openxmlformats.org/officeDocument/2006/relationships/image" Target="../media/image3.jpeg"/></Relationships>
</file>

<file path=ppt/slideMasters/_rels/slideMaster30.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theme" Target="../theme/theme30.xml"/><Relationship Id="rId3" Type="http://schemas.openxmlformats.org/officeDocument/2006/relationships/image" Target="../media/image3.jpeg"/></Relationships>
</file>

<file path=ppt/slideMasters/_rels/slideMaster31.xml.rels><?xml version="1.0" encoding="UTF-8" standalone="yes"?>
<Relationships xmlns="http://schemas.openxmlformats.org/package/2006/relationships"><Relationship Id="rId1" Type="http://schemas.openxmlformats.org/officeDocument/2006/relationships/slideLayout" Target="../slideLayouts/slideLayout42.xml"/><Relationship Id="rId2" Type="http://schemas.openxmlformats.org/officeDocument/2006/relationships/theme" Target="../theme/theme31.xml"/><Relationship Id="rId3" Type="http://schemas.openxmlformats.org/officeDocument/2006/relationships/image" Target="../media/image3.jpeg"/></Relationships>
</file>

<file path=ppt/slideMasters/_rels/slideMaster32.xml.rels><?xml version="1.0" encoding="UTF-8" standalone="yes"?>
<Relationships xmlns="http://schemas.openxmlformats.org/package/2006/relationships"><Relationship Id="rId1" Type="http://schemas.openxmlformats.org/officeDocument/2006/relationships/slideLayout" Target="../slideLayouts/slideLayout43.xml"/><Relationship Id="rId2" Type="http://schemas.openxmlformats.org/officeDocument/2006/relationships/theme" Target="../theme/theme32.xml"/><Relationship Id="rId3" Type="http://schemas.openxmlformats.org/officeDocument/2006/relationships/image" Target="../media/image3.jpeg"/></Relationships>
</file>

<file path=ppt/slideMasters/_rels/slideMaster33.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theme" Target="../theme/theme33.xml"/><Relationship Id="rId3" Type="http://schemas.openxmlformats.org/officeDocument/2006/relationships/image" Target="../media/image3.jpeg"/></Relationships>
</file>

<file path=ppt/slideMasters/_rels/slideMaster34.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theme" Target="../theme/theme34.xml"/><Relationship Id="rId3" Type="http://schemas.openxmlformats.org/officeDocument/2006/relationships/image" Target="../media/image3.jpeg"/></Relationships>
</file>

<file path=ppt/slideMasters/_rels/slideMaster35.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theme" Target="../theme/theme35.xml"/><Relationship Id="rId3" Type="http://schemas.openxmlformats.org/officeDocument/2006/relationships/image" Target="../media/image3.jpeg"/></Relationships>
</file>

<file path=ppt/slideMasters/_rels/slideMaster36.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theme" Target="../theme/theme36.xml"/><Relationship Id="rId3" Type="http://schemas.openxmlformats.org/officeDocument/2006/relationships/image" Target="../media/image3.jpeg"/></Relationships>
</file>

<file path=ppt/slideMasters/_rels/slideMaster37.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theme" Target="../theme/theme37.xml"/><Relationship Id="rId3" Type="http://schemas.openxmlformats.org/officeDocument/2006/relationships/image" Target="../media/image3.jpeg"/></Relationships>
</file>

<file path=ppt/slideMasters/_rels/slideMaster38.xml.rels><?xml version="1.0" encoding="UTF-8" standalone="yes"?>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theme" Target="../theme/theme38.xml"/><Relationship Id="rId3" Type="http://schemas.openxmlformats.org/officeDocument/2006/relationships/image" Target="../media/image3.jpeg"/></Relationships>
</file>

<file path=ppt/slideMasters/_rels/slideMaster39.xml.rels><?xml version="1.0" encoding="UTF-8" standalone="yes"?>
<Relationships xmlns="http://schemas.openxmlformats.org/package/2006/relationships"><Relationship Id="rId1" Type="http://schemas.openxmlformats.org/officeDocument/2006/relationships/slideLayout" Target="../slideLayouts/slideLayout50.xml"/><Relationship Id="rId2" Type="http://schemas.openxmlformats.org/officeDocument/2006/relationships/theme" Target="../theme/theme39.xml"/><Relationship Id="rId3" Type="http://schemas.openxmlformats.org/officeDocument/2006/relationships/image" Target="../media/image3.jpeg"/></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theme" Target="../theme/theme4.xml"/><Relationship Id="rId3" Type="http://schemas.openxmlformats.org/officeDocument/2006/relationships/image" Target="../media/image3.jpeg"/></Relationships>
</file>

<file path=ppt/slideMasters/_rels/slideMaster40.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theme" Target="../theme/theme40.xml"/><Relationship Id="rId3" Type="http://schemas.openxmlformats.org/officeDocument/2006/relationships/image" Target="../media/image3.jpeg"/></Relationships>
</file>

<file path=ppt/slideMasters/_rels/slideMaster41.xml.rels><?xml version="1.0" encoding="UTF-8" standalone="yes"?>
<Relationships xmlns="http://schemas.openxmlformats.org/package/2006/relationships"><Relationship Id="rId1" Type="http://schemas.openxmlformats.org/officeDocument/2006/relationships/slideLayout" Target="../slideLayouts/slideLayout52.xml"/><Relationship Id="rId2" Type="http://schemas.openxmlformats.org/officeDocument/2006/relationships/theme" Target="../theme/theme41.xml"/><Relationship Id="rId3" Type="http://schemas.openxmlformats.org/officeDocument/2006/relationships/image" Target="../media/image3.jpeg"/></Relationships>
</file>

<file path=ppt/slideMasters/_rels/slideMaster42.xml.rels><?xml version="1.0" encoding="UTF-8" standalone="yes"?>
<Relationships xmlns="http://schemas.openxmlformats.org/package/2006/relationships"><Relationship Id="rId1" Type="http://schemas.openxmlformats.org/officeDocument/2006/relationships/slideLayout" Target="../slideLayouts/slideLayout53.xml"/><Relationship Id="rId2" Type="http://schemas.openxmlformats.org/officeDocument/2006/relationships/theme" Target="../theme/theme42.xml"/><Relationship Id="rId3" Type="http://schemas.openxmlformats.org/officeDocument/2006/relationships/image" Target="../media/image3.jpeg"/></Relationships>
</file>

<file path=ppt/slideMasters/_rels/slideMaster43.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theme" Target="../theme/theme43.xml"/><Relationship Id="rId3" Type="http://schemas.openxmlformats.org/officeDocument/2006/relationships/image" Target="../media/image3.jpeg"/></Relationships>
</file>

<file path=ppt/slideMasters/_rels/slideMaster44.xml.rels><?xml version="1.0" encoding="UTF-8" standalone="yes"?>
<Relationships xmlns="http://schemas.openxmlformats.org/package/2006/relationships"><Relationship Id="rId1" Type="http://schemas.openxmlformats.org/officeDocument/2006/relationships/slideLayout" Target="../slideLayouts/slideLayout55.xml"/><Relationship Id="rId2" Type="http://schemas.openxmlformats.org/officeDocument/2006/relationships/theme" Target="../theme/theme44.xml"/><Relationship Id="rId3" Type="http://schemas.openxmlformats.org/officeDocument/2006/relationships/image" Target="../media/image3.jpeg"/></Relationships>
</file>

<file path=ppt/slideMasters/_rels/slideMaster45.xml.rels><?xml version="1.0" encoding="UTF-8" standalone="yes"?>
<Relationships xmlns="http://schemas.openxmlformats.org/package/2006/relationships"><Relationship Id="rId1" Type="http://schemas.openxmlformats.org/officeDocument/2006/relationships/slideLayout" Target="../slideLayouts/slideLayout56.xml"/><Relationship Id="rId2" Type="http://schemas.openxmlformats.org/officeDocument/2006/relationships/theme" Target="../theme/theme45.xml"/><Relationship Id="rId3" Type="http://schemas.openxmlformats.org/officeDocument/2006/relationships/image" Target="../media/image3.jpeg"/></Relationships>
</file>

<file path=ppt/slideMasters/_rels/slideMaster46.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theme" Target="../theme/theme46.xml"/><Relationship Id="rId3" Type="http://schemas.openxmlformats.org/officeDocument/2006/relationships/image" Target="../media/image3.jpeg"/></Relationships>
</file>

<file path=ppt/slideMasters/_rels/slideMaster47.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theme" Target="../theme/theme47.xml"/><Relationship Id="rId3" Type="http://schemas.openxmlformats.org/officeDocument/2006/relationships/image" Target="../media/image3.jpeg"/></Relationships>
</file>

<file path=ppt/slideMasters/_rels/slideMaster48.xml.rels><?xml version="1.0" encoding="UTF-8" standalone="yes"?>
<Relationships xmlns="http://schemas.openxmlformats.org/package/2006/relationships"><Relationship Id="rId1" Type="http://schemas.openxmlformats.org/officeDocument/2006/relationships/slideLayout" Target="../slideLayouts/slideLayout59.xml"/><Relationship Id="rId2" Type="http://schemas.openxmlformats.org/officeDocument/2006/relationships/theme" Target="../theme/theme48.xml"/><Relationship Id="rId3" Type="http://schemas.openxmlformats.org/officeDocument/2006/relationships/image" Target="../media/image3.jpeg"/></Relationships>
</file>

<file path=ppt/slideMasters/_rels/slideMaster49.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theme" Target="../theme/theme49.xml"/><Relationship Id="rId3" Type="http://schemas.openxmlformats.org/officeDocument/2006/relationships/image" Target="../media/image3.jpeg"/></Relationships>
</file>

<file path=ppt/slideMasters/_rels/slideMaster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theme" Target="../theme/theme5.xml"/><Relationship Id="rId3" Type="http://schemas.openxmlformats.org/officeDocument/2006/relationships/image" Target="../media/image3.jpeg"/></Relationships>
</file>

<file path=ppt/slideMasters/_rels/slideMaster50.xml.rels><?xml version="1.0" encoding="UTF-8" standalone="yes"?>
<Relationships xmlns="http://schemas.openxmlformats.org/package/2006/relationships"><Relationship Id="rId1" Type="http://schemas.openxmlformats.org/officeDocument/2006/relationships/slideLayout" Target="../slideLayouts/slideLayout61.xml"/><Relationship Id="rId2" Type="http://schemas.openxmlformats.org/officeDocument/2006/relationships/theme" Target="../theme/theme50.xml"/><Relationship Id="rId3" Type="http://schemas.openxmlformats.org/officeDocument/2006/relationships/image" Target="../media/image3.jpeg"/></Relationships>
</file>

<file path=ppt/slideMasters/_rels/slideMaster51.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theme" Target="../theme/theme51.xml"/><Relationship Id="rId3" Type="http://schemas.openxmlformats.org/officeDocument/2006/relationships/image" Target="../media/image3.jpeg"/></Relationships>
</file>

<file path=ppt/slideMasters/_rels/slideMaster52.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theme" Target="../theme/theme52.xml"/><Relationship Id="rId3" Type="http://schemas.openxmlformats.org/officeDocument/2006/relationships/image" Target="../media/image3.jpeg"/></Relationships>
</file>

<file path=ppt/slideMasters/_rels/slideMaster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theme" Target="../theme/theme6.xml"/><Relationship Id="rId3" Type="http://schemas.openxmlformats.org/officeDocument/2006/relationships/image" Target="../media/image3.jpeg"/></Relationships>
</file>

<file path=ppt/slideMasters/_rels/slideMaster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theme" Target="../theme/theme7.xml"/><Relationship Id="rId3" Type="http://schemas.openxmlformats.org/officeDocument/2006/relationships/image" Target="../media/image3.jpeg"/></Relationships>
</file>

<file path=ppt/slideMasters/_rels/slideMaster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theme" Target="../theme/theme8.xml"/><Relationship Id="rId3" Type="http://schemas.openxmlformats.org/officeDocument/2006/relationships/image" Target="../media/image3.jpeg"/></Relationships>
</file>

<file path=ppt/slideMasters/_rels/slideMaster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theme" Target="../theme/theme9.xml"/><Relationship Id="rId3"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EAF170E9-611D-2447-B568-D5B1A0BB1BFC}" type="datetimeFigureOut">
              <a:rPr lang="en-US"/>
              <a:pPr/>
              <a:t>10/26/16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10F41CA5-6F40-7C46-9F3A-6D14B1B7479B}"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11" r:id="rId6"/>
    <p:sldLayoutId id="2147483906" r:id="rId7"/>
    <p:sldLayoutId id="2147483907" r:id="rId8"/>
    <p:sldLayoutId id="2147483908" r:id="rId9"/>
    <p:sldLayoutId id="2147483909" r:id="rId10"/>
    <p:sldLayoutId id="2147483910" r:id="rId11"/>
  </p:sldLayoutIdLst>
  <p:txStyles>
    <p:titleStyle>
      <a:lvl1pPr algn="ctr" rtl="0" eaLnBrk="1" fontAlgn="base" hangingPunct="1">
        <a:spcBef>
          <a:spcPct val="0"/>
        </a:spcBef>
        <a:spcAft>
          <a:spcPct val="0"/>
        </a:spcAft>
        <a:defRPr sz="4400" kern="1200">
          <a:solidFill>
            <a:schemeClr val="tx1"/>
          </a:solidFill>
          <a:latin typeface="+mj-lt"/>
          <a:ea typeface="ＭＳ Ｐゴシック" charset="0"/>
          <a:cs typeface="+mj-cs"/>
        </a:defRPr>
      </a:lvl1pPr>
      <a:lvl2pPr algn="ctr" rtl="0" eaLnBrk="1" fontAlgn="base" hangingPunct="1">
        <a:spcBef>
          <a:spcPct val="0"/>
        </a:spcBef>
        <a:spcAft>
          <a:spcPct val="0"/>
        </a:spcAft>
        <a:defRPr sz="4400">
          <a:solidFill>
            <a:schemeClr val="tx1"/>
          </a:solidFill>
          <a:latin typeface="Calibri" charset="0"/>
          <a:ea typeface="ＭＳ Ｐゴシック" charset="0"/>
        </a:defRPr>
      </a:lvl2pPr>
      <a:lvl3pPr algn="ctr" rtl="0" eaLnBrk="1" fontAlgn="base" hangingPunct="1">
        <a:spcBef>
          <a:spcPct val="0"/>
        </a:spcBef>
        <a:spcAft>
          <a:spcPct val="0"/>
        </a:spcAft>
        <a:defRPr sz="4400">
          <a:solidFill>
            <a:schemeClr val="tx1"/>
          </a:solidFill>
          <a:latin typeface="Calibri" charset="0"/>
          <a:ea typeface="ＭＳ Ｐゴシック" charset="0"/>
        </a:defRPr>
      </a:lvl3pPr>
      <a:lvl4pPr algn="ctr" rtl="0" eaLnBrk="1" fontAlgn="base" hangingPunct="1">
        <a:spcBef>
          <a:spcPct val="0"/>
        </a:spcBef>
        <a:spcAft>
          <a:spcPct val="0"/>
        </a:spcAft>
        <a:defRPr sz="4400">
          <a:solidFill>
            <a:schemeClr val="tx1"/>
          </a:solidFill>
          <a:latin typeface="Calibri" charset="0"/>
          <a:ea typeface="ＭＳ Ｐゴシック" charset="0"/>
        </a:defRPr>
      </a:lvl4pPr>
      <a:lvl5pPr algn="ctr" rtl="0" eaLnBrk="1" fontAlgn="base" hangingPunct="1">
        <a:spcBef>
          <a:spcPct val="0"/>
        </a:spcBef>
        <a:spcAft>
          <a:spcPct val="0"/>
        </a:spcAft>
        <a:defRPr sz="4400">
          <a:solidFill>
            <a:schemeClr val="tx1"/>
          </a:solidFill>
          <a:latin typeface="Calibri" charset="0"/>
          <a:ea typeface="ＭＳ Ｐゴシック" charset="0"/>
        </a:defRPr>
      </a:lvl5pPr>
      <a:lvl6pPr marL="457200" algn="ctr" rtl="0" eaLnBrk="1" fontAlgn="base" hangingPunct="1">
        <a:spcBef>
          <a:spcPct val="0"/>
        </a:spcBef>
        <a:spcAft>
          <a:spcPct val="0"/>
        </a:spcAft>
        <a:defRPr sz="4400">
          <a:solidFill>
            <a:schemeClr val="tx1"/>
          </a:solidFill>
          <a:latin typeface="Calibri" charset="0"/>
          <a:ea typeface="ＭＳ Ｐゴシック" charset="0"/>
        </a:defRPr>
      </a:lvl6pPr>
      <a:lvl7pPr marL="914400" algn="ctr" rtl="0" eaLnBrk="1" fontAlgn="base" hangingPunct="1">
        <a:spcBef>
          <a:spcPct val="0"/>
        </a:spcBef>
        <a:spcAft>
          <a:spcPct val="0"/>
        </a:spcAft>
        <a:defRPr sz="4400">
          <a:solidFill>
            <a:schemeClr val="tx1"/>
          </a:solidFill>
          <a:latin typeface="Calibri" charset="0"/>
          <a:ea typeface="ＭＳ Ｐゴシック" charset="0"/>
        </a:defRPr>
      </a:lvl7pPr>
      <a:lvl8pPr marL="1371600" algn="ctr" rtl="0" eaLnBrk="1" fontAlgn="base" hangingPunct="1">
        <a:spcBef>
          <a:spcPct val="0"/>
        </a:spcBef>
        <a:spcAft>
          <a:spcPct val="0"/>
        </a:spcAft>
        <a:defRPr sz="4400">
          <a:solidFill>
            <a:schemeClr val="tx1"/>
          </a:solidFill>
          <a:latin typeface="Calibri" charset="0"/>
          <a:ea typeface="ＭＳ Ｐゴシック" charset="0"/>
        </a:defRPr>
      </a:lvl8pPr>
      <a:lvl9pPr marL="1828800" algn="ctr" rtl="0" eaLnBrk="1" fontAlgn="base" hangingPunct="1">
        <a:spcBef>
          <a:spcPct val="0"/>
        </a:spcBef>
        <a:spcAft>
          <a:spcPct val="0"/>
        </a:spcAft>
        <a:defRPr sz="4400">
          <a:solidFill>
            <a:schemeClr val="tx1"/>
          </a:solidFill>
          <a:latin typeface="Calibri" charset="0"/>
          <a:ea typeface="ＭＳ Ｐゴシック"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ＭＳ Ｐゴシック" charset="0"/>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977565355"/>
      </p:ext>
    </p:extLst>
  </p:cSld>
  <p:clrMap bg1="lt1" tx1="dk1" bg2="lt2" tx2="dk2" accent1="accent1" accent2="accent2" accent3="accent3" accent4="accent4" accent5="accent5" accent6="accent6" hlink="hlink" folHlink="folHlink"/>
  <p:sldLayoutIdLst>
    <p:sldLayoutId id="2147483930"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2899855705"/>
      </p:ext>
    </p:extLst>
  </p:cSld>
  <p:clrMap bg1="lt1" tx1="dk1" bg2="lt2" tx2="dk2" accent1="accent1" accent2="accent2" accent3="accent3" accent4="accent4" accent5="accent5" accent6="accent6" hlink="hlink" folHlink="folHlink"/>
  <p:sldLayoutIdLst>
    <p:sldLayoutId id="2147483932"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2836161932"/>
      </p:ext>
    </p:extLst>
  </p:cSld>
  <p:clrMap bg1="lt1" tx1="dk1" bg2="lt2" tx2="dk2" accent1="accent1" accent2="accent2" accent3="accent3" accent4="accent4" accent5="accent5" accent6="accent6" hlink="hlink" folHlink="folHlink"/>
  <p:sldLayoutIdLst>
    <p:sldLayoutId id="2147483934"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11926817"/>
      </p:ext>
    </p:extLst>
  </p:cSld>
  <p:clrMap bg1="lt1" tx1="dk1" bg2="lt2" tx2="dk2" accent1="accent1" accent2="accent2" accent3="accent3" accent4="accent4" accent5="accent5" accent6="accent6" hlink="hlink" folHlink="folHlink"/>
  <p:sldLayoutIdLst>
    <p:sldLayoutId id="2147483936"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2552527991"/>
      </p:ext>
    </p:extLst>
  </p:cSld>
  <p:clrMap bg1="lt1" tx1="dk1" bg2="lt2" tx2="dk2" accent1="accent1" accent2="accent2" accent3="accent3" accent4="accent4" accent5="accent5" accent6="accent6" hlink="hlink" folHlink="folHlink"/>
  <p:sldLayoutIdLst>
    <p:sldLayoutId id="2147483938"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3207501613"/>
      </p:ext>
    </p:extLst>
  </p:cSld>
  <p:clrMap bg1="lt1" tx1="dk1" bg2="lt2" tx2="dk2" accent1="accent1" accent2="accent2" accent3="accent3" accent4="accent4" accent5="accent5" accent6="accent6" hlink="hlink" folHlink="folHlink"/>
  <p:sldLayoutIdLst>
    <p:sldLayoutId id="2147483940"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3881961635"/>
      </p:ext>
    </p:extLst>
  </p:cSld>
  <p:clrMap bg1="lt1" tx1="dk1" bg2="lt2" tx2="dk2" accent1="accent1" accent2="accent2" accent3="accent3" accent4="accent4" accent5="accent5" accent6="accent6" hlink="hlink" folHlink="folHlink"/>
  <p:sldLayoutIdLst>
    <p:sldLayoutId id="2147483942"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3835902118"/>
      </p:ext>
    </p:extLst>
  </p:cSld>
  <p:clrMap bg1="lt1" tx1="dk1" bg2="lt2" tx2="dk2" accent1="accent1" accent2="accent2" accent3="accent3" accent4="accent4" accent5="accent5" accent6="accent6" hlink="hlink" folHlink="folHlink"/>
  <p:sldLayoutIdLst>
    <p:sldLayoutId id="2147483944"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653038571"/>
      </p:ext>
    </p:extLst>
  </p:cSld>
  <p:clrMap bg1="lt1" tx1="dk1" bg2="lt2" tx2="dk2" accent1="accent1" accent2="accent2" accent3="accent3" accent4="accent4" accent5="accent5" accent6="accent6" hlink="hlink" folHlink="folHlink"/>
  <p:sldLayoutIdLst>
    <p:sldLayoutId id="2147483946"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1167565686"/>
      </p:ext>
    </p:extLst>
  </p:cSld>
  <p:clrMap bg1="lt1" tx1="dk1" bg2="lt2" tx2="dk2" accent1="accent1" accent2="accent2" accent3="accent3" accent4="accent4" accent5="accent5" accent6="accent6" hlink="hlink" folHlink="folHlink"/>
  <p:sldLayoutIdLst>
    <p:sldLayoutId id="2147483948"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Rectangle 27"/>
          <p:cNvSpPr/>
          <p:nvPr/>
        </p:nvSpPr>
        <p:spPr>
          <a:xfrm>
            <a:off x="0" y="366713"/>
            <a:ext cx="9144000" cy="8413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29" name="Rectangle 28"/>
          <p:cNvSpPr/>
          <p:nvPr/>
        </p:nvSpPr>
        <p:spPr>
          <a:xfrm>
            <a:off x="0" y="0"/>
            <a:ext cx="9144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30" name="Rectangle 29"/>
          <p:cNvSpPr/>
          <p:nvPr/>
        </p:nvSpPr>
        <p:spPr>
          <a:xfrm>
            <a:off x="0" y="307975"/>
            <a:ext cx="9144000" cy="9207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31" name="Rectangle 30"/>
          <p:cNvSpPr/>
          <p:nvPr/>
        </p:nvSpPr>
        <p:spPr>
          <a:xfrm flipV="1">
            <a:off x="5410200" y="360363"/>
            <a:ext cx="3733800" cy="904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32" name="Rectangle 31"/>
          <p:cNvSpPr/>
          <p:nvPr/>
        </p:nvSpPr>
        <p:spPr>
          <a:xfrm flipV="1">
            <a:off x="5410200" y="439738"/>
            <a:ext cx="3733800" cy="1809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useBgFill="1">
        <p:nvSpPr>
          <p:cNvPr id="33" name="Rounded Rectangle 32"/>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useBgFill="1">
        <p:nvSpPr>
          <p:cNvPr id="34" name="Rounded Rectangle 33"/>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35" name="Rectangle 34"/>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36" name="Rectangle 35"/>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37" name="Rectangle 36"/>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38" name="Rectangle 37"/>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39" name="Rectangle 38"/>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40" name="Rectangle 39"/>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039" name="Title Placeholder 21"/>
          <p:cNvSpPr>
            <a:spLocks noGrp="1"/>
          </p:cNvSpPr>
          <p:nvPr>
            <p:ph type="title"/>
          </p:nvPr>
        </p:nvSpPr>
        <p:spPr bwMode="auto">
          <a:xfrm>
            <a:off x="457200" y="1143000"/>
            <a:ext cx="8229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40" name="Text Placeholder 12"/>
          <p:cNvSpPr>
            <a:spLocks noGrp="1"/>
          </p:cNvSpPr>
          <p:nvPr>
            <p:ph type="body" idx="1"/>
          </p:nvPr>
        </p:nvSpPr>
        <p:spPr bwMode="auto">
          <a:xfrm>
            <a:off x="457200" y="2249488"/>
            <a:ext cx="8229600"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4" name="Date Placeholder 13"/>
          <p:cNvSpPr>
            <a:spLocks noGrp="1"/>
          </p:cNvSpPr>
          <p:nvPr>
            <p:ph type="dt" sz="half" idx="2"/>
          </p:nvPr>
        </p:nvSpPr>
        <p:spPr>
          <a:xfrm>
            <a:off x="6586538" y="612775"/>
            <a:ext cx="957262" cy="457200"/>
          </a:xfrm>
          <a:prstGeom prst="rect">
            <a:avLst/>
          </a:prstGeom>
        </p:spPr>
        <p:txBody>
          <a:bodyPr vert="horz"/>
          <a:lstStyle>
            <a:lvl1pPr algn="l" eaLnBrk="1" latinLnBrk="0" hangingPunct="1">
              <a:defRPr kumimoji="0" sz="800">
                <a:solidFill>
                  <a:schemeClr val="accent2"/>
                </a:solidFill>
                <a:latin typeface="Times New Roman" panose="02020603050405020304" pitchFamily="18" charset="0"/>
                <a:ea typeface="+mn-ea"/>
              </a:defRPr>
            </a:lvl1pPr>
          </a:lstStyle>
          <a:p>
            <a:pPr>
              <a:defRPr/>
            </a:pPr>
            <a:endParaRPr lang="en-US">
              <a:solidFill>
                <a:srgbClr val="438086"/>
              </a:solidFill>
              <a:cs typeface="+mn-cs"/>
            </a:endParaRPr>
          </a:p>
        </p:txBody>
      </p:sp>
      <p:sp>
        <p:nvSpPr>
          <p:cNvPr id="3" name="Footer Placeholder 2"/>
          <p:cNvSpPr>
            <a:spLocks noGrp="1"/>
          </p:cNvSpPr>
          <p:nvPr>
            <p:ph type="ftr" sz="quarter" idx="3"/>
          </p:nvPr>
        </p:nvSpPr>
        <p:spPr>
          <a:xfrm>
            <a:off x="5257800" y="612775"/>
            <a:ext cx="1325563" cy="457200"/>
          </a:xfrm>
          <a:prstGeom prst="rect">
            <a:avLst/>
          </a:prstGeom>
        </p:spPr>
        <p:txBody>
          <a:bodyPr vert="horz"/>
          <a:lstStyle>
            <a:lvl1pPr algn="r" eaLnBrk="1" latinLnBrk="0" hangingPunct="1">
              <a:defRPr kumimoji="0" sz="800">
                <a:solidFill>
                  <a:schemeClr val="accent2"/>
                </a:solidFill>
                <a:latin typeface="Times New Roman" panose="02020603050405020304" pitchFamily="18" charset="0"/>
                <a:ea typeface="+mn-ea"/>
              </a:defRPr>
            </a:lvl1pPr>
          </a:lstStyle>
          <a:p>
            <a:pPr>
              <a:defRPr/>
            </a:pPr>
            <a:endParaRPr lang="en-US">
              <a:solidFill>
                <a:srgbClr val="438086"/>
              </a:solidFill>
              <a:cs typeface="+mn-cs"/>
            </a:endParaRPr>
          </a:p>
        </p:txBody>
      </p:sp>
      <p:sp>
        <p:nvSpPr>
          <p:cNvPr id="23" name="Slide Number Placeholder 22"/>
          <p:cNvSpPr>
            <a:spLocks noGrp="1"/>
          </p:cNvSpPr>
          <p:nvPr>
            <p:ph type="sldNum" sz="quarter" idx="4"/>
          </p:nvPr>
        </p:nvSpPr>
        <p:spPr>
          <a:xfrm>
            <a:off x="8174038" y="1588"/>
            <a:ext cx="762000" cy="366712"/>
          </a:xfrm>
          <a:prstGeom prst="rect">
            <a:avLst/>
          </a:prstGeom>
        </p:spPr>
        <p:txBody>
          <a:bodyPr vert="horz" wrap="square" lIns="91440" tIns="45720" rIns="91440" bIns="45720" numCol="1" anchor="b" anchorCtr="0" compatLnSpc="1">
            <a:prstTxWarp prst="textNoShape">
              <a:avLst/>
            </a:prstTxWarp>
          </a:bodyPr>
          <a:lstStyle>
            <a:lvl1pPr algn="r" eaLnBrk="1" hangingPunct="1">
              <a:defRPr>
                <a:solidFill>
                  <a:srgbClr val="FFFFFF"/>
                </a:solidFill>
              </a:defRPr>
            </a:lvl1pPr>
          </a:lstStyle>
          <a:p>
            <a:fld id="{FB3467A1-4F98-4BE5-A925-D29F44C8DC46}" type="slidenum">
              <a:rPr lang="en-US" altLang="en-US" smtClean="0">
                <a:latin typeface="Times New Roman" panose="02020603050405020304" pitchFamily="18" charset="0"/>
                <a:ea typeface="MS PGothic" panose="020B0600070205080204" pitchFamily="34" charset="-128"/>
                <a:cs typeface="+mn-cs"/>
              </a:rPr>
              <a:pPr/>
              <a:t>‹#›</a:t>
            </a:fld>
            <a:endParaRPr lang="en-US" altLang="en-US" smtClean="0">
              <a:latin typeface="Times New Roman" panose="02020603050405020304" pitchFamily="18" charset="0"/>
              <a:ea typeface="MS PGothic" panose="020B0600070205080204" pitchFamily="34" charset="-128"/>
              <a:cs typeface="+mn-cs"/>
            </a:endParaRPr>
          </a:p>
        </p:txBody>
      </p:sp>
    </p:spTree>
    <p:extLst>
      <p:ext uri="{BB962C8B-B14F-4D97-AF65-F5344CB8AC3E}">
        <p14:creationId xmlns:p14="http://schemas.microsoft.com/office/powerpoint/2010/main" val="3852759982"/>
      </p:ext>
    </p:extLst>
  </p:cSld>
  <p:clrMap bg1="lt1" tx1="dk1" bg2="lt2" tx2="dk2" accent1="accent1" accent2="accent2" accent3="accent3" accent4="accent4" accent5="accent5" accent6="accent6" hlink="hlink" folHlink="folHlink"/>
  <p:sldLayoutIdLst>
    <p:sldLayoutId id="2147483913" r:id="rId1"/>
    <p:sldLayoutId id="2147483914" r:id="rId2"/>
  </p:sldLayoutIdLst>
  <p:txStyles>
    <p:titleStyle>
      <a:lvl1pPr algn="l" rtl="0" eaLnBrk="0" fontAlgn="base" hangingPunct="0">
        <a:spcBef>
          <a:spcPct val="0"/>
        </a:spcBef>
        <a:spcAft>
          <a:spcPct val="0"/>
        </a:spcAft>
        <a:defRPr sz="4000" kern="1200">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4000">
          <a:solidFill>
            <a:schemeClr val="tx2"/>
          </a:solidFill>
          <a:latin typeface="Trebuchet MS" pitchFamily="34" charset="0"/>
          <a:ea typeface="MS PGothic" panose="020B0600070205080204" pitchFamily="34" charset="-128"/>
        </a:defRPr>
      </a:lvl2pPr>
      <a:lvl3pPr algn="l" rtl="0" eaLnBrk="0" fontAlgn="base" hangingPunct="0">
        <a:spcBef>
          <a:spcPct val="0"/>
        </a:spcBef>
        <a:spcAft>
          <a:spcPct val="0"/>
        </a:spcAft>
        <a:defRPr sz="4000">
          <a:solidFill>
            <a:schemeClr val="tx2"/>
          </a:solidFill>
          <a:latin typeface="Trebuchet MS" pitchFamily="34" charset="0"/>
          <a:ea typeface="MS PGothic" panose="020B0600070205080204" pitchFamily="34" charset="-128"/>
        </a:defRPr>
      </a:lvl3pPr>
      <a:lvl4pPr algn="l" rtl="0" eaLnBrk="0" fontAlgn="base" hangingPunct="0">
        <a:spcBef>
          <a:spcPct val="0"/>
        </a:spcBef>
        <a:spcAft>
          <a:spcPct val="0"/>
        </a:spcAft>
        <a:defRPr sz="4000">
          <a:solidFill>
            <a:schemeClr val="tx2"/>
          </a:solidFill>
          <a:latin typeface="Trebuchet MS" pitchFamily="34" charset="0"/>
          <a:ea typeface="MS PGothic" panose="020B0600070205080204" pitchFamily="34" charset="-128"/>
        </a:defRPr>
      </a:lvl4pPr>
      <a:lvl5pPr algn="l" rtl="0" eaLnBrk="0" fontAlgn="base" hangingPunct="0">
        <a:spcBef>
          <a:spcPct val="0"/>
        </a:spcBef>
        <a:spcAft>
          <a:spcPct val="0"/>
        </a:spcAft>
        <a:defRPr sz="4000">
          <a:solidFill>
            <a:schemeClr val="tx2"/>
          </a:solidFill>
          <a:latin typeface="Trebuchet MS" pitchFamily="34" charset="0"/>
          <a:ea typeface="MS PGothic" panose="020B0600070205080204" pitchFamily="34" charset="-128"/>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p:titleStyle>
    <p:bodyStyle>
      <a:lvl1pPr marL="365125" indent="-255588" algn="l" rtl="0" eaLnBrk="0" fontAlgn="base" hangingPunct="0">
        <a:spcBef>
          <a:spcPts val="300"/>
        </a:spcBef>
        <a:spcAft>
          <a:spcPct val="0"/>
        </a:spcAft>
        <a:buClr>
          <a:srgbClr val="A04DA3"/>
        </a:buClr>
        <a:buFont typeface="Georgia" panose="02040502050405020303" pitchFamily="18" charset="0"/>
        <a:buChar char="•"/>
        <a:defRPr sz="2800" kern="1200">
          <a:solidFill>
            <a:schemeClr val="tx1"/>
          </a:solidFill>
          <a:latin typeface="+mn-lt"/>
          <a:ea typeface="MS PGothic" panose="020B0600070205080204" pitchFamily="34" charset="-128"/>
          <a:cs typeface="+mn-cs"/>
        </a:defRPr>
      </a:lvl1pPr>
      <a:lvl2pPr marL="657225" indent="-246063" algn="l" rtl="0" eaLnBrk="0" fontAlgn="base" hangingPunct="0">
        <a:spcBef>
          <a:spcPts val="300"/>
        </a:spcBef>
        <a:spcAft>
          <a:spcPct val="0"/>
        </a:spcAft>
        <a:buClr>
          <a:schemeClr val="accent2"/>
        </a:buClr>
        <a:buFont typeface="Georgia" panose="02040502050405020303" pitchFamily="18" charset="0"/>
        <a:buChar char="▫"/>
        <a:defRPr sz="2600" kern="1200">
          <a:solidFill>
            <a:schemeClr val="accent2"/>
          </a:solidFill>
          <a:latin typeface="+mn-lt"/>
          <a:ea typeface="MS PGothic" panose="020B0600070205080204" pitchFamily="34" charset="-128"/>
          <a:cs typeface="+mn-cs"/>
        </a:defRPr>
      </a:lvl2pPr>
      <a:lvl3pPr marL="922338" indent="-219075" algn="l" rtl="0" eaLnBrk="0" fontAlgn="base" hangingPunct="0">
        <a:spcBef>
          <a:spcPts val="300"/>
        </a:spcBef>
        <a:spcAft>
          <a:spcPct val="0"/>
        </a:spcAft>
        <a:buClr>
          <a:schemeClr val="accent1"/>
        </a:buClr>
        <a:buFont typeface="Wingdings 2" panose="05020102010507070707" pitchFamily="18" charset="2"/>
        <a:buChar char=""/>
        <a:defRPr sz="2400" kern="1200">
          <a:solidFill>
            <a:schemeClr val="accent1"/>
          </a:solidFill>
          <a:latin typeface="+mn-lt"/>
          <a:ea typeface="MS PGothic" panose="020B0600070205080204" pitchFamily="34" charset="-128"/>
          <a:cs typeface="+mn-cs"/>
        </a:defRPr>
      </a:lvl3pPr>
      <a:lvl4pPr marL="1179513" indent="-200025" algn="l" rtl="0" eaLnBrk="0" fontAlgn="base" hangingPunct="0">
        <a:spcBef>
          <a:spcPts val="300"/>
        </a:spcBef>
        <a:spcAft>
          <a:spcPct val="0"/>
        </a:spcAft>
        <a:buClr>
          <a:schemeClr val="accent1"/>
        </a:buClr>
        <a:buFont typeface="Wingdings 2" panose="05020102010507070707" pitchFamily="18" charset="2"/>
        <a:buChar char=""/>
        <a:defRPr sz="2200" kern="1200">
          <a:solidFill>
            <a:schemeClr val="accent1"/>
          </a:solidFill>
          <a:latin typeface="+mn-lt"/>
          <a:ea typeface="MS PGothic" panose="020B0600070205080204" pitchFamily="34" charset="-128"/>
          <a:cs typeface="+mn-cs"/>
        </a:defRPr>
      </a:lvl4pPr>
      <a:lvl5pPr marL="1389063" indent="-182563" algn="l" rtl="0" eaLnBrk="0" fontAlgn="base" hangingPunct="0">
        <a:spcBef>
          <a:spcPts val="300"/>
        </a:spcBef>
        <a:spcAft>
          <a:spcPct val="0"/>
        </a:spcAft>
        <a:buClr>
          <a:srgbClr val="A04DA3"/>
        </a:buClr>
        <a:buFont typeface="Georgia" panose="02040502050405020303" pitchFamily="18" charset="0"/>
        <a:buChar char="▫"/>
        <a:defRPr sz="2000" kern="1200">
          <a:solidFill>
            <a:srgbClr val="A04DA3"/>
          </a:solidFill>
          <a:latin typeface="+mn-lt"/>
          <a:ea typeface="MS PGothic" panose="020B0600070205080204" pitchFamily="34" charset="-128"/>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1104734411"/>
      </p:ext>
    </p:extLst>
  </p:cSld>
  <p:clrMap bg1="lt1" tx1="dk1" bg2="lt2" tx2="dk2" accent1="accent1" accent2="accent2" accent3="accent3" accent4="accent4" accent5="accent5" accent6="accent6" hlink="hlink" folHlink="folHlink"/>
  <p:sldLayoutIdLst>
    <p:sldLayoutId id="2147483950"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3362638472"/>
      </p:ext>
    </p:extLst>
  </p:cSld>
  <p:clrMap bg1="lt1" tx1="dk1" bg2="lt2" tx2="dk2" accent1="accent1" accent2="accent2" accent3="accent3" accent4="accent4" accent5="accent5" accent6="accent6" hlink="hlink" folHlink="folHlink"/>
  <p:sldLayoutIdLst>
    <p:sldLayoutId id="2147483952"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4199291131"/>
      </p:ext>
    </p:extLst>
  </p:cSld>
  <p:clrMap bg1="lt1" tx1="dk1" bg2="lt2" tx2="dk2" accent1="accent1" accent2="accent2" accent3="accent3" accent4="accent4" accent5="accent5" accent6="accent6" hlink="hlink" folHlink="folHlink"/>
  <p:sldLayoutIdLst>
    <p:sldLayoutId id="2147483954"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3122087528"/>
      </p:ext>
    </p:extLst>
  </p:cSld>
  <p:clrMap bg1="lt1" tx1="dk1" bg2="lt2" tx2="dk2" accent1="accent1" accent2="accent2" accent3="accent3" accent4="accent4" accent5="accent5" accent6="accent6" hlink="hlink" folHlink="folHlink"/>
  <p:sldLayoutIdLst>
    <p:sldLayoutId id="2147483956"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3610359891"/>
      </p:ext>
    </p:extLst>
  </p:cSld>
  <p:clrMap bg1="lt1" tx1="dk1" bg2="lt2" tx2="dk2" accent1="accent1" accent2="accent2" accent3="accent3" accent4="accent4" accent5="accent5" accent6="accent6" hlink="hlink" folHlink="folHlink"/>
  <p:sldLayoutIdLst>
    <p:sldLayoutId id="2147483958"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806702907"/>
      </p:ext>
    </p:extLst>
  </p:cSld>
  <p:clrMap bg1="lt1" tx1="dk1" bg2="lt2" tx2="dk2" accent1="accent1" accent2="accent2" accent3="accent3" accent4="accent4" accent5="accent5" accent6="accent6" hlink="hlink" folHlink="folHlink"/>
  <p:sldLayoutIdLst>
    <p:sldLayoutId id="2147483960"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1783907445"/>
      </p:ext>
    </p:extLst>
  </p:cSld>
  <p:clrMap bg1="lt1" tx1="dk1" bg2="lt2" tx2="dk2" accent1="accent1" accent2="accent2" accent3="accent3" accent4="accent4" accent5="accent5" accent6="accent6" hlink="hlink" folHlink="folHlink"/>
  <p:sldLayoutIdLst>
    <p:sldLayoutId id="2147483962"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3168536061"/>
      </p:ext>
    </p:extLst>
  </p:cSld>
  <p:clrMap bg1="lt1" tx1="dk1" bg2="lt2" tx2="dk2" accent1="accent1" accent2="accent2" accent3="accent3" accent4="accent4" accent5="accent5" accent6="accent6" hlink="hlink" folHlink="folHlink"/>
  <p:sldLayoutIdLst>
    <p:sldLayoutId id="2147483964"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3264787195"/>
      </p:ext>
    </p:extLst>
  </p:cSld>
  <p:clrMap bg1="lt1" tx1="dk1" bg2="lt2" tx2="dk2" accent1="accent1" accent2="accent2" accent3="accent3" accent4="accent4" accent5="accent5" accent6="accent6" hlink="hlink" folHlink="folHlink"/>
  <p:sldLayoutIdLst>
    <p:sldLayoutId id="2147483966"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1541855507"/>
      </p:ext>
    </p:extLst>
  </p:cSld>
  <p:clrMap bg1="lt1" tx1="dk1" bg2="lt2" tx2="dk2" accent1="accent1" accent2="accent2" accent3="accent3" accent4="accent4" accent5="accent5" accent6="accent6" hlink="hlink" folHlink="folHlink"/>
  <p:sldLayoutIdLst>
    <p:sldLayoutId id="2147483968"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40767741"/>
      </p:ext>
    </p:extLst>
  </p:cSld>
  <p:clrMap bg1="lt1" tx1="dk1" bg2="lt2" tx2="dk2" accent1="accent1" accent2="accent2" accent3="accent3" accent4="accent4" accent5="accent5" accent6="accent6" hlink="hlink" folHlink="folHlink"/>
  <p:sldLayoutIdLst>
    <p:sldLayoutId id="2147483916"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143600718"/>
      </p:ext>
    </p:extLst>
  </p:cSld>
  <p:clrMap bg1="lt1" tx1="dk1" bg2="lt2" tx2="dk2" accent1="accent1" accent2="accent2" accent3="accent3" accent4="accent4" accent5="accent5" accent6="accent6" hlink="hlink" folHlink="folHlink"/>
  <p:sldLayoutIdLst>
    <p:sldLayoutId id="2147483970"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2973755726"/>
      </p:ext>
    </p:extLst>
  </p:cSld>
  <p:clrMap bg1="lt1" tx1="dk1" bg2="lt2" tx2="dk2" accent1="accent1" accent2="accent2" accent3="accent3" accent4="accent4" accent5="accent5" accent6="accent6" hlink="hlink" folHlink="folHlink"/>
  <p:sldLayoutIdLst>
    <p:sldLayoutId id="2147483972"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485525734"/>
      </p:ext>
    </p:extLst>
  </p:cSld>
  <p:clrMap bg1="lt1" tx1="dk1" bg2="lt2" tx2="dk2" accent1="accent1" accent2="accent2" accent3="accent3" accent4="accent4" accent5="accent5" accent6="accent6" hlink="hlink" folHlink="folHlink"/>
  <p:sldLayoutIdLst>
    <p:sldLayoutId id="2147483974"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3316049812"/>
      </p:ext>
    </p:extLst>
  </p:cSld>
  <p:clrMap bg1="lt1" tx1="dk1" bg2="lt2" tx2="dk2" accent1="accent1" accent2="accent2" accent3="accent3" accent4="accent4" accent5="accent5" accent6="accent6" hlink="hlink" folHlink="folHlink"/>
  <p:sldLayoutIdLst>
    <p:sldLayoutId id="2147483976"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1442610890"/>
      </p:ext>
    </p:extLst>
  </p:cSld>
  <p:clrMap bg1="lt1" tx1="dk1" bg2="lt2" tx2="dk2" accent1="accent1" accent2="accent2" accent3="accent3" accent4="accent4" accent5="accent5" accent6="accent6" hlink="hlink" folHlink="folHlink"/>
  <p:sldLayoutIdLst>
    <p:sldLayoutId id="2147483978"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171438196"/>
      </p:ext>
    </p:extLst>
  </p:cSld>
  <p:clrMap bg1="lt1" tx1="dk1" bg2="lt2" tx2="dk2" accent1="accent1" accent2="accent2" accent3="accent3" accent4="accent4" accent5="accent5" accent6="accent6" hlink="hlink" folHlink="folHlink"/>
  <p:sldLayoutIdLst>
    <p:sldLayoutId id="2147483980"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612754287"/>
      </p:ext>
    </p:extLst>
  </p:cSld>
  <p:clrMap bg1="lt1" tx1="dk1" bg2="lt2" tx2="dk2" accent1="accent1" accent2="accent2" accent3="accent3" accent4="accent4" accent5="accent5" accent6="accent6" hlink="hlink" folHlink="folHlink"/>
  <p:sldLayoutIdLst>
    <p:sldLayoutId id="2147483982"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1758534044"/>
      </p:ext>
    </p:extLst>
  </p:cSld>
  <p:clrMap bg1="lt1" tx1="dk1" bg2="lt2" tx2="dk2" accent1="accent1" accent2="accent2" accent3="accent3" accent4="accent4" accent5="accent5" accent6="accent6" hlink="hlink" folHlink="folHlink"/>
  <p:sldLayoutIdLst>
    <p:sldLayoutId id="2147483984"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3670859621"/>
      </p:ext>
    </p:extLst>
  </p:cSld>
  <p:clrMap bg1="lt1" tx1="dk1" bg2="lt2" tx2="dk2" accent1="accent1" accent2="accent2" accent3="accent3" accent4="accent4" accent5="accent5" accent6="accent6" hlink="hlink" folHlink="folHlink"/>
  <p:sldLayoutIdLst>
    <p:sldLayoutId id="2147483986"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2782194211"/>
      </p:ext>
    </p:extLst>
  </p:cSld>
  <p:clrMap bg1="lt1" tx1="dk1" bg2="lt2" tx2="dk2" accent1="accent1" accent2="accent2" accent3="accent3" accent4="accent4" accent5="accent5" accent6="accent6" hlink="hlink" folHlink="folHlink"/>
  <p:sldLayoutIdLst>
    <p:sldLayoutId id="2147483988"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1464218729"/>
      </p:ext>
    </p:extLst>
  </p:cSld>
  <p:clrMap bg1="lt1" tx1="dk1" bg2="lt2" tx2="dk2" accent1="accent1" accent2="accent2" accent3="accent3" accent4="accent4" accent5="accent5" accent6="accent6" hlink="hlink" folHlink="folHlink"/>
  <p:sldLayoutIdLst>
    <p:sldLayoutId id="2147483918"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3771809894"/>
      </p:ext>
    </p:extLst>
  </p:cSld>
  <p:clrMap bg1="lt1" tx1="dk1" bg2="lt2" tx2="dk2" accent1="accent1" accent2="accent2" accent3="accent3" accent4="accent4" accent5="accent5" accent6="accent6" hlink="hlink" folHlink="folHlink"/>
  <p:sldLayoutIdLst>
    <p:sldLayoutId id="2147483990"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3296136042"/>
      </p:ext>
    </p:extLst>
  </p:cSld>
  <p:clrMap bg1="lt1" tx1="dk1" bg2="lt2" tx2="dk2" accent1="accent1" accent2="accent2" accent3="accent3" accent4="accent4" accent5="accent5" accent6="accent6" hlink="hlink" folHlink="folHlink"/>
  <p:sldLayoutIdLst>
    <p:sldLayoutId id="2147483992"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2579850016"/>
      </p:ext>
    </p:extLst>
  </p:cSld>
  <p:clrMap bg1="lt1" tx1="dk1" bg2="lt2" tx2="dk2" accent1="accent1" accent2="accent2" accent3="accent3" accent4="accent4" accent5="accent5" accent6="accent6" hlink="hlink" folHlink="folHlink"/>
  <p:sldLayoutIdLst>
    <p:sldLayoutId id="2147483994"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3346117935"/>
      </p:ext>
    </p:extLst>
  </p:cSld>
  <p:clrMap bg1="lt1" tx1="dk1" bg2="lt2" tx2="dk2" accent1="accent1" accent2="accent2" accent3="accent3" accent4="accent4" accent5="accent5" accent6="accent6" hlink="hlink" folHlink="folHlink"/>
  <p:sldLayoutIdLst>
    <p:sldLayoutId id="2147483996"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4.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3073563953"/>
      </p:ext>
    </p:extLst>
  </p:cSld>
  <p:clrMap bg1="lt1" tx1="dk1" bg2="lt2" tx2="dk2" accent1="accent1" accent2="accent2" accent3="accent3" accent4="accent4" accent5="accent5" accent6="accent6" hlink="hlink" folHlink="folHlink"/>
  <p:sldLayoutIdLst>
    <p:sldLayoutId id="2147483998"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5.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142350911"/>
      </p:ext>
    </p:extLst>
  </p:cSld>
  <p:clrMap bg1="lt1" tx1="dk1" bg2="lt2" tx2="dk2" accent1="accent1" accent2="accent2" accent3="accent3" accent4="accent4" accent5="accent5" accent6="accent6" hlink="hlink" folHlink="folHlink"/>
  <p:sldLayoutIdLst>
    <p:sldLayoutId id="2147484000"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6.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3864284150"/>
      </p:ext>
    </p:extLst>
  </p:cSld>
  <p:clrMap bg1="lt1" tx1="dk1" bg2="lt2" tx2="dk2" accent1="accent1" accent2="accent2" accent3="accent3" accent4="accent4" accent5="accent5" accent6="accent6" hlink="hlink" folHlink="folHlink"/>
  <p:sldLayoutIdLst>
    <p:sldLayoutId id="2147484002"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7.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2479563861"/>
      </p:ext>
    </p:extLst>
  </p:cSld>
  <p:clrMap bg1="lt1" tx1="dk1" bg2="lt2" tx2="dk2" accent1="accent1" accent2="accent2" accent3="accent3" accent4="accent4" accent5="accent5" accent6="accent6" hlink="hlink" folHlink="folHlink"/>
  <p:sldLayoutIdLst>
    <p:sldLayoutId id="2147484004"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8.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3359489442"/>
      </p:ext>
    </p:extLst>
  </p:cSld>
  <p:clrMap bg1="lt1" tx1="dk1" bg2="lt2" tx2="dk2" accent1="accent1" accent2="accent2" accent3="accent3" accent4="accent4" accent5="accent5" accent6="accent6" hlink="hlink" folHlink="folHlink"/>
  <p:sldLayoutIdLst>
    <p:sldLayoutId id="2147484006"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9.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3630178485"/>
      </p:ext>
    </p:extLst>
  </p:cSld>
  <p:clrMap bg1="lt1" tx1="dk1" bg2="lt2" tx2="dk2" accent1="accent1" accent2="accent2" accent3="accent3" accent4="accent4" accent5="accent5" accent6="accent6" hlink="hlink" folHlink="folHlink"/>
  <p:sldLayoutIdLst>
    <p:sldLayoutId id="2147484008"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2254191128"/>
      </p:ext>
    </p:extLst>
  </p:cSld>
  <p:clrMap bg1="lt1" tx1="dk1" bg2="lt2" tx2="dk2" accent1="accent1" accent2="accent2" accent3="accent3" accent4="accent4" accent5="accent5" accent6="accent6" hlink="hlink" folHlink="folHlink"/>
  <p:sldLayoutIdLst>
    <p:sldLayoutId id="2147483920"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0.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3491325633"/>
      </p:ext>
    </p:extLst>
  </p:cSld>
  <p:clrMap bg1="lt1" tx1="dk1" bg2="lt2" tx2="dk2" accent1="accent1" accent2="accent2" accent3="accent3" accent4="accent4" accent5="accent5" accent6="accent6" hlink="hlink" folHlink="folHlink"/>
  <p:sldLayoutIdLst>
    <p:sldLayoutId id="2147484010"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1602509642"/>
      </p:ext>
    </p:extLst>
  </p:cSld>
  <p:clrMap bg1="lt1" tx1="dk1" bg2="lt2" tx2="dk2" accent1="accent1" accent2="accent2" accent3="accent3" accent4="accent4" accent5="accent5" accent6="accent6" hlink="hlink" folHlink="folHlink"/>
  <p:sldLayoutIdLst>
    <p:sldLayoutId id="2147484012"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1132866187"/>
      </p:ext>
    </p:extLst>
  </p:cSld>
  <p:clrMap bg1="lt1" tx1="dk1" bg2="lt2" tx2="dk2" accent1="accent1" accent2="accent2" accent3="accent3" accent4="accent4" accent5="accent5" accent6="accent6" hlink="hlink" folHlink="folHlink"/>
  <p:sldLayoutIdLst>
    <p:sldLayoutId id="2147484014"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830957905"/>
      </p:ext>
    </p:extLst>
  </p:cSld>
  <p:clrMap bg1="lt1" tx1="dk1" bg2="lt2" tx2="dk2" accent1="accent1" accent2="accent2" accent3="accent3" accent4="accent4" accent5="accent5" accent6="accent6" hlink="hlink" folHlink="folHlink"/>
  <p:sldLayoutIdLst>
    <p:sldLayoutId id="2147483922"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2753954190"/>
      </p:ext>
    </p:extLst>
  </p:cSld>
  <p:clrMap bg1="lt1" tx1="dk1" bg2="lt2" tx2="dk2" accent1="accent1" accent2="accent2" accent3="accent3" accent4="accent4" accent5="accent5" accent6="accent6" hlink="hlink" folHlink="folHlink"/>
  <p:sldLayoutIdLst>
    <p:sldLayoutId id="2147483924"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2593301349"/>
      </p:ext>
    </p:extLst>
  </p:cSld>
  <p:clrMap bg1="lt1" tx1="dk1" bg2="lt2" tx2="dk2" accent1="accent1" accent2="accent2" accent3="accent3" accent4="accent4" accent5="accent5" accent6="accent6" hlink="hlink" folHlink="folHlink"/>
  <p:sldLayoutIdLst>
    <p:sldLayoutId id="2147483926"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7D5FE-740C-46F5-801A-FA5477D9711F}" type="slidenum">
              <a:rPr lang="en-US" kern="0" smtClean="0">
                <a:solidFill>
                  <a:prstClr val="black">
                    <a:tint val="75000"/>
                  </a:prstClr>
                </a:solidFill>
                <a:latin typeface="Arial"/>
                <a:cs typeface="Arial"/>
                <a:sym typeface="Arial"/>
              </a:rPr>
              <a:pPr fontAlgn="auto">
                <a:spcBef>
                  <a:spcPts val="0"/>
                </a:spcBef>
                <a:spcAft>
                  <a:spcPts val="0"/>
                </a:spcAft>
              </a:pPr>
              <a:t>‹#›</a:t>
            </a:fld>
            <a:endParaRPr lang="en-US" kern="0" dirty="0">
              <a:solidFill>
                <a:prstClr val="black">
                  <a:tint val="75000"/>
                </a:prstClr>
              </a:solidFill>
              <a:latin typeface="Arial"/>
              <a:cs typeface="Arial"/>
              <a:sym typeface="Arial"/>
            </a:endParaRPr>
          </a:p>
        </p:txBody>
      </p:sp>
      <p:sp>
        <p:nvSpPr>
          <p:cNvPr id="9" name="Oval 8"/>
          <p:cNvSpPr/>
          <p:nvPr userDrawn="1"/>
        </p:nvSpPr>
        <p:spPr>
          <a:xfrm rot="617110">
            <a:off x="5116436" y="-648788"/>
            <a:ext cx="6480303" cy="8243307"/>
          </a:xfrm>
          <a:prstGeom prst="ellipse">
            <a:avLst/>
          </a:prstGeom>
          <a:gradFill flip="none" rotWithShape="1">
            <a:gsLst>
              <a:gs pos="0">
                <a:schemeClr val="bg1">
                  <a:lumMod val="85000"/>
                </a:schemeClr>
              </a:gs>
              <a:gs pos="100000">
                <a:schemeClr val="bg1">
                  <a:lumMod val="65000"/>
                </a:schemeClr>
              </a:gs>
            </a:gsLst>
            <a:lin ang="0" scaled="1"/>
            <a:tileRect/>
          </a:gradFill>
          <a:ln>
            <a:noFill/>
          </a:ln>
          <a:effectLst>
            <a:outerShdw blurRad="50800" dist="38100" dir="7200000" algn="tl" rotWithShape="0">
              <a:schemeClr val="bg1">
                <a:lumMod val="5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400" kern="0" dirty="0">
              <a:solidFill>
                <a:prstClr val="white"/>
              </a:solidFill>
              <a:sym typeface="Arial"/>
            </a:endParaRPr>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AEA.grey.square only.TM.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515569" y="5982018"/>
            <a:ext cx="611068" cy="875983"/>
          </a:xfrm>
          <a:prstGeom prst="rect">
            <a:avLst/>
          </a:prstGeom>
        </p:spPr>
      </p:pic>
    </p:spTree>
    <p:extLst>
      <p:ext uri="{BB962C8B-B14F-4D97-AF65-F5344CB8AC3E}">
        <p14:creationId xmlns:p14="http://schemas.microsoft.com/office/powerpoint/2010/main" val="164445765"/>
      </p:ext>
    </p:extLst>
  </p:cSld>
  <p:clrMap bg1="lt1" tx1="dk1" bg2="lt2" tx2="dk2" accent1="accent1" accent2="accent2" accent3="accent3" accent4="accent4" accent5="accent5" accent6="accent6" hlink="hlink" folHlink="folHlink"/>
  <p:sldLayoutIdLst>
    <p:sldLayoutId id="2147483928" r:id="rId1"/>
  </p:sldLayoutIdLst>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hf sldNum="0" hdr="0" ftr="0" dt="0"/>
  <p:txStyles>
    <p:titleStyle>
      <a:lvl1pPr algn="l" defTabSz="457200" rtl="0" eaLnBrk="1" latinLnBrk="0" hangingPunct="1">
        <a:spcBef>
          <a:spcPct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New Roman"/>
          <a:ea typeface="+mn-ea"/>
          <a:cs typeface="Times New Roman"/>
        </a:defRPr>
      </a:lvl1pPr>
      <a:lvl2pPr marL="742950" indent="-285750" algn="l" defTabSz="457200" rtl="0" eaLnBrk="1" latinLnBrk="0" hangingPunct="1">
        <a:spcBef>
          <a:spcPct val="20000"/>
        </a:spcBef>
        <a:buFont typeface="Arial"/>
        <a:buChar char="–"/>
        <a:defRPr sz="28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4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4pPr>
      <a:lvl5pPr marL="20574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4" Type="http://schemas.microsoft.com/office/2007/relationships/hdphoto" Target="../media/hdphoto1.wdp"/><Relationship Id="rId1" Type="http://schemas.openxmlformats.org/officeDocument/2006/relationships/slideLayout" Target="../slideLayouts/slideLayout2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2.xml"/><Relationship Id="rId3"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7.jpeg"/><Relationship Id="rId4" Type="http://schemas.microsoft.com/office/2007/relationships/hdphoto" Target="../media/hdphoto1.wdp"/><Relationship Id="rId1" Type="http://schemas.openxmlformats.org/officeDocument/2006/relationships/slideLayout" Target="../slideLayouts/slideLayout35.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24.xml"/><Relationship Id="rId3" Type="http://schemas.openxmlformats.org/officeDocument/2006/relationships/image" Target="../media/image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image" Target="../media/image7.jpeg"/><Relationship Id="rId4" Type="http://schemas.microsoft.com/office/2007/relationships/hdphoto" Target="../media/hdphoto1.wdp"/><Relationship Id="rId1" Type="http://schemas.openxmlformats.org/officeDocument/2006/relationships/slideLayout" Target="../slideLayouts/slideLayout48.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37.xml"/><Relationship Id="rId3" Type="http://schemas.openxmlformats.org/officeDocument/2006/relationships/image" Target="../media/image10.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0.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4.xml"/><Relationship Id="rId3" Type="http://schemas.openxmlformats.org/officeDocument/2006/relationships/image" Target="../media/image6.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5.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6.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9.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xml"/><Relationship Id="rId3" Type="http://schemas.openxmlformats.org/officeDocument/2006/relationships/image" Target="../media/image6.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50.xml"/><Relationship Id="rId3" Type="http://schemas.openxmlformats.org/officeDocument/2006/relationships/image" Target="../media/image11.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image" Target="../media/image12.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 Id="rId3" Type="http://schemas.openxmlformats.org/officeDocument/2006/relationships/image" Target="../media/image13.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 Id="rId3" Type="http://schemas.openxmlformats.org/officeDocument/2006/relationships/image" Target="../media/image14.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 Id="rId3" Type="http://schemas.openxmlformats.org/officeDocument/2006/relationships/image" Target="../media/image14.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 Id="rId3" Type="http://schemas.openxmlformats.org/officeDocument/2006/relationships/image" Target="../media/image14.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 Id="rId3" Type="http://schemas.openxmlformats.org/officeDocument/2006/relationships/image" Target="../media/image14.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 Id="rId3" Type="http://schemas.openxmlformats.org/officeDocument/2006/relationships/image" Target="../media/image14.png"/></Relationships>
</file>

<file path=ppt/slides/_rels/slide58.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 Id="rId3"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 Id="rId3" Type="http://schemas.openxmlformats.org/officeDocument/2006/relationships/image" Target="../media/image14.png"/></Relationships>
</file>

<file path=ppt/slides/_rels/slide61.xml.rels><?xml version="1.0" encoding="UTF-8" standalone="yes"?>
<Relationships xmlns="http://schemas.openxmlformats.org/package/2006/relationships"><Relationship Id="rId3" Type="http://schemas.openxmlformats.org/officeDocument/2006/relationships/image" Target="../media/image16.jpg"/><Relationship Id="rId4"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2.xml.rels><?xml version="1.0" encoding="UTF-8" standalone="yes"?>
<Relationships xmlns="http://schemas.openxmlformats.org/package/2006/relationships"><Relationship Id="rId3" Type="http://schemas.openxmlformats.org/officeDocument/2006/relationships/image" Target="../media/image16.jpg"/><Relationship Id="rId4"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jpg"/><Relationship Id="rId3" Type="http://schemas.openxmlformats.org/officeDocument/2006/relationships/image" Target="../media/image18.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66.xml.rels><?xml version="1.0" encoding="UTF-8" standalone="yes"?>
<Relationships xmlns="http://schemas.openxmlformats.org/package/2006/relationships"><Relationship Id="rId11" Type="http://schemas.openxmlformats.org/officeDocument/2006/relationships/hyperlink" Target="http://www.google.com/url?sa=i&amp;rct=j&amp;q=&amp;esrc=s&amp;source=images&amp;cd=&amp;cad=rja&amp;uact=8&amp;ved=0CAcQjRxqFQoTCIfJ6eHc78YCFdOLkgodv9kPFw&amp;url=http://kids.lovetoknow.com/wiki/Pros_and_Cons_of_School_Uniforms&amp;ei=yhCwVYe8MNOXygS_s7-4AQ&amp;psig=AFQjCNFqNRVYG7K44etf1zhPdD-Zu1Qw3A&amp;ust=1437687878061272" TargetMode="External"/><Relationship Id="rId12" Type="http://schemas.openxmlformats.org/officeDocument/2006/relationships/image" Target="../media/image27.jpeg"/><Relationship Id="rId1" Type="http://schemas.openxmlformats.org/officeDocument/2006/relationships/slideLayout" Target="../slideLayouts/slideLayout3.xml"/><Relationship Id="rId2" Type="http://schemas.openxmlformats.org/officeDocument/2006/relationships/notesSlide" Target="../notesSlides/notesSlide62.xml"/><Relationship Id="rId3" Type="http://schemas.openxmlformats.org/officeDocument/2006/relationships/image" Target="../media/image22.jpeg"/><Relationship Id="rId4" Type="http://schemas.openxmlformats.org/officeDocument/2006/relationships/image" Target="../media/image23.jpeg"/><Relationship Id="rId5" Type="http://schemas.openxmlformats.org/officeDocument/2006/relationships/hyperlink" Target="http://www.google.com/url?sa=i&amp;rct=j&amp;q=&amp;esrc=s&amp;source=images&amp;cd=&amp;cad=rja&amp;uact=8&amp;ved=0CAcQjRxqFQoTCMOA1u7a78YCFc8DkgodZlIOqA&amp;url=http://imagefiesta.com/children-in-school&amp;ei=zA6wVcPqNM-HyATmpLnACg&amp;psig=AFQjCNFqNRVYG7K44etf1zhPdD-Zu1Qw3A&amp;ust=1437687878061272" TargetMode="External"/><Relationship Id="rId6" Type="http://schemas.openxmlformats.org/officeDocument/2006/relationships/image" Target="../media/image24.jpeg"/><Relationship Id="rId7" Type="http://schemas.openxmlformats.org/officeDocument/2006/relationships/hyperlink" Target="http://www.google.com/url?sa=i&amp;rct=j&amp;q=&amp;esrc=s&amp;source=images&amp;cd=&amp;cad=rja&amp;uact=8&amp;ved=0CAcQjRxqFQoTCMiz9o3c78YCFY1Lkgod2xoBBw&amp;url=http://www.cbsnews.com/news/cdc-finds-mental-health-woes-in-one-in-five-us-kids/&amp;ei=GhCwVci-M42XyQTbtYQ4&amp;psig=AFQjCNFqNRVYG7K44etf1zhPdD-Zu1Qw3A&amp;ust=1437687878061272" TargetMode="External"/><Relationship Id="rId8" Type="http://schemas.openxmlformats.org/officeDocument/2006/relationships/image" Target="../media/image25.jpeg"/><Relationship Id="rId9" Type="http://schemas.openxmlformats.org/officeDocument/2006/relationships/hyperlink" Target="http://www.google.com/url?sa=i&amp;rct=j&amp;q=&amp;esrc=s&amp;source=images&amp;cd=&amp;cad=rja&amp;uact=8&amp;ved=0CAcQjRxqFQoTCLypoKbc78YCFQhekgodJwoFnA&amp;url=http://detroit.cbslocal.com/2011/08/18/dont-let-your-high-school-student-become-a-statistic-of-sudden-cardiac-death/&amp;ei=TRCwVfzONIi8yQSnlJTgCQ&amp;psig=AFQjCNFqNRVYG7K44etf1zhPdD-Zu1Qw3A&amp;ust=1437687878061272" TargetMode="External"/><Relationship Id="rId10" Type="http://schemas.openxmlformats.org/officeDocument/2006/relationships/image" Target="../media/image26.jpe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8.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29.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3" Type="http://schemas.openxmlformats.org/officeDocument/2006/relationships/package" Target="../embeddings/Microsoft_Word_Document2.docx"/><Relationship Id="rId4" Type="http://schemas.openxmlformats.org/officeDocument/2006/relationships/image" Target="../media/image30.png"/><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1.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2.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3.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3.xml"/><Relationship Id="rId3" Type="http://schemas.openxmlformats.org/officeDocument/2006/relationships/image" Target="../media/image34.png"/></Relationships>
</file>

<file path=ppt/slides/_rels/slide77.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6.xml"/><Relationship Id="rId2" Type="http://schemas.openxmlformats.org/officeDocument/2006/relationships/diagramData" Target="../diagrams/data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84.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5" Type="http://schemas.openxmlformats.org/officeDocument/2006/relationships/image" Target="../media/image38.png"/><Relationship Id="rId6" Type="http://schemas.openxmlformats.org/officeDocument/2006/relationships/image" Target="../media/image39.png"/><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0.jpe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hyperlink" Target="mailto:dworthen@uark.edu" TargetMode="External"/><Relationship Id="rId3" Type="http://schemas.openxmlformats.org/officeDocument/2006/relationships/hyperlink" Target="mailto:jpenner@uark.edu" TargetMode="Externa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4"/>
          <p:cNvSpPr txBox="1">
            <a:spLocks noChangeArrowheads="1"/>
          </p:cNvSpPr>
          <p:nvPr/>
        </p:nvSpPr>
        <p:spPr bwMode="auto">
          <a:xfrm>
            <a:off x="347767" y="334964"/>
            <a:ext cx="8467367" cy="329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914400">
              <a:spcBef>
                <a:spcPct val="0"/>
              </a:spcBef>
              <a:buFontTx/>
              <a:buNone/>
            </a:pPr>
            <a:r>
              <a:rPr lang="en-US" altLang="en-US" sz="4400" b="1" dirty="0" smtClean="0">
                <a:solidFill>
                  <a:srgbClr val="44546A"/>
                </a:solidFill>
                <a:latin typeface="Arial" panose="020B0604020202020204" pitchFamily="34" charset="0"/>
              </a:rPr>
              <a:t>Vision </a:t>
            </a:r>
            <a:r>
              <a:rPr lang="en-US" altLang="en-US" sz="4400" b="1" dirty="0">
                <a:solidFill>
                  <a:srgbClr val="44546A"/>
                </a:solidFill>
                <a:latin typeface="Arial" panose="020B0604020202020204" pitchFamily="34" charset="0"/>
              </a:rPr>
              <a:t>for Excellence in Education and Arkansas Accountability System in </a:t>
            </a:r>
            <a:r>
              <a:rPr lang="en-US" altLang="en-US" sz="4400" b="1" dirty="0" smtClean="0">
                <a:solidFill>
                  <a:srgbClr val="44546A"/>
                </a:solidFill>
                <a:latin typeface="Arial" panose="020B0604020202020204" pitchFamily="34" charset="0"/>
              </a:rPr>
              <a:t>ESSA Steering Committee</a:t>
            </a:r>
            <a:endParaRPr lang="en-US" altLang="en-US" sz="4400" b="1" dirty="0">
              <a:solidFill>
                <a:srgbClr val="44546A"/>
              </a:solidFill>
              <a:latin typeface="Arial" panose="020B0604020202020204" pitchFamily="34" charset="0"/>
            </a:endParaRPr>
          </a:p>
          <a:p>
            <a:pPr algn="ctr" defTabSz="914400">
              <a:spcBef>
                <a:spcPct val="0"/>
              </a:spcBef>
              <a:buFontTx/>
              <a:buNone/>
            </a:pPr>
            <a:r>
              <a:rPr lang="en-US" altLang="en-US" dirty="0" smtClean="0">
                <a:solidFill>
                  <a:prstClr val="black"/>
                </a:solidFill>
                <a:latin typeface="Arial" panose="020B0604020202020204" pitchFamily="34" charset="0"/>
              </a:rPr>
              <a:t>October 26, 2016</a:t>
            </a:r>
            <a:endParaRPr lang="en-US" altLang="en-US" dirty="0">
              <a:solidFill>
                <a:prstClr val="black"/>
              </a:solidFill>
              <a:latin typeface="Arial" panose="020B0604020202020204" pitchFamily="34" charset="0"/>
            </a:endParaRPr>
          </a:p>
        </p:txBody>
      </p:sp>
      <p:sp>
        <p:nvSpPr>
          <p:cNvPr id="2" name="Rectangle 1"/>
          <p:cNvSpPr/>
          <p:nvPr/>
        </p:nvSpPr>
        <p:spPr>
          <a:xfrm>
            <a:off x="1143000" y="0"/>
            <a:ext cx="6858000" cy="762000"/>
          </a:xfrm>
          <a:prstGeom prst="rect">
            <a:avLst/>
          </a:prstGeom>
          <a:no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en-US">
              <a:solidFill>
                <a:prstClr val="white"/>
              </a:solidFill>
              <a:latin typeface="Calibri"/>
            </a:endParaRPr>
          </a:p>
        </p:txBody>
      </p:sp>
      <p:sp>
        <p:nvSpPr>
          <p:cNvPr id="3" name="Rectangle 2"/>
          <p:cNvSpPr/>
          <p:nvPr/>
        </p:nvSpPr>
        <p:spPr>
          <a:xfrm>
            <a:off x="0" y="6172200"/>
            <a:ext cx="9144000" cy="685800"/>
          </a:xfrm>
          <a:prstGeom prst="rect">
            <a:avLst/>
          </a:prstGeom>
          <a:solidFill>
            <a:schemeClr val="tx2"/>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en-US">
              <a:solidFill>
                <a:prstClr val="white"/>
              </a:solidFill>
              <a:latin typeface="Calibri"/>
            </a:endParaRPr>
          </a:p>
        </p:txBody>
      </p:sp>
      <p:pic>
        <p:nvPicPr>
          <p:cNvPr id="5125" name="Picture 3"/>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006879" y="3937035"/>
            <a:ext cx="1587631"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873239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311700" y="1082133"/>
            <a:ext cx="8520600" cy="572700"/>
          </a:xfrm>
          <a:prstGeom prst="rect">
            <a:avLst/>
          </a:prstGeom>
        </p:spPr>
        <p:txBody>
          <a:bodyPr vert="horz" lIns="91425" tIns="91425" rIns="91425" bIns="91425" rtlCol="0" anchor="t" anchorCtr="0">
            <a:noAutofit/>
          </a:bodyPr>
          <a:lstStyle/>
          <a:p>
            <a:r>
              <a:rPr lang="en" dirty="0"/>
              <a:t>Current State of Arkansas </a:t>
            </a:r>
            <a:r>
              <a:rPr lang="en" dirty="0" smtClean="0"/>
              <a:t>Education</a:t>
            </a:r>
            <a:endParaRPr lang="en" dirty="0"/>
          </a:p>
        </p:txBody>
      </p:sp>
      <p:sp>
        <p:nvSpPr>
          <p:cNvPr id="73" name="Shape 73"/>
          <p:cNvSpPr txBox="1">
            <a:spLocks noGrp="1"/>
          </p:cNvSpPr>
          <p:nvPr>
            <p:ph type="body" idx="1"/>
          </p:nvPr>
        </p:nvSpPr>
        <p:spPr>
          <a:xfrm>
            <a:off x="311700" y="2009725"/>
            <a:ext cx="8520600" cy="3707392"/>
          </a:xfrm>
          <a:prstGeom prst="rect">
            <a:avLst/>
          </a:prstGeom>
        </p:spPr>
        <p:txBody>
          <a:bodyPr vert="horz" lIns="91425" tIns="91425" rIns="91425" bIns="91425" rtlCol="0" anchor="t" anchorCtr="0">
            <a:noAutofit/>
          </a:bodyPr>
          <a:lstStyle/>
          <a:p>
            <a:pPr marL="457200" indent="-228600">
              <a:spcAft>
                <a:spcPts val="1800"/>
              </a:spcAft>
            </a:pPr>
            <a:r>
              <a:rPr lang="en" dirty="0" smtClean="0"/>
              <a:t>The </a:t>
            </a:r>
            <a:r>
              <a:rPr lang="en" dirty="0"/>
              <a:t>2016 Kids Count report shows that Arkansas has made gains in 3 of the 4 measured education areas.  The state has increased 4th reading proficiency, 8th </a:t>
            </a:r>
            <a:r>
              <a:rPr lang="en" dirty="0" smtClean="0"/>
              <a:t>ma</a:t>
            </a:r>
            <a:r>
              <a:rPr lang="en-US" dirty="0" err="1" smtClean="0"/>
              <a:t>th</a:t>
            </a:r>
            <a:r>
              <a:rPr lang="en" dirty="0" smtClean="0"/>
              <a:t> </a:t>
            </a:r>
            <a:r>
              <a:rPr lang="en" dirty="0"/>
              <a:t>proficiency, &amp; high school graduation rates.  The only area not showing improvement is the number of children in pre-K programs. </a:t>
            </a:r>
          </a:p>
        </p:txBody>
      </p:sp>
    </p:spTree>
    <p:extLst>
      <p:ext uri="{BB962C8B-B14F-4D97-AF65-F5344CB8AC3E}">
        <p14:creationId xmlns:p14="http://schemas.microsoft.com/office/powerpoint/2010/main" val="268945994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9" name="Shape 79"/>
          <p:cNvSpPr txBox="1">
            <a:spLocks noGrp="1"/>
          </p:cNvSpPr>
          <p:nvPr>
            <p:ph type="body" idx="1"/>
          </p:nvPr>
        </p:nvSpPr>
        <p:spPr>
          <a:xfrm>
            <a:off x="5711226" y="3172280"/>
            <a:ext cx="3176561" cy="2455333"/>
          </a:xfrm>
          <a:prstGeom prst="rect">
            <a:avLst/>
          </a:prstGeom>
        </p:spPr>
        <p:txBody>
          <a:bodyPr vert="horz" lIns="91425" tIns="91425" rIns="91425" bIns="91425" rtlCol="0" anchor="t" anchorCtr="0">
            <a:noAutofit/>
          </a:bodyPr>
          <a:lstStyle/>
          <a:p>
            <a:pPr>
              <a:spcAft>
                <a:spcPts val="1800"/>
              </a:spcAft>
              <a:buNone/>
            </a:pPr>
            <a:r>
              <a:rPr lang="en-US" b="1" dirty="0" smtClean="0"/>
              <a:t> </a:t>
            </a:r>
            <a:r>
              <a:rPr lang="en" b="1" dirty="0" smtClean="0"/>
              <a:t>“</a:t>
            </a:r>
            <a:r>
              <a:rPr lang="en" b="1" dirty="0"/>
              <a:t>Developing a </a:t>
            </a:r>
            <a:r>
              <a:rPr lang="en" b="1" dirty="0" smtClean="0"/>
              <a:t>Student-Centered</a:t>
            </a:r>
            <a:r>
              <a:rPr lang="en-US" b="1" dirty="0" smtClean="0"/>
              <a:t> </a:t>
            </a:r>
            <a:r>
              <a:rPr lang="en" b="1" dirty="0" smtClean="0"/>
              <a:t>Environment”</a:t>
            </a:r>
            <a:endParaRPr lang="en" b="1" dirty="0"/>
          </a:p>
        </p:txBody>
      </p:sp>
      <p:sp>
        <p:nvSpPr>
          <p:cNvPr id="6" name="Shape 78"/>
          <p:cNvSpPr txBox="1">
            <a:spLocks/>
          </p:cNvSpPr>
          <p:nvPr/>
        </p:nvSpPr>
        <p:spPr>
          <a:xfrm>
            <a:off x="5906613" y="1326067"/>
            <a:ext cx="2428375" cy="1913949"/>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spcAft>
                <a:spcPts val="0"/>
              </a:spcAft>
            </a:pPr>
            <a:r>
              <a:rPr lang="en" sz="5400" dirty="0">
                <a:solidFill>
                  <a:srgbClr val="9BBB59"/>
                </a:solidFill>
                <a:sym typeface="Arial"/>
              </a:rPr>
              <a:t>Focus Area #1</a:t>
            </a:r>
          </a:p>
        </p:txBody>
      </p:sp>
      <p:pic>
        <p:nvPicPr>
          <p:cNvPr id="8" name="Picture 7" descr="childeyeshutterstock_57083749.jpg"/>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225470" y="1503869"/>
            <a:ext cx="4044370" cy="3772983"/>
          </a:xfrm>
          <a:prstGeom prst="rect">
            <a:avLst/>
          </a:prstGeom>
          <a:effectLst>
            <a:softEdge rad="190500"/>
          </a:effectLst>
        </p:spPr>
      </p:pic>
    </p:spTree>
    <p:extLst>
      <p:ext uri="{BB962C8B-B14F-4D97-AF65-F5344CB8AC3E}">
        <p14:creationId xmlns:p14="http://schemas.microsoft.com/office/powerpoint/2010/main" val="70108200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9" name="Shape 79"/>
          <p:cNvSpPr txBox="1">
            <a:spLocks noGrp="1"/>
          </p:cNvSpPr>
          <p:nvPr>
            <p:ph type="body" idx="1"/>
          </p:nvPr>
        </p:nvSpPr>
        <p:spPr>
          <a:xfrm>
            <a:off x="702732" y="1069925"/>
            <a:ext cx="8568268" cy="3416400"/>
          </a:xfrm>
          <a:prstGeom prst="rect">
            <a:avLst/>
          </a:prstGeom>
        </p:spPr>
        <p:txBody>
          <a:bodyPr vert="horz" lIns="91425" tIns="91425" rIns="91425" bIns="91425" rtlCol="0" anchor="t" anchorCtr="0">
            <a:noAutofit/>
          </a:bodyPr>
          <a:lstStyle/>
          <a:p>
            <a:pPr marL="457200" indent="-228600">
              <a:spcAft>
                <a:spcPts val="1800"/>
              </a:spcAft>
            </a:pPr>
            <a:r>
              <a:rPr lang="en" dirty="0" smtClean="0"/>
              <a:t>AAEA </a:t>
            </a:r>
            <a:r>
              <a:rPr lang="en" dirty="0"/>
              <a:t>believes that a comprehensive plan is essential to ensure that all aspects of a child’s education work together to improve his/her learning. </a:t>
            </a:r>
          </a:p>
        </p:txBody>
      </p:sp>
      <p:sp>
        <p:nvSpPr>
          <p:cNvPr id="6" name="Shape 78"/>
          <p:cNvSpPr txBox="1">
            <a:spLocks noGrp="1"/>
          </p:cNvSpPr>
          <p:nvPr>
            <p:ph type="title"/>
          </p:nvPr>
        </p:nvSpPr>
        <p:spPr>
          <a:xfrm rot="16200000">
            <a:off x="-2393955" y="3124197"/>
            <a:ext cx="5143503" cy="609602"/>
          </a:xfrm>
          <a:prstGeom prst="rect">
            <a:avLst/>
          </a:prstGeom>
        </p:spPr>
        <p:txBody>
          <a:bodyPr vert="horz" lIns="91425" tIns="91425" rIns="91425" bIns="91425" rtlCol="0" anchor="t" anchorCtr="0">
            <a:noAutofit/>
          </a:bodyPr>
          <a:lstStyle/>
          <a:p>
            <a:pPr algn="ctr">
              <a:lnSpc>
                <a:spcPts val="3880"/>
              </a:lnSpc>
            </a:pPr>
            <a:r>
              <a:rPr lang="en" sz="3200" dirty="0">
                <a:solidFill>
                  <a:schemeClr val="bg1"/>
                </a:solidFill>
              </a:rPr>
              <a:t>Focus Area #1</a:t>
            </a:r>
          </a:p>
        </p:txBody>
      </p:sp>
      <p:pic>
        <p:nvPicPr>
          <p:cNvPr id="4" name="Picture 3"/>
          <p:cNvPicPr>
            <a:picLocks noChangeAspect="1"/>
          </p:cNvPicPr>
          <p:nvPr/>
        </p:nvPicPr>
        <p:blipFill>
          <a:blip r:embed="rId3"/>
          <a:stretch>
            <a:fillRect/>
          </a:stretch>
        </p:blipFill>
        <p:spPr>
          <a:xfrm>
            <a:off x="2260600" y="3800179"/>
            <a:ext cx="5046134" cy="220057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9" name="Shape 79"/>
          <p:cNvSpPr txBox="1">
            <a:spLocks noGrp="1"/>
          </p:cNvSpPr>
          <p:nvPr>
            <p:ph type="body" idx="1"/>
          </p:nvPr>
        </p:nvSpPr>
        <p:spPr>
          <a:xfrm>
            <a:off x="482599" y="1195918"/>
            <a:ext cx="8349701" cy="4804832"/>
          </a:xfrm>
          <a:prstGeom prst="rect">
            <a:avLst/>
          </a:prstGeom>
        </p:spPr>
        <p:txBody>
          <a:bodyPr vert="horz" lIns="91425" tIns="91425" rIns="91425" bIns="91425" rtlCol="0" anchor="t" anchorCtr="0">
            <a:noAutofit/>
          </a:bodyPr>
          <a:lstStyle/>
          <a:p>
            <a:pPr marL="457200" indent="-228600">
              <a:spcAft>
                <a:spcPts val="1800"/>
              </a:spcAft>
            </a:pPr>
            <a:r>
              <a:rPr lang="en" dirty="0" smtClean="0"/>
              <a:t>This plan addresses physical, social/emotional, and academic needs of children, while removing barriers to student learning and preparing students for success after high school. </a:t>
            </a:r>
          </a:p>
          <a:p>
            <a:pPr marL="457200" indent="-228600">
              <a:spcAft>
                <a:spcPts val="1800"/>
              </a:spcAft>
            </a:pPr>
            <a:r>
              <a:rPr lang="en" dirty="0" smtClean="0"/>
              <a:t>Each focus area includes recommended school initiatives and policy recommendations. </a:t>
            </a:r>
            <a:endParaRPr lang="en" dirty="0"/>
          </a:p>
        </p:txBody>
      </p:sp>
      <p:sp>
        <p:nvSpPr>
          <p:cNvPr id="7" name="Shape 78"/>
          <p:cNvSpPr txBox="1">
            <a:spLocks noGrp="1"/>
          </p:cNvSpPr>
          <p:nvPr>
            <p:ph type="title"/>
          </p:nvPr>
        </p:nvSpPr>
        <p:spPr>
          <a:xfrm rot="16200000">
            <a:off x="-2393955" y="3124197"/>
            <a:ext cx="5143503" cy="609602"/>
          </a:xfrm>
          <a:prstGeom prst="rect">
            <a:avLst/>
          </a:prstGeom>
        </p:spPr>
        <p:txBody>
          <a:bodyPr vert="horz" lIns="91425" tIns="91425" rIns="91425" bIns="91425" rtlCol="0" anchor="t" anchorCtr="0">
            <a:noAutofit/>
          </a:bodyPr>
          <a:lstStyle/>
          <a:p>
            <a:pPr algn="ctr">
              <a:lnSpc>
                <a:spcPts val="3880"/>
              </a:lnSpc>
            </a:pPr>
            <a:r>
              <a:rPr lang="en" sz="3200" dirty="0">
                <a:solidFill>
                  <a:schemeClr val="bg1"/>
                </a:solidFill>
              </a:rPr>
              <a:t>Focus Area #1</a:t>
            </a:r>
          </a:p>
        </p:txBody>
      </p:sp>
    </p:spTree>
    <p:extLst>
      <p:ext uri="{BB962C8B-B14F-4D97-AF65-F5344CB8AC3E}">
        <p14:creationId xmlns:p14="http://schemas.microsoft.com/office/powerpoint/2010/main" val="411392995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title"/>
          </p:nvPr>
        </p:nvSpPr>
        <p:spPr>
          <a:xfrm>
            <a:off x="575733" y="1175270"/>
            <a:ext cx="8256567" cy="572700"/>
          </a:xfrm>
          <a:prstGeom prst="rect">
            <a:avLst/>
          </a:prstGeom>
        </p:spPr>
        <p:txBody>
          <a:bodyPr vert="horz" lIns="91425" tIns="91425" rIns="91425" bIns="91425" rtlCol="0" anchor="t" anchorCtr="0">
            <a:noAutofit/>
          </a:bodyPr>
          <a:lstStyle/>
          <a:p>
            <a:r>
              <a:rPr lang="en" dirty="0" smtClean="0"/>
              <a:t>Schools </a:t>
            </a:r>
            <a:r>
              <a:rPr lang="en" dirty="0"/>
              <a:t>Should</a:t>
            </a:r>
            <a:r>
              <a:rPr lang="en" dirty="0" smtClean="0"/>
              <a:t>…..</a:t>
            </a:r>
            <a:endParaRPr lang="en" dirty="0"/>
          </a:p>
        </p:txBody>
      </p:sp>
      <p:sp>
        <p:nvSpPr>
          <p:cNvPr id="85" name="Shape 85"/>
          <p:cNvSpPr txBox="1">
            <a:spLocks noGrp="1"/>
          </p:cNvSpPr>
          <p:nvPr>
            <p:ph type="body" idx="1"/>
          </p:nvPr>
        </p:nvSpPr>
        <p:spPr>
          <a:xfrm>
            <a:off x="457198" y="2009725"/>
            <a:ext cx="8375103" cy="3859792"/>
          </a:xfrm>
          <a:prstGeom prst="rect">
            <a:avLst/>
          </a:prstGeom>
        </p:spPr>
        <p:txBody>
          <a:bodyPr vert="horz" lIns="91425" tIns="91425" rIns="91425" bIns="91425" rtlCol="0" anchor="t" anchorCtr="0">
            <a:noAutofit/>
          </a:bodyPr>
          <a:lstStyle/>
          <a:p>
            <a:pPr marL="457200" indent="-228600">
              <a:spcAft>
                <a:spcPts val="1800"/>
              </a:spcAft>
            </a:pPr>
            <a:r>
              <a:rPr lang="en" dirty="0"/>
              <a:t>Develop/enhance intervention procedures, such as RTI. </a:t>
            </a:r>
          </a:p>
          <a:p>
            <a:pPr marL="457200" indent="-228600">
              <a:spcAft>
                <a:spcPts val="1800"/>
              </a:spcAft>
            </a:pPr>
            <a:r>
              <a:rPr lang="en" dirty="0"/>
              <a:t>Support the development of rigorous and innovative learning opportunities. </a:t>
            </a:r>
          </a:p>
          <a:p>
            <a:pPr marL="457200" indent="-228600">
              <a:spcAft>
                <a:spcPts val="1800"/>
              </a:spcAft>
            </a:pPr>
            <a:r>
              <a:rPr lang="en" dirty="0"/>
              <a:t>Advocate for adequate levels of resources and flexibility. </a:t>
            </a:r>
          </a:p>
          <a:p>
            <a:pPr>
              <a:spcAft>
                <a:spcPts val="1800"/>
              </a:spcAft>
              <a:buNone/>
            </a:pPr>
            <a:endParaRPr/>
          </a:p>
        </p:txBody>
      </p:sp>
      <p:sp>
        <p:nvSpPr>
          <p:cNvPr id="5" name="Shape 78"/>
          <p:cNvSpPr txBox="1">
            <a:spLocks/>
          </p:cNvSpPr>
          <p:nvPr/>
        </p:nvSpPr>
        <p:spPr>
          <a:xfrm rot="16200000">
            <a:off x="-2419356"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#1</a:t>
            </a: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title"/>
          </p:nvPr>
        </p:nvSpPr>
        <p:spPr>
          <a:xfrm>
            <a:off x="609603" y="1175270"/>
            <a:ext cx="8222696" cy="572700"/>
          </a:xfrm>
          <a:prstGeom prst="rect">
            <a:avLst/>
          </a:prstGeom>
        </p:spPr>
        <p:txBody>
          <a:bodyPr vert="horz" lIns="91425" tIns="91425" rIns="91425" bIns="91425" rtlCol="0" anchor="t" anchorCtr="0">
            <a:noAutofit/>
          </a:bodyPr>
          <a:lstStyle/>
          <a:p>
            <a:r>
              <a:rPr lang="en" dirty="0" smtClean="0"/>
              <a:t>Schools </a:t>
            </a:r>
            <a:r>
              <a:rPr lang="en" dirty="0"/>
              <a:t>Should</a:t>
            </a:r>
            <a:r>
              <a:rPr lang="en" dirty="0" smtClean="0"/>
              <a:t>…..</a:t>
            </a:r>
            <a:endParaRPr lang="en" dirty="0"/>
          </a:p>
        </p:txBody>
      </p:sp>
      <p:sp>
        <p:nvSpPr>
          <p:cNvPr id="85" name="Shape 85"/>
          <p:cNvSpPr txBox="1">
            <a:spLocks noGrp="1"/>
          </p:cNvSpPr>
          <p:nvPr>
            <p:ph type="body" idx="1"/>
          </p:nvPr>
        </p:nvSpPr>
        <p:spPr>
          <a:xfrm>
            <a:off x="482599" y="2009725"/>
            <a:ext cx="8349701" cy="3991025"/>
          </a:xfrm>
          <a:prstGeom prst="rect">
            <a:avLst/>
          </a:prstGeom>
        </p:spPr>
        <p:txBody>
          <a:bodyPr vert="horz" lIns="91425" tIns="91425" rIns="91425" bIns="91425" rtlCol="0" anchor="t" anchorCtr="0">
            <a:noAutofit/>
          </a:bodyPr>
          <a:lstStyle/>
          <a:p>
            <a:pPr marL="457200" indent="-228600">
              <a:spcAft>
                <a:spcPts val="1800"/>
              </a:spcAft>
            </a:pPr>
            <a:r>
              <a:rPr lang="en" dirty="0" smtClean="0"/>
              <a:t>Encourage </a:t>
            </a:r>
            <a:r>
              <a:rPr lang="en" dirty="0"/>
              <a:t>parent/community engagement through enhanced outreach.</a:t>
            </a:r>
          </a:p>
          <a:p>
            <a:pPr marL="457200" indent="-228600">
              <a:spcAft>
                <a:spcPts val="1800"/>
              </a:spcAft>
            </a:pPr>
            <a:r>
              <a:rPr lang="en" dirty="0"/>
              <a:t>Raise awareness of the importance of student/staff attendance and the devastating effects of chronic absenteeism. </a:t>
            </a:r>
          </a:p>
          <a:p>
            <a:pPr marL="457200" indent="-228600">
              <a:spcAft>
                <a:spcPts val="1800"/>
              </a:spcAft>
            </a:pPr>
            <a:r>
              <a:rPr lang="en" dirty="0"/>
              <a:t>Bring local social networks together to solve problems and issues for kids. </a:t>
            </a:r>
          </a:p>
          <a:p>
            <a:pPr>
              <a:spcAft>
                <a:spcPts val="1800"/>
              </a:spcAft>
              <a:buNone/>
            </a:pPr>
            <a:endParaRPr/>
          </a:p>
        </p:txBody>
      </p:sp>
      <p:sp>
        <p:nvSpPr>
          <p:cNvPr id="4" name="Shape 78"/>
          <p:cNvSpPr txBox="1">
            <a:spLocks/>
          </p:cNvSpPr>
          <p:nvPr/>
        </p:nvSpPr>
        <p:spPr>
          <a:xfrm rot="16200000">
            <a:off x="-2393955"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#1</a:t>
            </a:r>
          </a:p>
        </p:txBody>
      </p:sp>
    </p:spTree>
    <p:extLst>
      <p:ext uri="{BB962C8B-B14F-4D97-AF65-F5344CB8AC3E}">
        <p14:creationId xmlns:p14="http://schemas.microsoft.com/office/powerpoint/2010/main" val="84838414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311700" y="893004"/>
            <a:ext cx="8520600" cy="572700"/>
          </a:xfrm>
          <a:prstGeom prst="rect">
            <a:avLst/>
          </a:prstGeom>
        </p:spPr>
        <p:txBody>
          <a:bodyPr vert="horz" lIns="91425" tIns="91425" rIns="91425" bIns="91425" rtlCol="0" anchor="t" anchorCtr="0">
            <a:noAutofit/>
          </a:bodyPr>
          <a:lstStyle/>
          <a:p>
            <a:r>
              <a:rPr lang="en" dirty="0" smtClean="0"/>
              <a:t>Schools </a:t>
            </a:r>
            <a:r>
              <a:rPr lang="en" dirty="0"/>
              <a:t>Should</a:t>
            </a:r>
            <a:r>
              <a:rPr lang="en" dirty="0" smtClean="0"/>
              <a:t>…..</a:t>
            </a:r>
            <a:endParaRPr lang="en" dirty="0"/>
          </a:p>
        </p:txBody>
      </p:sp>
      <p:sp>
        <p:nvSpPr>
          <p:cNvPr id="91" name="Shape 91"/>
          <p:cNvSpPr txBox="1">
            <a:spLocks noGrp="1"/>
          </p:cNvSpPr>
          <p:nvPr>
            <p:ph type="body" idx="1"/>
          </p:nvPr>
        </p:nvSpPr>
        <p:spPr>
          <a:prstGeom prst="rect">
            <a:avLst/>
          </a:prstGeom>
        </p:spPr>
        <p:txBody>
          <a:bodyPr vert="horz" lIns="91425" tIns="91425" rIns="91425" bIns="91425" rtlCol="0" anchor="t" anchorCtr="0">
            <a:noAutofit/>
          </a:bodyPr>
          <a:lstStyle/>
          <a:p>
            <a:pPr marL="457200" indent="-228600">
              <a:spcAft>
                <a:spcPts val="1800"/>
              </a:spcAft>
            </a:pPr>
            <a:r>
              <a:rPr lang="en" dirty="0"/>
              <a:t>Provide quality PD to educators in providing learning opportunities for advanced learners. </a:t>
            </a:r>
          </a:p>
          <a:p>
            <a:pPr marL="457200" indent="-228600">
              <a:spcAft>
                <a:spcPts val="1800"/>
              </a:spcAft>
            </a:pPr>
            <a:r>
              <a:rPr lang="en" dirty="0"/>
              <a:t>Provide relevant CTE opportunities that meet the needs of both students and community. </a:t>
            </a:r>
          </a:p>
        </p:txBody>
      </p:sp>
      <p:sp>
        <p:nvSpPr>
          <p:cNvPr id="4" name="Shape 78"/>
          <p:cNvSpPr txBox="1">
            <a:spLocks/>
          </p:cNvSpPr>
          <p:nvPr/>
        </p:nvSpPr>
        <p:spPr>
          <a:xfrm rot="16200000">
            <a:off x="-2393955"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#1</a:t>
            </a:r>
          </a:p>
        </p:txBody>
      </p:sp>
    </p:spTree>
    <p:extLst>
      <p:ext uri="{BB962C8B-B14F-4D97-AF65-F5344CB8AC3E}">
        <p14:creationId xmlns:p14="http://schemas.microsoft.com/office/powerpoint/2010/main" val="161936037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311700" y="864723"/>
            <a:ext cx="8520600" cy="572700"/>
          </a:xfrm>
          <a:prstGeom prst="rect">
            <a:avLst/>
          </a:prstGeom>
        </p:spPr>
        <p:txBody>
          <a:bodyPr vert="horz" lIns="91425" tIns="91425" rIns="91425" bIns="91425" rtlCol="0" anchor="t" anchorCtr="0">
            <a:noAutofit/>
          </a:bodyPr>
          <a:lstStyle/>
          <a:p>
            <a:r>
              <a:rPr lang="en" dirty="0" smtClean="0"/>
              <a:t>Schools </a:t>
            </a:r>
            <a:r>
              <a:rPr lang="en" dirty="0"/>
              <a:t>Should</a:t>
            </a:r>
            <a:r>
              <a:rPr lang="en" dirty="0" smtClean="0"/>
              <a:t>…..</a:t>
            </a:r>
            <a:endParaRPr lang="en" dirty="0"/>
          </a:p>
        </p:txBody>
      </p:sp>
      <p:sp>
        <p:nvSpPr>
          <p:cNvPr id="91" name="Shape 91"/>
          <p:cNvSpPr txBox="1">
            <a:spLocks noGrp="1"/>
          </p:cNvSpPr>
          <p:nvPr>
            <p:ph type="body" idx="1"/>
          </p:nvPr>
        </p:nvSpPr>
        <p:spPr>
          <a:prstGeom prst="rect">
            <a:avLst/>
          </a:prstGeom>
        </p:spPr>
        <p:txBody>
          <a:bodyPr vert="horz" lIns="91425" tIns="91425" rIns="91425" bIns="91425" rtlCol="0" anchor="t" anchorCtr="0">
            <a:noAutofit/>
          </a:bodyPr>
          <a:lstStyle/>
          <a:p>
            <a:pPr marL="457200" indent="-228600">
              <a:spcAft>
                <a:spcPts val="1800"/>
              </a:spcAft>
            </a:pPr>
            <a:r>
              <a:rPr lang="en" dirty="0" smtClean="0"/>
              <a:t>Provide </a:t>
            </a:r>
            <a:r>
              <a:rPr lang="en" dirty="0"/>
              <a:t>access to high-quality early childhood programs for all children beginning with those in highest need. </a:t>
            </a:r>
          </a:p>
          <a:p>
            <a:pPr marL="457200" indent="-228600">
              <a:spcAft>
                <a:spcPts val="1800"/>
              </a:spcAft>
            </a:pPr>
            <a:r>
              <a:rPr lang="en" dirty="0"/>
              <a:t>Advocate for high-speed Internet connectivity for every school </a:t>
            </a:r>
            <a:r>
              <a:rPr lang="en" u="sng" dirty="0"/>
              <a:t>and</a:t>
            </a:r>
            <a:r>
              <a:rPr lang="en" dirty="0"/>
              <a:t> community to ensure equity and availability.  </a:t>
            </a:r>
          </a:p>
        </p:txBody>
      </p:sp>
      <p:sp>
        <p:nvSpPr>
          <p:cNvPr id="5" name="Shape 78"/>
          <p:cNvSpPr txBox="1">
            <a:spLocks/>
          </p:cNvSpPr>
          <p:nvPr/>
        </p:nvSpPr>
        <p:spPr>
          <a:xfrm rot="16200000">
            <a:off x="-2410889"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#1</a:t>
            </a: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311700" y="1116001"/>
            <a:ext cx="8520600" cy="572700"/>
          </a:xfrm>
          <a:prstGeom prst="rect">
            <a:avLst/>
          </a:prstGeom>
        </p:spPr>
        <p:txBody>
          <a:bodyPr vert="horz" lIns="91425" tIns="91425" rIns="91425" bIns="91425" rtlCol="0" anchor="t" anchorCtr="0">
            <a:noAutofit/>
          </a:bodyPr>
          <a:lstStyle/>
          <a:p>
            <a:r>
              <a:rPr lang="en" dirty="0" smtClean="0"/>
              <a:t>Policy Recommendations</a:t>
            </a:r>
            <a:endParaRPr lang="en" dirty="0"/>
          </a:p>
        </p:txBody>
      </p:sp>
      <p:sp>
        <p:nvSpPr>
          <p:cNvPr id="97" name="Shape 97"/>
          <p:cNvSpPr txBox="1">
            <a:spLocks noGrp="1"/>
          </p:cNvSpPr>
          <p:nvPr>
            <p:ph type="body" idx="1"/>
          </p:nvPr>
        </p:nvSpPr>
        <p:spPr>
          <a:xfrm>
            <a:off x="311700" y="2009725"/>
            <a:ext cx="8520600" cy="3741258"/>
          </a:xfrm>
          <a:prstGeom prst="rect">
            <a:avLst/>
          </a:prstGeom>
        </p:spPr>
        <p:txBody>
          <a:bodyPr vert="horz" lIns="91425" tIns="91425" rIns="91425" bIns="91425" rtlCol="0" anchor="t" anchorCtr="0">
            <a:noAutofit/>
          </a:bodyPr>
          <a:lstStyle/>
          <a:p>
            <a:pPr marL="457200" indent="-228600">
              <a:spcAft>
                <a:spcPts val="1800"/>
              </a:spcAft>
            </a:pPr>
            <a:r>
              <a:rPr lang="en" dirty="0"/>
              <a:t>Yearly COLAs on all categorical funding. </a:t>
            </a:r>
          </a:p>
          <a:p>
            <a:pPr marL="457200" indent="-228600">
              <a:spcAft>
                <a:spcPts val="1800"/>
              </a:spcAft>
            </a:pPr>
            <a:r>
              <a:rPr lang="en" dirty="0"/>
              <a:t>Invest for the future with universal access to quality pre-K programs. </a:t>
            </a:r>
          </a:p>
          <a:p>
            <a:pPr marL="457200" indent="-228600">
              <a:spcAft>
                <a:spcPts val="1800"/>
              </a:spcAft>
            </a:pPr>
            <a:r>
              <a:rPr lang="en" dirty="0"/>
              <a:t>Invest in developing a quality workforce by expanding CTE opportunities to meet the needs of students and the business community. </a:t>
            </a:r>
          </a:p>
        </p:txBody>
      </p:sp>
      <p:sp>
        <p:nvSpPr>
          <p:cNvPr id="4" name="Shape 78"/>
          <p:cNvSpPr txBox="1">
            <a:spLocks/>
          </p:cNvSpPr>
          <p:nvPr/>
        </p:nvSpPr>
        <p:spPr>
          <a:xfrm rot="16200000">
            <a:off x="-2436290"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#1</a:t>
            </a: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311700" y="800480"/>
            <a:ext cx="8520600" cy="572700"/>
          </a:xfrm>
          <a:prstGeom prst="rect">
            <a:avLst/>
          </a:prstGeom>
        </p:spPr>
        <p:txBody>
          <a:bodyPr vert="horz" lIns="91425" tIns="91425" rIns="91425" bIns="91425" rtlCol="0" anchor="t" anchorCtr="0">
            <a:noAutofit/>
          </a:bodyPr>
          <a:lstStyle/>
          <a:p>
            <a:r>
              <a:rPr lang="en" dirty="0" smtClean="0"/>
              <a:t>Policy Recommendations</a:t>
            </a:r>
            <a:endParaRPr lang="en" dirty="0"/>
          </a:p>
        </p:txBody>
      </p:sp>
      <p:sp>
        <p:nvSpPr>
          <p:cNvPr id="97" name="Shape 97"/>
          <p:cNvSpPr txBox="1">
            <a:spLocks noGrp="1"/>
          </p:cNvSpPr>
          <p:nvPr>
            <p:ph type="body" idx="1"/>
          </p:nvPr>
        </p:nvSpPr>
        <p:spPr>
          <a:prstGeom prst="rect">
            <a:avLst/>
          </a:prstGeom>
        </p:spPr>
        <p:txBody>
          <a:bodyPr vert="horz" lIns="91425" tIns="91425" rIns="91425" bIns="91425" rtlCol="0" anchor="t" anchorCtr="0">
            <a:noAutofit/>
          </a:bodyPr>
          <a:lstStyle/>
          <a:p>
            <a:pPr marL="457200" indent="-228600">
              <a:spcAft>
                <a:spcPts val="1800"/>
              </a:spcAft>
            </a:pPr>
            <a:r>
              <a:rPr lang="en" dirty="0" smtClean="0"/>
              <a:t>Eliminate </a:t>
            </a:r>
            <a:r>
              <a:rPr lang="en" dirty="0"/>
              <a:t>certification restrictions that hinder the employment of quality CTE instructors. </a:t>
            </a:r>
          </a:p>
          <a:p>
            <a:pPr marL="457200" indent="-228600">
              <a:spcAft>
                <a:spcPts val="1800"/>
              </a:spcAft>
            </a:pPr>
            <a:r>
              <a:rPr lang="en" dirty="0"/>
              <a:t>Revisit graduation requirements with CTE opportunities in mind.  Integrating core subjects into CTE classes. </a:t>
            </a:r>
          </a:p>
        </p:txBody>
      </p:sp>
      <p:sp>
        <p:nvSpPr>
          <p:cNvPr id="4" name="Shape 78"/>
          <p:cNvSpPr txBox="1">
            <a:spLocks/>
          </p:cNvSpPr>
          <p:nvPr/>
        </p:nvSpPr>
        <p:spPr>
          <a:xfrm rot="16200000">
            <a:off x="-2393955"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#1</a:t>
            </a:r>
          </a:p>
        </p:txBody>
      </p:sp>
    </p:spTree>
    <p:extLst>
      <p:ext uri="{BB962C8B-B14F-4D97-AF65-F5344CB8AC3E}">
        <p14:creationId xmlns:p14="http://schemas.microsoft.com/office/powerpoint/2010/main" val="137123071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a:spLocks noGrp="1"/>
          </p:cNvSpPr>
          <p:nvPr>
            <p:ph type="ctrTitle"/>
          </p:nvPr>
        </p:nvSpPr>
        <p:spPr>
          <a:xfrm>
            <a:off x="311700" y="1858358"/>
            <a:ext cx="8520600" cy="1524900"/>
          </a:xfrm>
          <a:prstGeom prst="rect">
            <a:avLst/>
          </a:prstGeom>
        </p:spPr>
        <p:txBody>
          <a:bodyPr vert="horz" lIns="91425" tIns="91425" rIns="91425" bIns="91425" rtlCol="0" anchor="b" anchorCtr="0">
            <a:noAutofit/>
          </a:bodyPr>
          <a:lstStyle/>
          <a:p>
            <a:pPr>
              <a:spcBef>
                <a:spcPts val="0"/>
              </a:spcBef>
            </a:pPr>
            <a:r>
              <a:rPr lang="en" sz="3200" dirty="0"/>
              <a:t> </a:t>
            </a:r>
            <a:r>
              <a:rPr lang="en-US" sz="3200" dirty="0"/>
              <a:t>   </a:t>
            </a:r>
            <a:r>
              <a:rPr lang="en" sz="4800" i="1" dirty="0"/>
              <a:t>Vision</a:t>
            </a:r>
            <a:r>
              <a:rPr lang="en" sz="4000" dirty="0">
                <a:solidFill>
                  <a:schemeClr val="accent1"/>
                </a:solidFill>
              </a:rPr>
              <a:t> </a:t>
            </a:r>
            <a:r>
              <a:rPr lang="en" sz="3200" dirty="0"/>
              <a:t>of</a:t>
            </a:r>
            <a:r>
              <a:rPr lang="en" sz="4000" dirty="0"/>
              <a:t> </a:t>
            </a:r>
            <a:r>
              <a:rPr lang="en" sz="4800" i="1" dirty="0">
                <a:solidFill>
                  <a:srgbClr val="9EB060"/>
                </a:solidFill>
                <a:effectLst>
                  <a:outerShdw blurRad="31750" dist="25400" dir="2700000" algn="tl" rotWithShape="0">
                    <a:schemeClr val="tx1"/>
                  </a:outerShdw>
                </a:effectLst>
              </a:rPr>
              <a:t>Excellence</a:t>
            </a:r>
            <a:r>
              <a:rPr lang="en" sz="4000" dirty="0">
                <a:solidFill>
                  <a:srgbClr val="9EB060"/>
                </a:solidFill>
                <a:effectLst>
                  <a:outerShdw blurRad="31750" dist="25400" dir="2700000" algn="tl" rotWithShape="0">
                    <a:schemeClr val="tx1"/>
                  </a:outerShdw>
                </a:effectLst>
              </a:rPr>
              <a:t> </a:t>
            </a:r>
            <a:r>
              <a:rPr lang="en-US" sz="4000" dirty="0"/>
              <a:t/>
            </a:r>
            <a:br>
              <a:rPr lang="en-US" sz="4000" dirty="0"/>
            </a:br>
            <a:r>
              <a:rPr lang="en-US" sz="4000" dirty="0"/>
              <a:t>       </a:t>
            </a:r>
            <a:r>
              <a:rPr lang="en-US" sz="4000" dirty="0">
                <a:solidFill>
                  <a:schemeClr val="tx1"/>
                </a:solidFill>
                <a:effectLst/>
              </a:rPr>
              <a:t>Arkansas</a:t>
            </a:r>
            <a:r>
              <a:rPr lang="en" sz="4000" dirty="0">
                <a:solidFill>
                  <a:schemeClr val="tx1"/>
                </a:solidFill>
                <a:effectLst/>
              </a:rPr>
              <a:t> Education</a:t>
            </a:r>
            <a:r>
              <a:rPr lang="en" sz="4000" dirty="0"/>
              <a:t> </a:t>
            </a:r>
          </a:p>
        </p:txBody>
      </p:sp>
      <p:sp>
        <p:nvSpPr>
          <p:cNvPr id="55" name="Shape 55"/>
          <p:cNvSpPr txBox="1">
            <a:spLocks noGrp="1"/>
          </p:cNvSpPr>
          <p:nvPr>
            <p:ph type="subTitle" idx="1"/>
          </p:nvPr>
        </p:nvSpPr>
        <p:spPr>
          <a:xfrm>
            <a:off x="2889131" y="3678237"/>
            <a:ext cx="5659238" cy="893898"/>
          </a:xfrm>
          <a:prstGeom prst="rect">
            <a:avLst/>
          </a:prstGeom>
        </p:spPr>
        <p:txBody>
          <a:bodyPr vert="horz" lIns="91425" tIns="91425" rIns="91425" bIns="91425" rtlCol="0" anchor="t" anchorCtr="0">
            <a:noAutofit/>
          </a:bodyPr>
          <a:lstStyle/>
          <a:p>
            <a:pPr>
              <a:spcBef>
                <a:spcPts val="0"/>
              </a:spcBef>
            </a:pPr>
            <a:r>
              <a:rPr lang="en" i="1" dirty="0">
                <a:solidFill>
                  <a:schemeClr val="accent3"/>
                </a:solidFill>
                <a:effectLst>
                  <a:outerShdw blurRad="31750" dist="25400" dir="2700000" algn="tl" rotWithShape="0">
                    <a:srgbClr val="000000"/>
                  </a:outerShdw>
                </a:effectLst>
              </a:rPr>
              <a:t>“A Perspective from Within”</a:t>
            </a:r>
          </a:p>
          <a:p>
            <a:pPr algn="l">
              <a:spcBef>
                <a:spcPts val="0"/>
              </a:spcBef>
            </a:pPr>
            <a:endParaRPr/>
          </a:p>
        </p:txBody>
      </p:sp>
      <p:sp>
        <p:nvSpPr>
          <p:cNvPr id="5" name="Shape 54"/>
          <p:cNvSpPr txBox="1">
            <a:spLocks/>
          </p:cNvSpPr>
          <p:nvPr/>
        </p:nvSpPr>
        <p:spPr>
          <a:xfrm>
            <a:off x="553508" y="2541241"/>
            <a:ext cx="880094" cy="556179"/>
          </a:xfrm>
          <a:prstGeom prst="rect">
            <a:avLst/>
          </a:prstGeom>
          <a:noFill/>
          <a:ln>
            <a:noFill/>
          </a:ln>
        </p:spPr>
        <p:txBody>
          <a:bodyPr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ct val="100000"/>
              <a:buNone/>
              <a:defRPr sz="5200" b="0" i="0" u="none" strike="noStrike" cap="none">
                <a:solidFill>
                  <a:schemeClr val="dk1"/>
                </a:solidFill>
                <a:latin typeface="Times New Roman"/>
                <a:ea typeface="Arial"/>
                <a:cs typeface="Times New Roman"/>
                <a:sym typeface="Arial"/>
              </a:defRPr>
            </a:lvl1pPr>
            <a:lvl2pPr lvl="1" algn="ctr">
              <a:spcBef>
                <a:spcPts val="0"/>
              </a:spcBef>
              <a:buClr>
                <a:schemeClr val="dk1"/>
              </a:buClr>
              <a:buSzPct val="100000"/>
              <a:buNone/>
              <a:defRPr sz="5200">
                <a:solidFill>
                  <a:schemeClr val="dk1"/>
                </a:solidFill>
              </a:defRPr>
            </a:lvl2pPr>
            <a:lvl3pPr lvl="2" algn="ctr">
              <a:spcBef>
                <a:spcPts val="0"/>
              </a:spcBef>
              <a:buClr>
                <a:schemeClr val="dk1"/>
              </a:buClr>
              <a:buSzPct val="100000"/>
              <a:buNone/>
              <a:defRPr sz="5200">
                <a:solidFill>
                  <a:schemeClr val="dk1"/>
                </a:solidFill>
              </a:defRPr>
            </a:lvl3pPr>
            <a:lvl4pPr lvl="3" algn="ctr">
              <a:spcBef>
                <a:spcPts val="0"/>
              </a:spcBef>
              <a:buClr>
                <a:schemeClr val="dk1"/>
              </a:buClr>
              <a:buSzPct val="100000"/>
              <a:buNone/>
              <a:defRPr sz="5200">
                <a:solidFill>
                  <a:schemeClr val="dk1"/>
                </a:solidFill>
              </a:defRPr>
            </a:lvl4pPr>
            <a:lvl5pPr lvl="4" algn="ctr">
              <a:spcBef>
                <a:spcPts val="0"/>
              </a:spcBef>
              <a:buClr>
                <a:schemeClr val="dk1"/>
              </a:buClr>
              <a:buSzPct val="100000"/>
              <a:buNone/>
              <a:defRPr sz="5200">
                <a:solidFill>
                  <a:schemeClr val="dk1"/>
                </a:solidFill>
              </a:defRPr>
            </a:lvl5pPr>
            <a:lvl6pPr lvl="5" algn="ctr">
              <a:spcBef>
                <a:spcPts val="0"/>
              </a:spcBef>
              <a:buClr>
                <a:schemeClr val="dk1"/>
              </a:buClr>
              <a:buSzPct val="100000"/>
              <a:buNone/>
              <a:defRPr sz="5200">
                <a:solidFill>
                  <a:schemeClr val="dk1"/>
                </a:solidFill>
              </a:defRPr>
            </a:lvl6pPr>
            <a:lvl7pPr lvl="6" algn="ctr">
              <a:spcBef>
                <a:spcPts val="0"/>
              </a:spcBef>
              <a:buClr>
                <a:schemeClr val="dk1"/>
              </a:buClr>
              <a:buSzPct val="100000"/>
              <a:buNone/>
              <a:defRPr sz="5200">
                <a:solidFill>
                  <a:schemeClr val="dk1"/>
                </a:solidFill>
              </a:defRPr>
            </a:lvl7pPr>
            <a:lvl8pPr lvl="7" algn="ctr">
              <a:spcBef>
                <a:spcPts val="0"/>
              </a:spcBef>
              <a:buClr>
                <a:schemeClr val="dk1"/>
              </a:buClr>
              <a:buSzPct val="100000"/>
              <a:buNone/>
              <a:defRPr sz="5200">
                <a:solidFill>
                  <a:schemeClr val="dk1"/>
                </a:solidFill>
              </a:defRPr>
            </a:lvl8pPr>
            <a:lvl9pPr lvl="8" algn="ctr">
              <a:spcBef>
                <a:spcPts val="0"/>
              </a:spcBef>
              <a:buClr>
                <a:schemeClr val="dk1"/>
              </a:buClr>
              <a:buSzPct val="100000"/>
              <a:buNone/>
              <a:defRPr sz="5200">
                <a:solidFill>
                  <a:schemeClr val="dk1"/>
                </a:solidFill>
              </a:defRPr>
            </a:lvl9pPr>
          </a:lstStyle>
          <a:p>
            <a:pPr fontAlgn="auto">
              <a:buClr>
                <a:prstClr val="black"/>
              </a:buClr>
            </a:pPr>
            <a:r>
              <a:rPr lang="en" sz="2400" i="1" kern="0" dirty="0">
                <a:solidFill>
                  <a:srgbClr val="738450"/>
                </a:solidFill>
              </a:rPr>
              <a:t>for</a:t>
            </a:r>
            <a:endParaRPr lang="en" sz="4000" i="1" kern="0" dirty="0">
              <a:solidFill>
                <a:srgbClr val="738450"/>
              </a:solidFill>
            </a:endParaRPr>
          </a:p>
        </p:txBody>
      </p:sp>
      <p:sp>
        <p:nvSpPr>
          <p:cNvPr id="6" name="Shape 54"/>
          <p:cNvSpPr txBox="1">
            <a:spLocks/>
          </p:cNvSpPr>
          <p:nvPr/>
        </p:nvSpPr>
        <p:spPr>
          <a:xfrm>
            <a:off x="311700" y="1816024"/>
            <a:ext cx="568834" cy="725217"/>
          </a:xfrm>
          <a:prstGeom prst="rect">
            <a:avLst/>
          </a:prstGeom>
        </p:spPr>
        <p:txBody>
          <a:bodyPr vert="horz" lIns="91425" tIns="91425" rIns="91425" bIns="91425" rtlCol="0" anchor="b" anchorCtr="0">
            <a:noAutofit/>
          </a:bodyPr>
          <a:lstStyle>
            <a:lvl1pPr algn="l" defTabSz="457200" rtl="0" eaLnBrk="1" latinLnBrk="0" hangingPunct="1">
              <a:spcBef>
                <a:spcPct val="0"/>
              </a:spcBef>
              <a:buNone/>
              <a:defRPr sz="4400" kern="1200">
                <a:solidFill>
                  <a:schemeClr val="tx1"/>
                </a:solidFill>
                <a:latin typeface="Times New Roman"/>
                <a:ea typeface="+mj-ea"/>
                <a:cs typeface="Times New Roman"/>
              </a:defRPr>
            </a:lvl1pPr>
          </a:lstStyle>
          <a:p>
            <a:pPr fontAlgn="auto">
              <a:spcBef>
                <a:spcPts val="0"/>
              </a:spcBef>
              <a:spcAft>
                <a:spcPts val="0"/>
              </a:spcAft>
            </a:pPr>
            <a:r>
              <a:rPr lang="en" sz="3200" dirty="0">
                <a:solidFill>
                  <a:prstClr val="black"/>
                </a:solidFill>
                <a:sym typeface="Arial"/>
              </a:rPr>
              <a:t> </a:t>
            </a:r>
            <a:r>
              <a:rPr lang="en-US" sz="3200" dirty="0">
                <a:solidFill>
                  <a:prstClr val="black"/>
                </a:solidFill>
                <a:sym typeface="Arial"/>
              </a:rPr>
              <a:t>A</a:t>
            </a:r>
            <a:endParaRPr lang="en" sz="4000" dirty="0">
              <a:solidFill>
                <a:prstClr val="black"/>
              </a:solidFill>
              <a:sym typeface="Arial"/>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xfrm>
            <a:off x="397149" y="766163"/>
            <a:ext cx="8520600" cy="572700"/>
          </a:xfrm>
          <a:prstGeom prst="rect">
            <a:avLst/>
          </a:prstGeom>
        </p:spPr>
        <p:txBody>
          <a:bodyPr vert="horz" lIns="91425" tIns="91425" rIns="91425" bIns="91425" rtlCol="0" anchor="t" anchorCtr="0">
            <a:noAutofit/>
          </a:bodyPr>
          <a:lstStyle/>
          <a:p>
            <a:r>
              <a:rPr lang="en" dirty="0" smtClean="0"/>
              <a:t>Policy Recommendations</a:t>
            </a:r>
            <a:endParaRPr lang="en" dirty="0"/>
          </a:p>
        </p:txBody>
      </p:sp>
      <p:sp>
        <p:nvSpPr>
          <p:cNvPr id="103" name="Shape 103"/>
          <p:cNvSpPr txBox="1">
            <a:spLocks noGrp="1"/>
          </p:cNvSpPr>
          <p:nvPr>
            <p:ph type="body" idx="1"/>
          </p:nvPr>
        </p:nvSpPr>
        <p:spPr>
          <a:prstGeom prst="rect">
            <a:avLst/>
          </a:prstGeom>
        </p:spPr>
        <p:txBody>
          <a:bodyPr vert="horz" lIns="91425" tIns="91425" rIns="91425" bIns="91425" rtlCol="0" anchor="t" anchorCtr="0">
            <a:noAutofit/>
          </a:bodyPr>
          <a:lstStyle/>
          <a:p>
            <a:pPr marL="457200" indent="-228600">
              <a:spcAft>
                <a:spcPts val="1800"/>
              </a:spcAft>
            </a:pPr>
            <a:r>
              <a:rPr lang="en" dirty="0"/>
              <a:t>Ensure high-speed Internet connectivity for all communities. </a:t>
            </a:r>
          </a:p>
          <a:p>
            <a:pPr marL="457200" indent="-228600">
              <a:spcAft>
                <a:spcPts val="1800"/>
              </a:spcAft>
            </a:pPr>
            <a:r>
              <a:rPr lang="en" dirty="0"/>
              <a:t>Invest resources for career counselors, social workers, &amp; behavior specialists in schools with the most pressing needs. </a:t>
            </a:r>
          </a:p>
        </p:txBody>
      </p:sp>
      <p:sp>
        <p:nvSpPr>
          <p:cNvPr id="7" name="Shape 78"/>
          <p:cNvSpPr txBox="1">
            <a:spLocks/>
          </p:cNvSpPr>
          <p:nvPr/>
        </p:nvSpPr>
        <p:spPr>
          <a:xfrm rot="16200000">
            <a:off x="-2393955"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#1</a:t>
            </a: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xfrm>
            <a:off x="311700" y="1200671"/>
            <a:ext cx="8520600" cy="572700"/>
          </a:xfrm>
          <a:prstGeom prst="rect">
            <a:avLst/>
          </a:prstGeom>
        </p:spPr>
        <p:txBody>
          <a:bodyPr vert="horz" lIns="91425" tIns="91425" rIns="91425" bIns="91425" rtlCol="0" anchor="t" anchorCtr="0">
            <a:noAutofit/>
          </a:bodyPr>
          <a:lstStyle/>
          <a:p>
            <a:r>
              <a:rPr lang="en" dirty="0" smtClean="0"/>
              <a:t>Policy Recommendations</a:t>
            </a:r>
            <a:endParaRPr lang="en" dirty="0"/>
          </a:p>
        </p:txBody>
      </p:sp>
      <p:sp>
        <p:nvSpPr>
          <p:cNvPr id="103" name="Shape 103"/>
          <p:cNvSpPr txBox="1">
            <a:spLocks noGrp="1"/>
          </p:cNvSpPr>
          <p:nvPr>
            <p:ph type="body" idx="1"/>
          </p:nvPr>
        </p:nvSpPr>
        <p:spPr>
          <a:xfrm>
            <a:off x="311700" y="2009725"/>
            <a:ext cx="8520600" cy="3991025"/>
          </a:xfrm>
          <a:prstGeom prst="rect">
            <a:avLst/>
          </a:prstGeom>
        </p:spPr>
        <p:txBody>
          <a:bodyPr vert="horz" lIns="91425" tIns="91425" rIns="91425" bIns="91425" rtlCol="0" anchor="t" anchorCtr="0">
            <a:noAutofit/>
          </a:bodyPr>
          <a:lstStyle/>
          <a:p>
            <a:pPr marL="457200" indent="-228600">
              <a:spcAft>
                <a:spcPts val="1800"/>
              </a:spcAft>
            </a:pPr>
            <a:r>
              <a:rPr lang="en" dirty="0" smtClean="0"/>
              <a:t>Provide </a:t>
            </a:r>
            <a:r>
              <a:rPr lang="en" dirty="0"/>
              <a:t>Community Health Centers in areas of the state where students have limited access to quality health care. </a:t>
            </a:r>
          </a:p>
          <a:p>
            <a:pPr marL="457200" indent="-228600">
              <a:spcAft>
                <a:spcPts val="1800"/>
              </a:spcAft>
            </a:pPr>
            <a:r>
              <a:rPr lang="en" dirty="0"/>
              <a:t>Continue allowing districts the flexibility to make local decisions based on identified needs of students and communities. </a:t>
            </a:r>
          </a:p>
        </p:txBody>
      </p:sp>
      <p:sp>
        <p:nvSpPr>
          <p:cNvPr id="4" name="Shape 78"/>
          <p:cNvSpPr txBox="1">
            <a:spLocks/>
          </p:cNvSpPr>
          <p:nvPr/>
        </p:nvSpPr>
        <p:spPr>
          <a:xfrm rot="16200000">
            <a:off x="-2393955"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#1</a:t>
            </a:r>
          </a:p>
        </p:txBody>
      </p:sp>
    </p:spTree>
    <p:extLst>
      <p:ext uri="{BB962C8B-B14F-4D97-AF65-F5344CB8AC3E}">
        <p14:creationId xmlns:p14="http://schemas.microsoft.com/office/powerpoint/2010/main" val="17820921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xfrm>
            <a:off x="388682" y="796842"/>
            <a:ext cx="8520600" cy="572700"/>
          </a:xfrm>
          <a:prstGeom prst="rect">
            <a:avLst/>
          </a:prstGeom>
        </p:spPr>
        <p:txBody>
          <a:bodyPr vert="horz" lIns="91425" tIns="91425" rIns="91425" bIns="91425" rtlCol="0" anchor="t" anchorCtr="0">
            <a:noAutofit/>
          </a:bodyPr>
          <a:lstStyle/>
          <a:p>
            <a:r>
              <a:rPr lang="en" dirty="0" smtClean="0"/>
              <a:t>Policy Recommendations</a:t>
            </a:r>
            <a:endParaRPr lang="en" dirty="0"/>
          </a:p>
        </p:txBody>
      </p:sp>
      <p:sp>
        <p:nvSpPr>
          <p:cNvPr id="103" name="Shape 103"/>
          <p:cNvSpPr txBox="1">
            <a:spLocks noGrp="1"/>
          </p:cNvSpPr>
          <p:nvPr>
            <p:ph type="body" idx="1"/>
          </p:nvPr>
        </p:nvSpPr>
        <p:spPr>
          <a:prstGeom prst="rect">
            <a:avLst/>
          </a:prstGeom>
        </p:spPr>
        <p:txBody>
          <a:bodyPr vert="horz" lIns="91425" tIns="91425" rIns="91425" bIns="91425" rtlCol="0" anchor="t" anchorCtr="0">
            <a:noAutofit/>
          </a:bodyPr>
          <a:lstStyle/>
          <a:p>
            <a:pPr marL="457200" indent="-228600">
              <a:spcAft>
                <a:spcPts val="1800"/>
              </a:spcAft>
            </a:pPr>
            <a:r>
              <a:rPr lang="en" dirty="0" smtClean="0"/>
              <a:t>Support/expand </a:t>
            </a:r>
            <a:r>
              <a:rPr lang="en" dirty="0"/>
              <a:t>programs that allow students to earn college credit and industry certifications while still in high school. </a:t>
            </a:r>
          </a:p>
        </p:txBody>
      </p:sp>
      <p:sp>
        <p:nvSpPr>
          <p:cNvPr id="4" name="Shape 78"/>
          <p:cNvSpPr txBox="1">
            <a:spLocks/>
          </p:cNvSpPr>
          <p:nvPr/>
        </p:nvSpPr>
        <p:spPr>
          <a:xfrm rot="16200000">
            <a:off x="-2410889"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#1</a:t>
            </a:r>
          </a:p>
        </p:txBody>
      </p:sp>
    </p:spTree>
    <p:extLst>
      <p:ext uri="{BB962C8B-B14F-4D97-AF65-F5344CB8AC3E}">
        <p14:creationId xmlns:p14="http://schemas.microsoft.com/office/powerpoint/2010/main" val="208820434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pic>
        <p:nvPicPr>
          <p:cNvPr id="2" name="Picture 1" descr="childeyeshutterstock_57083749.jpg"/>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225471" y="1678517"/>
            <a:ext cx="3857159" cy="3598334"/>
          </a:xfrm>
          <a:prstGeom prst="rect">
            <a:avLst/>
          </a:prstGeom>
          <a:effectLst>
            <a:softEdge rad="190500"/>
          </a:effectLst>
        </p:spPr>
      </p:pic>
      <p:sp>
        <p:nvSpPr>
          <p:cNvPr id="6" name="Shape 78"/>
          <p:cNvSpPr txBox="1">
            <a:spLocks/>
          </p:cNvSpPr>
          <p:nvPr/>
        </p:nvSpPr>
        <p:spPr>
          <a:xfrm>
            <a:off x="5144633" y="1266784"/>
            <a:ext cx="2428375" cy="1913949"/>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spcAft>
                <a:spcPts val="0"/>
              </a:spcAft>
            </a:pPr>
            <a:r>
              <a:rPr lang="en" sz="5400" dirty="0">
                <a:solidFill>
                  <a:srgbClr val="9BBB59"/>
                </a:solidFill>
                <a:sym typeface="Arial"/>
              </a:rPr>
              <a:t>Focus Area #</a:t>
            </a:r>
            <a:r>
              <a:rPr lang="en-US" sz="5400" dirty="0">
                <a:solidFill>
                  <a:srgbClr val="9BBB59"/>
                </a:solidFill>
                <a:sym typeface="Arial"/>
              </a:rPr>
              <a:t>2</a:t>
            </a:r>
            <a:endParaRPr lang="en" sz="5400" dirty="0">
              <a:solidFill>
                <a:srgbClr val="9BBB59"/>
              </a:solidFill>
              <a:sym typeface="Arial"/>
            </a:endParaRPr>
          </a:p>
        </p:txBody>
      </p:sp>
      <p:sp>
        <p:nvSpPr>
          <p:cNvPr id="79" name="Shape 79"/>
          <p:cNvSpPr txBox="1">
            <a:spLocks noGrp="1"/>
          </p:cNvSpPr>
          <p:nvPr>
            <p:ph type="body" idx="1"/>
          </p:nvPr>
        </p:nvSpPr>
        <p:spPr>
          <a:xfrm>
            <a:off x="4360331" y="3168665"/>
            <a:ext cx="5308600" cy="2772227"/>
          </a:xfrm>
          <a:prstGeom prst="rect">
            <a:avLst/>
          </a:prstGeom>
        </p:spPr>
        <p:txBody>
          <a:bodyPr vert="horz" lIns="91425" tIns="91425" rIns="91425" bIns="91425" rtlCol="0" anchor="t" anchorCtr="0">
            <a:noAutofit/>
          </a:bodyPr>
          <a:lstStyle/>
          <a:p>
            <a:pPr marL="0" indent="0">
              <a:spcAft>
                <a:spcPts val="1800"/>
              </a:spcAft>
              <a:buNone/>
            </a:pPr>
            <a:r>
              <a:rPr lang="en" b="1" dirty="0"/>
              <a:t>“Attracting, Developing</a:t>
            </a:r>
            <a:r>
              <a:rPr lang="en" b="1" dirty="0" smtClean="0"/>
              <a:t>,</a:t>
            </a:r>
            <a:r>
              <a:rPr lang="en-US" b="1" dirty="0" smtClean="0"/>
              <a:t/>
            </a:r>
            <a:br>
              <a:rPr lang="en-US" b="1" dirty="0" smtClean="0"/>
            </a:br>
            <a:r>
              <a:rPr lang="en-US" b="1" dirty="0" smtClean="0"/>
              <a:t>  </a:t>
            </a:r>
            <a:r>
              <a:rPr lang="en" b="1" dirty="0" smtClean="0"/>
              <a:t>Supporting</a:t>
            </a:r>
            <a:r>
              <a:rPr lang="en" b="1" dirty="0"/>
              <a:t>, </a:t>
            </a:r>
            <a:r>
              <a:rPr lang="en-US" b="1" dirty="0" smtClean="0"/>
              <a:t>&amp; </a:t>
            </a:r>
            <a:r>
              <a:rPr lang="en" b="1" dirty="0" smtClean="0"/>
              <a:t>Retaining</a:t>
            </a:r>
            <a:r>
              <a:rPr lang="en-US" b="1" dirty="0" smtClean="0"/>
              <a:t/>
            </a:r>
            <a:br>
              <a:rPr lang="en-US" b="1" dirty="0" smtClean="0"/>
            </a:br>
            <a:r>
              <a:rPr lang="en" b="1" dirty="0" smtClean="0"/>
              <a:t> </a:t>
            </a:r>
            <a:r>
              <a:rPr lang="en-US" b="1" dirty="0" smtClean="0"/>
              <a:t> </a:t>
            </a:r>
            <a:r>
              <a:rPr lang="en" b="1" dirty="0" smtClean="0"/>
              <a:t>Quality Teachers</a:t>
            </a:r>
            <a:r>
              <a:rPr lang="en-US" b="1" dirty="0"/>
              <a:t> </a:t>
            </a:r>
            <a:r>
              <a:rPr lang="en-US" b="1" dirty="0" smtClean="0"/>
              <a:t>&amp;</a:t>
            </a:r>
            <a:br>
              <a:rPr lang="en-US" b="1" dirty="0" smtClean="0"/>
            </a:br>
            <a:r>
              <a:rPr lang="en-US" b="1" dirty="0" smtClean="0"/>
              <a:t>  </a:t>
            </a:r>
            <a:r>
              <a:rPr lang="en" b="1" dirty="0" smtClean="0"/>
              <a:t>Administrators</a:t>
            </a:r>
            <a:r>
              <a:rPr lang="en" b="1" dirty="0"/>
              <a:t>”</a:t>
            </a:r>
          </a:p>
        </p:txBody>
      </p:sp>
    </p:spTree>
    <p:extLst>
      <p:ext uri="{BB962C8B-B14F-4D97-AF65-F5344CB8AC3E}">
        <p14:creationId xmlns:p14="http://schemas.microsoft.com/office/powerpoint/2010/main" val="12673005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9" name="Shape 109"/>
          <p:cNvSpPr txBox="1">
            <a:spLocks noGrp="1"/>
          </p:cNvSpPr>
          <p:nvPr>
            <p:ph type="body" idx="1"/>
          </p:nvPr>
        </p:nvSpPr>
        <p:spPr>
          <a:xfrm>
            <a:off x="311700" y="2017169"/>
            <a:ext cx="8520600" cy="2556949"/>
          </a:xfrm>
          <a:prstGeom prst="rect">
            <a:avLst/>
          </a:prstGeom>
        </p:spPr>
        <p:txBody>
          <a:bodyPr vert="horz" lIns="91425" tIns="91425" rIns="91425" bIns="91425" rtlCol="0" anchor="t" anchorCtr="0">
            <a:noAutofit/>
          </a:bodyPr>
          <a:lstStyle/>
          <a:p>
            <a:pPr marL="457200" indent="-228600">
              <a:spcAft>
                <a:spcPts val="1800"/>
              </a:spcAft>
            </a:pPr>
            <a:r>
              <a:rPr lang="en" dirty="0" smtClean="0"/>
              <a:t>To </a:t>
            </a:r>
            <a:r>
              <a:rPr lang="en" dirty="0"/>
              <a:t>ensure meaningful instruction, we must attract and support high quality teachers and administrators. </a:t>
            </a:r>
          </a:p>
        </p:txBody>
      </p:sp>
      <p:sp>
        <p:nvSpPr>
          <p:cNvPr id="5" name="Shape 78"/>
          <p:cNvSpPr txBox="1">
            <a:spLocks/>
          </p:cNvSpPr>
          <p:nvPr/>
        </p:nvSpPr>
        <p:spPr>
          <a:xfrm rot="16200000">
            <a:off x="-2410889"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a:t>
            </a:r>
            <a:r>
              <a:rPr lang="en-US" sz="3200" dirty="0">
                <a:solidFill>
                  <a:prstClr val="white"/>
                </a:solidFill>
                <a:sym typeface="Arial"/>
              </a:rPr>
              <a:t>2</a:t>
            </a:r>
            <a:endParaRPr lang="en" sz="3200" dirty="0">
              <a:solidFill>
                <a:prstClr val="white"/>
              </a:solidFill>
              <a:sym typeface="Arial"/>
            </a:endParaRPr>
          </a:p>
        </p:txBody>
      </p:sp>
      <p:pic>
        <p:nvPicPr>
          <p:cNvPr id="3" name="Picture 2"/>
          <p:cNvPicPr>
            <a:picLocks noChangeAspect="1"/>
          </p:cNvPicPr>
          <p:nvPr/>
        </p:nvPicPr>
        <p:blipFill>
          <a:blip r:embed="rId3"/>
          <a:stretch>
            <a:fillRect/>
          </a:stretch>
        </p:blipFill>
        <p:spPr>
          <a:xfrm>
            <a:off x="5173134" y="3652254"/>
            <a:ext cx="1732369" cy="2369666"/>
          </a:xfrm>
          <a:prstGeom prst="rect">
            <a:avLst/>
          </a:prstGeom>
        </p:spPr>
      </p:pic>
    </p:spTree>
    <p:extLst>
      <p:ext uri="{BB962C8B-B14F-4D97-AF65-F5344CB8AC3E}">
        <p14:creationId xmlns:p14="http://schemas.microsoft.com/office/powerpoint/2010/main" val="399230579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9" name="Shape 109"/>
          <p:cNvSpPr txBox="1">
            <a:spLocks noGrp="1"/>
          </p:cNvSpPr>
          <p:nvPr>
            <p:ph type="body" idx="1"/>
          </p:nvPr>
        </p:nvSpPr>
        <p:spPr>
          <a:xfrm>
            <a:off x="311700" y="1713380"/>
            <a:ext cx="8520600" cy="3919070"/>
          </a:xfrm>
          <a:prstGeom prst="rect">
            <a:avLst/>
          </a:prstGeom>
        </p:spPr>
        <p:txBody>
          <a:bodyPr vert="horz" lIns="91425" tIns="91425" rIns="91425" bIns="91425" rtlCol="0" anchor="t" anchorCtr="0">
            <a:noAutofit/>
          </a:bodyPr>
          <a:lstStyle/>
          <a:p>
            <a:pPr marL="457200" indent="-228600">
              <a:spcAft>
                <a:spcPts val="1800"/>
              </a:spcAft>
            </a:pPr>
            <a:r>
              <a:rPr lang="en" dirty="0" smtClean="0"/>
              <a:t>All </a:t>
            </a:r>
            <a:r>
              <a:rPr lang="en" dirty="0"/>
              <a:t>schools, especially those in high-need areas, must have quality educators in classrooms and leadership positions. </a:t>
            </a:r>
          </a:p>
          <a:p>
            <a:pPr marL="457200" indent="-228600">
              <a:spcAft>
                <a:spcPts val="1800"/>
              </a:spcAft>
            </a:pPr>
            <a:r>
              <a:rPr lang="en" dirty="0"/>
              <a:t>Encourage our best to enter education, strengthen </a:t>
            </a:r>
            <a:r>
              <a:rPr lang="en-US" dirty="0"/>
              <a:t>e</a:t>
            </a:r>
            <a:r>
              <a:rPr lang="en-US" dirty="0" smtClean="0"/>
              <a:t>ducator preparation programs (</a:t>
            </a:r>
            <a:r>
              <a:rPr lang="en" dirty="0" smtClean="0"/>
              <a:t>EPPs</a:t>
            </a:r>
            <a:r>
              <a:rPr lang="en-US" dirty="0" smtClean="0"/>
              <a:t>)</a:t>
            </a:r>
            <a:r>
              <a:rPr lang="en" dirty="0" smtClean="0"/>
              <a:t>, </a:t>
            </a:r>
            <a:r>
              <a:rPr lang="en" dirty="0"/>
              <a:t>and strengthen support programs for those new in the field. </a:t>
            </a:r>
          </a:p>
        </p:txBody>
      </p:sp>
      <p:sp>
        <p:nvSpPr>
          <p:cNvPr id="4" name="Shape 78"/>
          <p:cNvSpPr txBox="1">
            <a:spLocks/>
          </p:cNvSpPr>
          <p:nvPr/>
        </p:nvSpPr>
        <p:spPr>
          <a:xfrm rot="16200000">
            <a:off x="-2410889"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a:t>
            </a:r>
            <a:r>
              <a:rPr lang="en-US" sz="3200" dirty="0">
                <a:solidFill>
                  <a:prstClr val="white"/>
                </a:solidFill>
                <a:sym typeface="Arial"/>
              </a:rPr>
              <a:t>2</a:t>
            </a:r>
            <a:endParaRPr lang="en" sz="3200" dirty="0">
              <a:solidFill>
                <a:prstClr val="white"/>
              </a:solidFill>
              <a:sym typeface="Arial"/>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311700" y="863112"/>
            <a:ext cx="8520600" cy="572700"/>
          </a:xfrm>
          <a:prstGeom prst="rect">
            <a:avLst/>
          </a:prstGeom>
        </p:spPr>
        <p:txBody>
          <a:bodyPr vert="horz" lIns="91425" tIns="91425" rIns="91425" bIns="91425" rtlCol="0" anchor="t" anchorCtr="0">
            <a:noAutofit/>
          </a:bodyPr>
          <a:lstStyle/>
          <a:p>
            <a:r>
              <a:rPr lang="en" dirty="0" smtClean="0"/>
              <a:t>Schools </a:t>
            </a:r>
            <a:r>
              <a:rPr lang="en" dirty="0"/>
              <a:t>Should</a:t>
            </a:r>
            <a:r>
              <a:rPr lang="en" dirty="0" smtClean="0"/>
              <a:t>…..</a:t>
            </a:r>
            <a:endParaRPr lang="en" dirty="0"/>
          </a:p>
        </p:txBody>
      </p:sp>
      <p:sp>
        <p:nvSpPr>
          <p:cNvPr id="115" name="Shape 115"/>
          <p:cNvSpPr txBox="1">
            <a:spLocks noGrp="1"/>
          </p:cNvSpPr>
          <p:nvPr>
            <p:ph type="body" idx="1"/>
          </p:nvPr>
        </p:nvSpPr>
        <p:spPr>
          <a:prstGeom prst="rect">
            <a:avLst/>
          </a:prstGeom>
        </p:spPr>
        <p:txBody>
          <a:bodyPr vert="horz" lIns="91425" tIns="91425" rIns="91425" bIns="91425" rtlCol="0" anchor="t" anchorCtr="0">
            <a:noAutofit/>
          </a:bodyPr>
          <a:lstStyle/>
          <a:p>
            <a:pPr marL="457200" indent="-228600">
              <a:spcAft>
                <a:spcPts val="1800"/>
              </a:spcAft>
            </a:pPr>
            <a:r>
              <a:rPr lang="en" dirty="0" smtClean="0"/>
              <a:t>Support </a:t>
            </a:r>
            <a:r>
              <a:rPr lang="en" dirty="0"/>
              <a:t>principals in both roles of instructional leaders &amp; building managers. </a:t>
            </a:r>
          </a:p>
          <a:p>
            <a:pPr marL="457200" indent="-228600">
              <a:spcAft>
                <a:spcPts val="1800"/>
              </a:spcAft>
            </a:pPr>
            <a:r>
              <a:rPr lang="en" dirty="0" smtClean="0"/>
              <a:t>Provide </a:t>
            </a:r>
            <a:r>
              <a:rPr lang="en" dirty="0"/>
              <a:t>adequate instructional support to teachers</a:t>
            </a:r>
            <a:r>
              <a:rPr lang="en" dirty="0" smtClean="0"/>
              <a:t>.</a:t>
            </a:r>
            <a:endParaRPr lang="en" dirty="0"/>
          </a:p>
        </p:txBody>
      </p:sp>
      <p:sp>
        <p:nvSpPr>
          <p:cNvPr id="4" name="Shape 78"/>
          <p:cNvSpPr txBox="1">
            <a:spLocks/>
          </p:cNvSpPr>
          <p:nvPr/>
        </p:nvSpPr>
        <p:spPr>
          <a:xfrm rot="16200000">
            <a:off x="-2410889"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a:t>
            </a:r>
            <a:r>
              <a:rPr lang="en-US" sz="3200" dirty="0">
                <a:solidFill>
                  <a:prstClr val="white"/>
                </a:solidFill>
                <a:sym typeface="Arial"/>
              </a:rPr>
              <a:t>2</a:t>
            </a:r>
            <a:endParaRPr lang="en" sz="3200" dirty="0">
              <a:solidFill>
                <a:prstClr val="white"/>
              </a:solidFill>
              <a:sym typeface="Arial"/>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311700" y="766163"/>
            <a:ext cx="8520600" cy="572700"/>
          </a:xfrm>
          <a:prstGeom prst="rect">
            <a:avLst/>
          </a:prstGeom>
        </p:spPr>
        <p:txBody>
          <a:bodyPr vert="horz" lIns="91425" tIns="91425" rIns="91425" bIns="91425" rtlCol="0" anchor="t" anchorCtr="0">
            <a:noAutofit/>
          </a:bodyPr>
          <a:lstStyle/>
          <a:p>
            <a:r>
              <a:rPr lang="en" dirty="0" smtClean="0"/>
              <a:t>Schools </a:t>
            </a:r>
            <a:r>
              <a:rPr lang="en" dirty="0"/>
              <a:t>Should</a:t>
            </a:r>
            <a:r>
              <a:rPr lang="en" dirty="0" smtClean="0"/>
              <a:t>…..</a:t>
            </a:r>
            <a:endParaRPr lang="en" dirty="0"/>
          </a:p>
        </p:txBody>
      </p:sp>
      <p:sp>
        <p:nvSpPr>
          <p:cNvPr id="115" name="Shape 115"/>
          <p:cNvSpPr txBox="1">
            <a:spLocks noGrp="1"/>
          </p:cNvSpPr>
          <p:nvPr>
            <p:ph type="body" idx="1"/>
          </p:nvPr>
        </p:nvSpPr>
        <p:spPr>
          <a:prstGeom prst="rect">
            <a:avLst/>
          </a:prstGeom>
        </p:spPr>
        <p:txBody>
          <a:bodyPr vert="horz" lIns="91425" tIns="91425" rIns="91425" bIns="91425" rtlCol="0" anchor="t" anchorCtr="0">
            <a:noAutofit/>
          </a:bodyPr>
          <a:lstStyle/>
          <a:p>
            <a:pPr marL="457200" indent="-228600">
              <a:spcAft>
                <a:spcPts val="1800"/>
              </a:spcAft>
            </a:pPr>
            <a:r>
              <a:rPr lang="en" dirty="0" smtClean="0"/>
              <a:t>Provide </a:t>
            </a:r>
            <a:r>
              <a:rPr lang="en" dirty="0"/>
              <a:t>ongoing, quality PD at the ESC and district level aligned to individual needs and school/district goals. </a:t>
            </a:r>
          </a:p>
          <a:p>
            <a:pPr marL="457200" indent="-228600">
              <a:spcAft>
                <a:spcPts val="1800"/>
              </a:spcAft>
            </a:pPr>
            <a:r>
              <a:rPr lang="en" dirty="0"/>
              <a:t>Encourage educators to attend PD that is aligned with the educational improvement goals of their school. </a:t>
            </a:r>
          </a:p>
        </p:txBody>
      </p:sp>
      <p:sp>
        <p:nvSpPr>
          <p:cNvPr id="4" name="Shape 78"/>
          <p:cNvSpPr txBox="1">
            <a:spLocks/>
          </p:cNvSpPr>
          <p:nvPr/>
        </p:nvSpPr>
        <p:spPr>
          <a:xfrm rot="16200000">
            <a:off x="-2410889"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a:t>
            </a:r>
            <a:r>
              <a:rPr lang="en-US" sz="3200" dirty="0">
                <a:solidFill>
                  <a:prstClr val="white"/>
                </a:solidFill>
                <a:sym typeface="Arial"/>
              </a:rPr>
              <a:t>2</a:t>
            </a:r>
            <a:endParaRPr lang="en" sz="3200" dirty="0">
              <a:solidFill>
                <a:prstClr val="white"/>
              </a:solidFill>
              <a:sym typeface="Arial"/>
            </a:endParaRPr>
          </a:p>
        </p:txBody>
      </p:sp>
    </p:spTree>
    <p:extLst>
      <p:ext uri="{BB962C8B-B14F-4D97-AF65-F5344CB8AC3E}">
        <p14:creationId xmlns:p14="http://schemas.microsoft.com/office/powerpoint/2010/main" val="50043699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388682" y="853685"/>
            <a:ext cx="8520600" cy="572700"/>
          </a:xfrm>
          <a:prstGeom prst="rect">
            <a:avLst/>
          </a:prstGeom>
        </p:spPr>
        <p:txBody>
          <a:bodyPr vert="horz" lIns="91425" tIns="91425" rIns="91425" bIns="91425" rtlCol="0" anchor="t" anchorCtr="0">
            <a:noAutofit/>
          </a:bodyPr>
          <a:lstStyle/>
          <a:p>
            <a:r>
              <a:rPr lang="en" dirty="0" smtClean="0"/>
              <a:t>Schools </a:t>
            </a:r>
            <a:r>
              <a:rPr lang="en" dirty="0"/>
              <a:t>Should</a:t>
            </a:r>
            <a:r>
              <a:rPr lang="en" dirty="0" smtClean="0"/>
              <a:t>…..</a:t>
            </a:r>
            <a:endParaRPr lang="en" dirty="0"/>
          </a:p>
        </p:txBody>
      </p:sp>
      <p:sp>
        <p:nvSpPr>
          <p:cNvPr id="121" name="Shape 121"/>
          <p:cNvSpPr txBox="1">
            <a:spLocks noGrp="1"/>
          </p:cNvSpPr>
          <p:nvPr>
            <p:ph type="body" idx="1"/>
          </p:nvPr>
        </p:nvSpPr>
        <p:spPr>
          <a:prstGeom prst="rect">
            <a:avLst/>
          </a:prstGeom>
        </p:spPr>
        <p:txBody>
          <a:bodyPr vert="horz" lIns="91425" tIns="91425" rIns="91425" bIns="91425" rtlCol="0" anchor="t" anchorCtr="0">
            <a:noAutofit/>
          </a:bodyPr>
          <a:lstStyle/>
          <a:p>
            <a:pPr marL="457200" indent="-228600">
              <a:spcAft>
                <a:spcPts val="1800"/>
              </a:spcAft>
            </a:pPr>
            <a:r>
              <a:rPr lang="en" dirty="0"/>
              <a:t>Stress the importance of PLCs to enhance student learning. </a:t>
            </a:r>
          </a:p>
          <a:p>
            <a:pPr marL="457200" indent="-228600">
              <a:spcAft>
                <a:spcPts val="1800"/>
              </a:spcAft>
            </a:pPr>
            <a:r>
              <a:rPr lang="en" dirty="0"/>
              <a:t>Support local, regional, and state programs that would increase the number of quality teacher candidates. </a:t>
            </a:r>
          </a:p>
        </p:txBody>
      </p:sp>
      <p:sp>
        <p:nvSpPr>
          <p:cNvPr id="4" name="Shape 78"/>
          <p:cNvSpPr txBox="1">
            <a:spLocks/>
          </p:cNvSpPr>
          <p:nvPr/>
        </p:nvSpPr>
        <p:spPr>
          <a:xfrm rot="16200000">
            <a:off x="-2410889"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a:t>
            </a:r>
            <a:r>
              <a:rPr lang="en-US" sz="3200" dirty="0">
                <a:solidFill>
                  <a:prstClr val="white"/>
                </a:solidFill>
                <a:sym typeface="Arial"/>
              </a:rPr>
              <a:t>2</a:t>
            </a:r>
            <a:endParaRPr lang="en" sz="3200" dirty="0">
              <a:solidFill>
                <a:prstClr val="white"/>
              </a:solidFill>
              <a:sym typeface="Arial"/>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311700" y="800309"/>
            <a:ext cx="8520600" cy="572700"/>
          </a:xfrm>
          <a:prstGeom prst="rect">
            <a:avLst/>
          </a:prstGeom>
        </p:spPr>
        <p:txBody>
          <a:bodyPr vert="horz" lIns="91425" tIns="91425" rIns="91425" bIns="91425" rtlCol="0" anchor="t" anchorCtr="0">
            <a:noAutofit/>
          </a:bodyPr>
          <a:lstStyle/>
          <a:p>
            <a:r>
              <a:rPr lang="en" dirty="0" smtClean="0"/>
              <a:t>Schools </a:t>
            </a:r>
            <a:r>
              <a:rPr lang="en" dirty="0"/>
              <a:t>Should</a:t>
            </a:r>
            <a:r>
              <a:rPr lang="en" dirty="0" smtClean="0"/>
              <a:t>…..</a:t>
            </a:r>
            <a:endParaRPr lang="en" dirty="0"/>
          </a:p>
        </p:txBody>
      </p:sp>
      <p:sp>
        <p:nvSpPr>
          <p:cNvPr id="121" name="Shape 121"/>
          <p:cNvSpPr txBox="1">
            <a:spLocks noGrp="1"/>
          </p:cNvSpPr>
          <p:nvPr>
            <p:ph type="body" idx="1"/>
          </p:nvPr>
        </p:nvSpPr>
        <p:spPr>
          <a:prstGeom prst="rect">
            <a:avLst/>
          </a:prstGeom>
        </p:spPr>
        <p:txBody>
          <a:bodyPr vert="horz" lIns="91425" tIns="91425" rIns="91425" bIns="91425" rtlCol="0" anchor="t" anchorCtr="0">
            <a:noAutofit/>
          </a:bodyPr>
          <a:lstStyle/>
          <a:p>
            <a:pPr marL="457200" indent="-228600">
              <a:spcAft>
                <a:spcPts val="1800"/>
              </a:spcAft>
            </a:pPr>
            <a:r>
              <a:rPr lang="en" dirty="0" smtClean="0"/>
              <a:t>Provide </a:t>
            </a:r>
            <a:r>
              <a:rPr lang="en" dirty="0"/>
              <a:t>competitive teacher salaries within the constraints of local budgets. </a:t>
            </a:r>
          </a:p>
          <a:p>
            <a:pPr marL="457200" indent="-228600">
              <a:spcAft>
                <a:spcPts val="1800"/>
              </a:spcAft>
            </a:pPr>
            <a:r>
              <a:rPr lang="en" dirty="0"/>
              <a:t>Identify, encourage, and mentor teacher leaders at quality potential administrators. </a:t>
            </a:r>
          </a:p>
        </p:txBody>
      </p:sp>
      <p:sp>
        <p:nvSpPr>
          <p:cNvPr id="4" name="Shape 78"/>
          <p:cNvSpPr txBox="1">
            <a:spLocks/>
          </p:cNvSpPr>
          <p:nvPr/>
        </p:nvSpPr>
        <p:spPr>
          <a:xfrm rot="16200000">
            <a:off x="-2410889"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a:t>
            </a:r>
            <a:r>
              <a:rPr lang="en-US" sz="3200" dirty="0">
                <a:solidFill>
                  <a:prstClr val="white"/>
                </a:solidFill>
                <a:sym typeface="Arial"/>
              </a:rPr>
              <a:t>2</a:t>
            </a:r>
            <a:endParaRPr lang="en" sz="3200" dirty="0">
              <a:solidFill>
                <a:prstClr val="white"/>
              </a:solidFill>
              <a:sym typeface="Arial"/>
            </a:endParaRPr>
          </a:p>
        </p:txBody>
      </p:sp>
    </p:spTree>
    <p:extLst>
      <p:ext uri="{BB962C8B-B14F-4D97-AF65-F5344CB8AC3E}">
        <p14:creationId xmlns:p14="http://schemas.microsoft.com/office/powerpoint/2010/main" val="291772039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a:spLocks noGrp="1"/>
          </p:cNvSpPr>
          <p:nvPr>
            <p:ph type="ctrTitle"/>
          </p:nvPr>
        </p:nvSpPr>
        <p:spPr>
          <a:xfrm>
            <a:off x="549322" y="1200082"/>
            <a:ext cx="3550528" cy="951011"/>
          </a:xfrm>
          <a:prstGeom prst="rect">
            <a:avLst/>
          </a:prstGeom>
        </p:spPr>
        <p:txBody>
          <a:bodyPr vert="horz" lIns="91425" tIns="91425" rIns="91425" bIns="91425" rtlCol="0" anchor="b" anchorCtr="0">
            <a:noAutofit/>
          </a:bodyPr>
          <a:lstStyle/>
          <a:p>
            <a:pPr>
              <a:spcBef>
                <a:spcPts val="0"/>
              </a:spcBef>
            </a:pPr>
            <a:r>
              <a:rPr lang="en-US" sz="4800" dirty="0"/>
              <a:t>Goal</a:t>
            </a:r>
            <a:endParaRPr lang="en" sz="4800" dirty="0"/>
          </a:p>
        </p:txBody>
      </p:sp>
      <p:sp>
        <p:nvSpPr>
          <p:cNvPr id="55" name="Shape 55"/>
          <p:cNvSpPr txBox="1">
            <a:spLocks noGrp="1"/>
          </p:cNvSpPr>
          <p:nvPr>
            <p:ph type="subTitle" idx="1"/>
          </p:nvPr>
        </p:nvSpPr>
        <p:spPr>
          <a:xfrm>
            <a:off x="549323" y="2025213"/>
            <a:ext cx="8484611" cy="3021921"/>
          </a:xfrm>
          <a:prstGeom prst="rect">
            <a:avLst/>
          </a:prstGeom>
        </p:spPr>
        <p:txBody>
          <a:bodyPr vert="horz" lIns="91425" tIns="91425" rIns="91425" bIns="91425" rtlCol="0" anchor="t" anchorCtr="0">
            <a:noAutofit/>
          </a:bodyPr>
          <a:lstStyle/>
          <a:p>
            <a:pPr algn="l">
              <a:lnSpc>
                <a:spcPct val="150000"/>
              </a:lnSpc>
              <a:spcBef>
                <a:spcPts val="0"/>
              </a:spcBef>
            </a:pPr>
            <a:r>
              <a:rPr lang="en" sz="2800" dirty="0">
                <a:ln>
                  <a:solidFill>
                    <a:schemeClr val="tx1"/>
                  </a:solidFill>
                </a:ln>
              </a:rPr>
              <a:t>“A clear vision and new direction in Arkansas education, a vision defined and a plan designed by practicing </a:t>
            </a:r>
            <a:r>
              <a:rPr lang="en-US" sz="2800" dirty="0">
                <a:ln>
                  <a:solidFill>
                    <a:schemeClr val="tx1"/>
                  </a:solidFill>
                </a:ln>
              </a:rPr>
              <a:t/>
            </a:r>
            <a:br>
              <a:rPr lang="en-US" sz="2800" dirty="0">
                <a:ln>
                  <a:solidFill>
                    <a:schemeClr val="tx1"/>
                  </a:solidFill>
                </a:ln>
              </a:rPr>
            </a:br>
            <a:r>
              <a:rPr lang="en" sz="2800" dirty="0">
                <a:ln>
                  <a:solidFill>
                    <a:schemeClr val="tx1"/>
                  </a:solidFill>
                </a:ln>
              </a:rPr>
              <a:t>educators.”</a:t>
            </a:r>
          </a:p>
        </p:txBody>
      </p:sp>
      <p:pic>
        <p:nvPicPr>
          <p:cNvPr id="2" name="Picture 1"/>
          <p:cNvPicPr>
            <a:picLocks noChangeAspect="1"/>
          </p:cNvPicPr>
          <p:nvPr/>
        </p:nvPicPr>
        <p:blipFill>
          <a:blip r:embed="rId3"/>
          <a:stretch>
            <a:fillRect/>
          </a:stretch>
        </p:blipFill>
        <p:spPr>
          <a:xfrm>
            <a:off x="3081867" y="3989497"/>
            <a:ext cx="5173136" cy="2057823"/>
          </a:xfrm>
          <a:prstGeom prst="rect">
            <a:avLst/>
          </a:prstGeom>
        </p:spPr>
      </p:pic>
    </p:spTree>
    <p:extLst>
      <p:ext uri="{BB962C8B-B14F-4D97-AF65-F5344CB8AC3E}">
        <p14:creationId xmlns:p14="http://schemas.microsoft.com/office/powerpoint/2010/main" val="310184561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a:off x="311700" y="766163"/>
            <a:ext cx="8520600" cy="572700"/>
          </a:xfrm>
          <a:prstGeom prst="rect">
            <a:avLst/>
          </a:prstGeom>
        </p:spPr>
        <p:txBody>
          <a:bodyPr vert="horz" lIns="91425" tIns="91425" rIns="91425" bIns="91425" rtlCol="0" anchor="t" anchorCtr="0">
            <a:noAutofit/>
          </a:bodyPr>
          <a:lstStyle/>
          <a:p>
            <a:r>
              <a:rPr lang="en" dirty="0" smtClean="0"/>
              <a:t>Policy Recommendations</a:t>
            </a:r>
            <a:endParaRPr lang="en" dirty="0"/>
          </a:p>
        </p:txBody>
      </p:sp>
      <p:sp>
        <p:nvSpPr>
          <p:cNvPr id="127" name="Shape 127"/>
          <p:cNvSpPr txBox="1">
            <a:spLocks noGrp="1"/>
          </p:cNvSpPr>
          <p:nvPr>
            <p:ph type="body" idx="1"/>
          </p:nvPr>
        </p:nvSpPr>
        <p:spPr>
          <a:prstGeom prst="rect">
            <a:avLst/>
          </a:prstGeom>
        </p:spPr>
        <p:txBody>
          <a:bodyPr vert="horz" lIns="91425" tIns="91425" rIns="91425" bIns="91425" rtlCol="0" anchor="t" anchorCtr="0">
            <a:noAutofit/>
          </a:bodyPr>
          <a:lstStyle/>
          <a:p>
            <a:pPr marL="457200" indent="-228600">
              <a:spcAft>
                <a:spcPts val="1800"/>
              </a:spcAft>
            </a:pPr>
            <a:r>
              <a:rPr lang="en" dirty="0"/>
              <a:t>Maintain flexibility in NSLA rules that allow these funds to be spent on teacher support personnel. </a:t>
            </a:r>
          </a:p>
          <a:p>
            <a:pPr marL="457200" indent="-228600">
              <a:spcAft>
                <a:spcPts val="1800"/>
              </a:spcAft>
            </a:pPr>
            <a:r>
              <a:rPr lang="en" dirty="0"/>
              <a:t>Provide additional resources through the funding matrix for an additional building-level administrator to support daily school operations. </a:t>
            </a:r>
          </a:p>
        </p:txBody>
      </p:sp>
      <p:sp>
        <p:nvSpPr>
          <p:cNvPr id="4" name="Shape 78"/>
          <p:cNvSpPr txBox="1">
            <a:spLocks/>
          </p:cNvSpPr>
          <p:nvPr/>
        </p:nvSpPr>
        <p:spPr>
          <a:xfrm rot="16200000">
            <a:off x="-2410889"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a:t>
            </a:r>
            <a:r>
              <a:rPr lang="en-US" sz="3200" dirty="0">
                <a:solidFill>
                  <a:prstClr val="white"/>
                </a:solidFill>
                <a:sym typeface="Arial"/>
              </a:rPr>
              <a:t>2</a:t>
            </a:r>
            <a:endParaRPr lang="en" sz="3200" dirty="0">
              <a:solidFill>
                <a:prstClr val="white"/>
              </a:solidFill>
              <a:sym typeface="Arial"/>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a:off x="311700" y="857246"/>
            <a:ext cx="8520600" cy="572700"/>
          </a:xfrm>
          <a:prstGeom prst="rect">
            <a:avLst/>
          </a:prstGeom>
        </p:spPr>
        <p:txBody>
          <a:bodyPr vert="horz" lIns="91425" tIns="91425" rIns="91425" bIns="91425" rtlCol="0" anchor="t" anchorCtr="0">
            <a:noAutofit/>
          </a:bodyPr>
          <a:lstStyle/>
          <a:p>
            <a:r>
              <a:rPr lang="en" dirty="0" smtClean="0"/>
              <a:t>Policy Recommendations</a:t>
            </a:r>
            <a:endParaRPr lang="en" dirty="0"/>
          </a:p>
        </p:txBody>
      </p:sp>
      <p:sp>
        <p:nvSpPr>
          <p:cNvPr id="127" name="Shape 127"/>
          <p:cNvSpPr txBox="1">
            <a:spLocks noGrp="1"/>
          </p:cNvSpPr>
          <p:nvPr>
            <p:ph type="body" idx="1"/>
          </p:nvPr>
        </p:nvSpPr>
        <p:spPr>
          <a:prstGeom prst="rect">
            <a:avLst/>
          </a:prstGeom>
        </p:spPr>
        <p:txBody>
          <a:bodyPr vert="horz" lIns="91425" tIns="91425" rIns="91425" bIns="91425" rtlCol="0" anchor="t" anchorCtr="0">
            <a:noAutofit/>
          </a:bodyPr>
          <a:lstStyle/>
          <a:p>
            <a:pPr marL="457200" indent="-228600">
              <a:spcAft>
                <a:spcPts val="1800"/>
              </a:spcAft>
            </a:pPr>
            <a:r>
              <a:rPr lang="en" dirty="0" smtClean="0"/>
              <a:t>Provide </a:t>
            </a:r>
            <a:r>
              <a:rPr lang="en" dirty="0"/>
              <a:t>statewide consistency in EPPs to include a thorough understanding of professional standards, teaching standards and teacher evaluation. </a:t>
            </a:r>
          </a:p>
          <a:p>
            <a:pPr marL="457200" indent="-228600">
              <a:spcAft>
                <a:spcPts val="1800"/>
              </a:spcAft>
            </a:pPr>
            <a:r>
              <a:rPr lang="en" dirty="0"/>
              <a:t>Study the effectiveness of current administrator prep programs within the state to determine the best method to insure effectiveness. </a:t>
            </a:r>
          </a:p>
        </p:txBody>
      </p:sp>
      <p:sp>
        <p:nvSpPr>
          <p:cNvPr id="4" name="Shape 78"/>
          <p:cNvSpPr txBox="1">
            <a:spLocks/>
          </p:cNvSpPr>
          <p:nvPr/>
        </p:nvSpPr>
        <p:spPr>
          <a:xfrm rot="16200000">
            <a:off x="-2410889"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a:t>
            </a:r>
            <a:r>
              <a:rPr lang="en-US" sz="3200" dirty="0">
                <a:solidFill>
                  <a:prstClr val="white"/>
                </a:solidFill>
                <a:sym typeface="Arial"/>
              </a:rPr>
              <a:t>2</a:t>
            </a:r>
            <a:endParaRPr lang="en" sz="3200" dirty="0">
              <a:solidFill>
                <a:prstClr val="white"/>
              </a:solidFill>
              <a:sym typeface="Arial"/>
            </a:endParaRPr>
          </a:p>
        </p:txBody>
      </p:sp>
    </p:spTree>
    <p:extLst>
      <p:ext uri="{BB962C8B-B14F-4D97-AF65-F5344CB8AC3E}">
        <p14:creationId xmlns:p14="http://schemas.microsoft.com/office/powerpoint/2010/main" val="326093579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311700" y="790883"/>
            <a:ext cx="8520600" cy="572700"/>
          </a:xfrm>
          <a:prstGeom prst="rect">
            <a:avLst/>
          </a:prstGeom>
        </p:spPr>
        <p:txBody>
          <a:bodyPr vert="horz" lIns="91425" tIns="91425" rIns="91425" bIns="91425" rtlCol="0" anchor="t" anchorCtr="0">
            <a:noAutofit/>
          </a:bodyPr>
          <a:lstStyle/>
          <a:p>
            <a:r>
              <a:rPr lang="en" dirty="0" smtClean="0"/>
              <a:t>Policy Recommendations</a:t>
            </a:r>
            <a:endParaRPr lang="en" dirty="0"/>
          </a:p>
        </p:txBody>
      </p:sp>
      <p:sp>
        <p:nvSpPr>
          <p:cNvPr id="133" name="Shape 133"/>
          <p:cNvSpPr txBox="1">
            <a:spLocks noGrp="1"/>
          </p:cNvSpPr>
          <p:nvPr>
            <p:ph type="body" idx="1"/>
          </p:nvPr>
        </p:nvSpPr>
        <p:spPr>
          <a:prstGeom prst="rect">
            <a:avLst/>
          </a:prstGeom>
        </p:spPr>
        <p:txBody>
          <a:bodyPr vert="horz" lIns="91425" tIns="91425" rIns="91425" bIns="91425" rtlCol="0" anchor="t" anchorCtr="0">
            <a:noAutofit/>
          </a:bodyPr>
          <a:lstStyle/>
          <a:p>
            <a:pPr marL="457200" indent="-228600">
              <a:spcAft>
                <a:spcPts val="1800"/>
              </a:spcAft>
            </a:pPr>
            <a:r>
              <a:rPr lang="en" dirty="0"/>
              <a:t>Raise &amp; maintain average teacher salaries, at a minimum, to the average of SREB state &amp; reduce salary disparity across the state. </a:t>
            </a:r>
          </a:p>
          <a:p>
            <a:pPr marL="457200" indent="-228600">
              <a:spcAft>
                <a:spcPts val="1800"/>
              </a:spcAft>
            </a:pPr>
            <a:r>
              <a:rPr lang="en" dirty="0"/>
              <a:t>Streamline the educator certification process in the CTE area. </a:t>
            </a:r>
          </a:p>
          <a:p>
            <a:pPr>
              <a:spcAft>
                <a:spcPts val="1800"/>
              </a:spcAft>
              <a:buNone/>
            </a:pPr>
            <a:endParaRPr/>
          </a:p>
          <a:p>
            <a:pPr>
              <a:spcAft>
                <a:spcPts val="1800"/>
              </a:spcAft>
              <a:buNone/>
            </a:pPr>
            <a:endParaRPr/>
          </a:p>
        </p:txBody>
      </p:sp>
      <p:sp>
        <p:nvSpPr>
          <p:cNvPr id="4" name="Shape 78"/>
          <p:cNvSpPr txBox="1">
            <a:spLocks/>
          </p:cNvSpPr>
          <p:nvPr/>
        </p:nvSpPr>
        <p:spPr>
          <a:xfrm rot="16200000">
            <a:off x="-2410889"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a:t>
            </a:r>
            <a:r>
              <a:rPr lang="en-US" sz="3200" dirty="0">
                <a:solidFill>
                  <a:prstClr val="white"/>
                </a:solidFill>
                <a:sym typeface="Arial"/>
              </a:rPr>
              <a:t>2</a:t>
            </a:r>
            <a:endParaRPr lang="en" sz="3200" dirty="0">
              <a:solidFill>
                <a:prstClr val="white"/>
              </a:solidFill>
              <a:sym typeface="Arial"/>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311700" y="857246"/>
            <a:ext cx="8520600" cy="572700"/>
          </a:xfrm>
          <a:prstGeom prst="rect">
            <a:avLst/>
          </a:prstGeom>
        </p:spPr>
        <p:txBody>
          <a:bodyPr vert="horz" lIns="91425" tIns="91425" rIns="91425" bIns="91425" rtlCol="0" anchor="t" anchorCtr="0">
            <a:noAutofit/>
          </a:bodyPr>
          <a:lstStyle/>
          <a:p>
            <a:r>
              <a:rPr lang="en" dirty="0" smtClean="0"/>
              <a:t>Policy Recommendations</a:t>
            </a:r>
            <a:endParaRPr lang="en" dirty="0"/>
          </a:p>
        </p:txBody>
      </p:sp>
      <p:sp>
        <p:nvSpPr>
          <p:cNvPr id="133" name="Shape 133"/>
          <p:cNvSpPr txBox="1">
            <a:spLocks noGrp="1"/>
          </p:cNvSpPr>
          <p:nvPr>
            <p:ph type="body" idx="1"/>
          </p:nvPr>
        </p:nvSpPr>
        <p:spPr>
          <a:prstGeom prst="rect">
            <a:avLst/>
          </a:prstGeom>
        </p:spPr>
        <p:txBody>
          <a:bodyPr vert="horz" lIns="91425" tIns="91425" rIns="91425" bIns="91425" rtlCol="0" anchor="t" anchorCtr="0">
            <a:noAutofit/>
          </a:bodyPr>
          <a:lstStyle/>
          <a:p>
            <a:pPr marL="457200" indent="-228600">
              <a:spcAft>
                <a:spcPts val="1800"/>
              </a:spcAft>
            </a:pPr>
            <a:r>
              <a:rPr lang="en" dirty="0" smtClean="0"/>
              <a:t>Streamline </a:t>
            </a:r>
            <a:r>
              <a:rPr lang="en" dirty="0"/>
              <a:t>the educator certification process in high-need, high-demand areas such as Special Education. </a:t>
            </a:r>
          </a:p>
          <a:p>
            <a:pPr marL="457200" indent="-228600">
              <a:spcAft>
                <a:spcPts val="1800"/>
              </a:spcAft>
            </a:pPr>
            <a:r>
              <a:rPr lang="en" dirty="0"/>
              <a:t>Increase funding in the matrix to provide adequate resources to meet current Standards for Accreditation for district less than 500 ADM.</a:t>
            </a:r>
          </a:p>
          <a:p>
            <a:pPr>
              <a:spcAft>
                <a:spcPts val="1800"/>
              </a:spcAft>
              <a:buNone/>
            </a:pPr>
            <a:endParaRPr/>
          </a:p>
          <a:p>
            <a:pPr>
              <a:spcAft>
                <a:spcPts val="1800"/>
              </a:spcAft>
              <a:buNone/>
            </a:pPr>
            <a:endParaRPr/>
          </a:p>
        </p:txBody>
      </p:sp>
      <p:sp>
        <p:nvSpPr>
          <p:cNvPr id="4" name="Shape 78"/>
          <p:cNvSpPr txBox="1">
            <a:spLocks/>
          </p:cNvSpPr>
          <p:nvPr/>
        </p:nvSpPr>
        <p:spPr>
          <a:xfrm rot="16200000">
            <a:off x="-2410889"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a:t>
            </a:r>
            <a:r>
              <a:rPr lang="en-US" sz="3200" dirty="0">
                <a:solidFill>
                  <a:prstClr val="white"/>
                </a:solidFill>
                <a:sym typeface="Arial"/>
              </a:rPr>
              <a:t>2</a:t>
            </a:r>
            <a:endParaRPr lang="en" sz="3200" dirty="0">
              <a:solidFill>
                <a:prstClr val="white"/>
              </a:solidFill>
              <a:sym typeface="Arial"/>
            </a:endParaRPr>
          </a:p>
        </p:txBody>
      </p:sp>
    </p:spTree>
    <p:extLst>
      <p:ext uri="{BB962C8B-B14F-4D97-AF65-F5344CB8AC3E}">
        <p14:creationId xmlns:p14="http://schemas.microsoft.com/office/powerpoint/2010/main" val="419748931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311700" y="917274"/>
            <a:ext cx="8520600" cy="572700"/>
          </a:xfrm>
          <a:prstGeom prst="rect">
            <a:avLst/>
          </a:prstGeom>
        </p:spPr>
        <p:txBody>
          <a:bodyPr vert="horz" lIns="91425" tIns="91425" rIns="91425" bIns="91425" rtlCol="0" anchor="t" anchorCtr="0">
            <a:noAutofit/>
          </a:bodyPr>
          <a:lstStyle/>
          <a:p>
            <a:r>
              <a:rPr lang="en" dirty="0" smtClean="0"/>
              <a:t>Policy Recommendations</a:t>
            </a:r>
            <a:endParaRPr lang="en" dirty="0"/>
          </a:p>
        </p:txBody>
      </p:sp>
      <p:sp>
        <p:nvSpPr>
          <p:cNvPr id="139" name="Shape 139"/>
          <p:cNvSpPr txBox="1">
            <a:spLocks noGrp="1"/>
          </p:cNvSpPr>
          <p:nvPr>
            <p:ph type="body" idx="1"/>
          </p:nvPr>
        </p:nvSpPr>
        <p:spPr>
          <a:prstGeom prst="rect">
            <a:avLst/>
          </a:prstGeom>
        </p:spPr>
        <p:txBody>
          <a:bodyPr vert="horz" lIns="91425" tIns="91425" rIns="91425" bIns="91425" rtlCol="0" anchor="t" anchorCtr="0">
            <a:noAutofit/>
          </a:bodyPr>
          <a:lstStyle/>
          <a:p>
            <a:pPr marL="457200" indent="-228600">
              <a:spcAft>
                <a:spcPts val="1800"/>
              </a:spcAft>
            </a:pPr>
            <a:r>
              <a:rPr lang="en" dirty="0"/>
              <a:t>Develop enhanced Lottery scholarships for education majors in shortage areas. </a:t>
            </a:r>
          </a:p>
          <a:p>
            <a:pPr marL="457200" indent="-228600">
              <a:spcAft>
                <a:spcPts val="1800"/>
              </a:spcAft>
            </a:pPr>
            <a:r>
              <a:rPr lang="en" dirty="0"/>
              <a:t>Enhance an educational loan forgiveness/scholarship program and/or state income tax relief for teaching in high priority areas of the state. </a:t>
            </a:r>
          </a:p>
        </p:txBody>
      </p:sp>
      <p:sp>
        <p:nvSpPr>
          <p:cNvPr id="4" name="Shape 78"/>
          <p:cNvSpPr txBox="1">
            <a:spLocks/>
          </p:cNvSpPr>
          <p:nvPr/>
        </p:nvSpPr>
        <p:spPr>
          <a:xfrm rot="16200000">
            <a:off x="-2410889"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a:t>
            </a:r>
            <a:r>
              <a:rPr lang="en-US" sz="3200" dirty="0">
                <a:solidFill>
                  <a:prstClr val="white"/>
                </a:solidFill>
                <a:sym typeface="Arial"/>
              </a:rPr>
              <a:t>2</a:t>
            </a:r>
            <a:endParaRPr lang="en" sz="3200" dirty="0">
              <a:solidFill>
                <a:prstClr val="white"/>
              </a:solidFill>
              <a:sym typeface="Arial"/>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311700" y="967400"/>
            <a:ext cx="8520600" cy="572700"/>
          </a:xfrm>
          <a:prstGeom prst="rect">
            <a:avLst/>
          </a:prstGeom>
        </p:spPr>
        <p:txBody>
          <a:bodyPr vert="horz" lIns="91425" tIns="91425" rIns="91425" bIns="91425" rtlCol="0" anchor="t" anchorCtr="0">
            <a:noAutofit/>
          </a:bodyPr>
          <a:lstStyle/>
          <a:p>
            <a:r>
              <a:rPr lang="en" dirty="0" smtClean="0"/>
              <a:t>Policy Recommendations</a:t>
            </a:r>
            <a:endParaRPr lang="en" dirty="0"/>
          </a:p>
        </p:txBody>
      </p:sp>
      <p:sp>
        <p:nvSpPr>
          <p:cNvPr id="139" name="Shape 139"/>
          <p:cNvSpPr txBox="1">
            <a:spLocks noGrp="1"/>
          </p:cNvSpPr>
          <p:nvPr>
            <p:ph type="body" idx="1"/>
          </p:nvPr>
        </p:nvSpPr>
        <p:spPr>
          <a:prstGeom prst="rect">
            <a:avLst/>
          </a:prstGeom>
        </p:spPr>
        <p:txBody>
          <a:bodyPr vert="horz" lIns="91425" tIns="91425" rIns="91425" bIns="91425" rtlCol="0" anchor="t" anchorCtr="0">
            <a:noAutofit/>
          </a:bodyPr>
          <a:lstStyle/>
          <a:p>
            <a:pPr marL="457200" indent="-228600">
              <a:spcAft>
                <a:spcPts val="1800"/>
              </a:spcAft>
            </a:pPr>
            <a:r>
              <a:rPr lang="en" dirty="0" smtClean="0"/>
              <a:t>Provide </a:t>
            </a:r>
            <a:r>
              <a:rPr lang="en" dirty="0"/>
              <a:t>reduced tuition at state institutions for those entering EPPs. </a:t>
            </a:r>
          </a:p>
          <a:p>
            <a:pPr marL="457200" indent="-228600">
              <a:spcAft>
                <a:spcPts val="1800"/>
              </a:spcAft>
            </a:pPr>
            <a:r>
              <a:rPr lang="en" dirty="0"/>
              <a:t>Provide resources for an advertising campaign to attract the best students to enter the teaching profession, especially in high need areas.  </a:t>
            </a:r>
          </a:p>
        </p:txBody>
      </p:sp>
      <p:sp>
        <p:nvSpPr>
          <p:cNvPr id="4" name="Shape 78"/>
          <p:cNvSpPr txBox="1">
            <a:spLocks/>
          </p:cNvSpPr>
          <p:nvPr/>
        </p:nvSpPr>
        <p:spPr>
          <a:xfrm rot="16200000">
            <a:off x="-2410889"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a:t>
            </a:r>
            <a:r>
              <a:rPr lang="en-US" sz="3200" dirty="0">
                <a:solidFill>
                  <a:prstClr val="white"/>
                </a:solidFill>
                <a:sym typeface="Arial"/>
              </a:rPr>
              <a:t>2</a:t>
            </a:r>
            <a:endParaRPr lang="en" sz="3200" dirty="0">
              <a:solidFill>
                <a:prstClr val="white"/>
              </a:solidFill>
              <a:sym typeface="Arial"/>
            </a:endParaRPr>
          </a:p>
        </p:txBody>
      </p:sp>
    </p:spTree>
    <p:extLst>
      <p:ext uri="{BB962C8B-B14F-4D97-AF65-F5344CB8AC3E}">
        <p14:creationId xmlns:p14="http://schemas.microsoft.com/office/powerpoint/2010/main" val="20455855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pic>
        <p:nvPicPr>
          <p:cNvPr id="2" name="Picture 1" descr="childeyeshutterstock_57083749.jpg"/>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225471" y="1678517"/>
            <a:ext cx="3857159" cy="3598334"/>
          </a:xfrm>
          <a:prstGeom prst="rect">
            <a:avLst/>
          </a:prstGeom>
          <a:effectLst>
            <a:softEdge rad="190500"/>
          </a:effectLst>
        </p:spPr>
      </p:pic>
      <p:sp>
        <p:nvSpPr>
          <p:cNvPr id="6" name="Shape 78"/>
          <p:cNvSpPr txBox="1">
            <a:spLocks/>
          </p:cNvSpPr>
          <p:nvPr/>
        </p:nvSpPr>
        <p:spPr>
          <a:xfrm>
            <a:off x="5728856" y="1266784"/>
            <a:ext cx="2428375" cy="1913949"/>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spcAft>
                <a:spcPts val="0"/>
              </a:spcAft>
            </a:pPr>
            <a:r>
              <a:rPr lang="en" sz="5400" dirty="0">
                <a:solidFill>
                  <a:srgbClr val="9BBB59"/>
                </a:solidFill>
                <a:sym typeface="Arial"/>
              </a:rPr>
              <a:t>Focus Area #</a:t>
            </a:r>
            <a:r>
              <a:rPr lang="en-US" sz="5400" dirty="0">
                <a:solidFill>
                  <a:srgbClr val="9BBB59"/>
                </a:solidFill>
                <a:sym typeface="Arial"/>
              </a:rPr>
              <a:t>3</a:t>
            </a:r>
            <a:endParaRPr lang="en" sz="5400" dirty="0">
              <a:solidFill>
                <a:srgbClr val="9BBB59"/>
              </a:solidFill>
              <a:sym typeface="Arial"/>
            </a:endParaRPr>
          </a:p>
        </p:txBody>
      </p:sp>
      <p:sp>
        <p:nvSpPr>
          <p:cNvPr id="79" name="Shape 79"/>
          <p:cNvSpPr txBox="1">
            <a:spLocks noGrp="1"/>
          </p:cNvSpPr>
          <p:nvPr>
            <p:ph type="body" idx="1"/>
          </p:nvPr>
        </p:nvSpPr>
        <p:spPr>
          <a:xfrm>
            <a:off x="5144632" y="3168665"/>
            <a:ext cx="4524299" cy="2772227"/>
          </a:xfrm>
          <a:prstGeom prst="rect">
            <a:avLst/>
          </a:prstGeom>
        </p:spPr>
        <p:txBody>
          <a:bodyPr vert="horz" lIns="91425" tIns="91425" rIns="91425" bIns="91425" rtlCol="0" anchor="t" anchorCtr="0">
            <a:noAutofit/>
          </a:bodyPr>
          <a:lstStyle/>
          <a:p>
            <a:pPr marL="0" indent="0">
              <a:spcAft>
                <a:spcPts val="1800"/>
              </a:spcAft>
              <a:buNone/>
            </a:pPr>
            <a:r>
              <a:rPr lang="en" b="1" dirty="0"/>
              <a:t>“Developing a Shared </a:t>
            </a:r>
            <a:r>
              <a:rPr lang="en-US" b="1" dirty="0" smtClean="0"/>
              <a:t/>
            </a:r>
            <a:br>
              <a:rPr lang="en-US" b="1" dirty="0" smtClean="0"/>
            </a:br>
            <a:r>
              <a:rPr lang="en-US" b="1" dirty="0" smtClean="0"/>
              <a:t>  </a:t>
            </a:r>
            <a:r>
              <a:rPr lang="en" b="1" dirty="0" smtClean="0"/>
              <a:t>Accountability </a:t>
            </a:r>
            <a:r>
              <a:rPr lang="en" b="1" dirty="0"/>
              <a:t>Plan”</a:t>
            </a:r>
          </a:p>
        </p:txBody>
      </p:sp>
    </p:spTree>
    <p:extLst>
      <p:ext uri="{BB962C8B-B14F-4D97-AF65-F5344CB8AC3E}">
        <p14:creationId xmlns:p14="http://schemas.microsoft.com/office/powerpoint/2010/main" val="104419417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5" name="Shape 145"/>
          <p:cNvSpPr txBox="1">
            <a:spLocks noGrp="1"/>
          </p:cNvSpPr>
          <p:nvPr>
            <p:ph type="body" idx="1"/>
          </p:nvPr>
        </p:nvSpPr>
        <p:spPr>
          <a:xfrm>
            <a:off x="311700" y="1949435"/>
            <a:ext cx="8520600" cy="2099749"/>
          </a:xfrm>
          <a:prstGeom prst="rect">
            <a:avLst/>
          </a:prstGeom>
        </p:spPr>
        <p:txBody>
          <a:bodyPr vert="horz" lIns="91425" tIns="91425" rIns="91425" bIns="91425" rtlCol="0" anchor="t" anchorCtr="0">
            <a:noAutofit/>
          </a:bodyPr>
          <a:lstStyle/>
          <a:p>
            <a:pPr marL="457200" indent="-228600">
              <a:spcAft>
                <a:spcPts val="1800"/>
              </a:spcAft>
            </a:pPr>
            <a:r>
              <a:rPr lang="en" dirty="0" smtClean="0"/>
              <a:t>Educators </a:t>
            </a:r>
            <a:r>
              <a:rPr lang="en" dirty="0"/>
              <a:t>should be held to the highest professional standards and be accountable for student outcomes. </a:t>
            </a:r>
          </a:p>
        </p:txBody>
      </p:sp>
      <p:sp>
        <p:nvSpPr>
          <p:cNvPr id="5" name="Shape 78"/>
          <p:cNvSpPr txBox="1">
            <a:spLocks/>
          </p:cNvSpPr>
          <p:nvPr/>
        </p:nvSpPr>
        <p:spPr>
          <a:xfrm rot="16200000">
            <a:off x="-2410889"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a:t>
            </a:r>
            <a:r>
              <a:rPr lang="en-US" sz="3200" dirty="0">
                <a:solidFill>
                  <a:prstClr val="white"/>
                </a:solidFill>
                <a:sym typeface="Arial"/>
              </a:rPr>
              <a:t>3</a:t>
            </a:r>
            <a:endParaRPr lang="en" sz="3200" dirty="0">
              <a:solidFill>
                <a:prstClr val="white"/>
              </a:solidFill>
              <a:sym typeface="Arial"/>
            </a:endParaRPr>
          </a:p>
        </p:txBody>
      </p:sp>
      <p:pic>
        <p:nvPicPr>
          <p:cNvPr id="2" name="Picture 1"/>
          <p:cNvPicPr>
            <a:picLocks noChangeAspect="1"/>
          </p:cNvPicPr>
          <p:nvPr/>
        </p:nvPicPr>
        <p:blipFill>
          <a:blip r:embed="rId3"/>
          <a:stretch>
            <a:fillRect/>
          </a:stretch>
        </p:blipFill>
        <p:spPr>
          <a:xfrm>
            <a:off x="4948767" y="3438367"/>
            <a:ext cx="2349500" cy="259625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4" name="Shape 78"/>
          <p:cNvSpPr txBox="1">
            <a:spLocks/>
          </p:cNvSpPr>
          <p:nvPr/>
        </p:nvSpPr>
        <p:spPr>
          <a:xfrm rot="16200000">
            <a:off x="-2410889"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a:t>
            </a:r>
            <a:r>
              <a:rPr lang="en-US" sz="3200" dirty="0">
                <a:solidFill>
                  <a:prstClr val="white"/>
                </a:solidFill>
                <a:sym typeface="Arial"/>
              </a:rPr>
              <a:t>3</a:t>
            </a:r>
            <a:endParaRPr lang="en" sz="3200" dirty="0">
              <a:solidFill>
                <a:prstClr val="white"/>
              </a:solidFill>
              <a:sym typeface="Arial"/>
            </a:endParaRPr>
          </a:p>
        </p:txBody>
      </p:sp>
      <p:sp>
        <p:nvSpPr>
          <p:cNvPr id="3" name="Text Placeholder 2"/>
          <p:cNvSpPr>
            <a:spLocks noGrp="1"/>
          </p:cNvSpPr>
          <p:nvPr>
            <p:ph type="body" idx="1"/>
          </p:nvPr>
        </p:nvSpPr>
        <p:spPr/>
        <p:txBody>
          <a:bodyPr/>
          <a:lstStyle/>
          <a:p>
            <a:pPr marL="457200" indent="-228600">
              <a:spcAft>
                <a:spcPts val="1800"/>
              </a:spcAft>
            </a:pPr>
            <a:r>
              <a:rPr lang="en-US" dirty="0" smtClean="0"/>
              <a:t>At the same time, governance should provide adequate funding and sound, reasonable policies that support student learning.</a:t>
            </a:r>
          </a:p>
          <a:p>
            <a:pPr marL="457200" indent="-228600">
              <a:spcAft>
                <a:spcPts val="1800"/>
              </a:spcAft>
            </a:pPr>
            <a:r>
              <a:rPr lang="en-US" dirty="0" smtClean="0"/>
              <a:t>The influx of legislative changes affecting education in Arkansas in the past 5 years have been disruptive.</a:t>
            </a:r>
            <a:endParaRPr lang="en" dirty="0"/>
          </a:p>
        </p:txBody>
      </p:sp>
    </p:spTree>
    <p:extLst>
      <p:ext uri="{BB962C8B-B14F-4D97-AF65-F5344CB8AC3E}">
        <p14:creationId xmlns:p14="http://schemas.microsoft.com/office/powerpoint/2010/main" val="295457664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Shape 150"/>
          <p:cNvSpPr txBox="1">
            <a:spLocks noGrp="1"/>
          </p:cNvSpPr>
          <p:nvPr>
            <p:ph type="title"/>
          </p:nvPr>
        </p:nvSpPr>
        <p:spPr>
          <a:xfrm>
            <a:off x="311700" y="986253"/>
            <a:ext cx="8520600" cy="572700"/>
          </a:xfrm>
          <a:prstGeom prst="rect">
            <a:avLst/>
          </a:prstGeom>
        </p:spPr>
        <p:txBody>
          <a:bodyPr vert="horz" lIns="91425" tIns="91425" rIns="91425" bIns="91425" rtlCol="0" anchor="t" anchorCtr="0">
            <a:noAutofit/>
          </a:bodyPr>
          <a:lstStyle/>
          <a:p>
            <a:r>
              <a:rPr lang="en" dirty="0" smtClean="0"/>
              <a:t>Schools </a:t>
            </a:r>
            <a:r>
              <a:rPr lang="en" dirty="0"/>
              <a:t>Should</a:t>
            </a:r>
            <a:r>
              <a:rPr lang="en" dirty="0" smtClean="0"/>
              <a:t>…..</a:t>
            </a:r>
            <a:endParaRPr lang="en" dirty="0"/>
          </a:p>
        </p:txBody>
      </p:sp>
      <p:sp>
        <p:nvSpPr>
          <p:cNvPr id="151" name="Shape 151"/>
          <p:cNvSpPr txBox="1">
            <a:spLocks noGrp="1"/>
          </p:cNvSpPr>
          <p:nvPr>
            <p:ph type="body" idx="1"/>
          </p:nvPr>
        </p:nvSpPr>
        <p:spPr>
          <a:prstGeom prst="rect">
            <a:avLst/>
          </a:prstGeom>
        </p:spPr>
        <p:txBody>
          <a:bodyPr vert="horz" lIns="91425" tIns="91425" rIns="91425" bIns="91425" rtlCol="0" anchor="t" anchorCtr="0">
            <a:noAutofit/>
          </a:bodyPr>
          <a:lstStyle/>
          <a:p>
            <a:pPr marL="457200" indent="-228600">
              <a:spcAft>
                <a:spcPts val="1800"/>
              </a:spcAft>
            </a:pPr>
            <a:r>
              <a:rPr lang="en" dirty="0"/>
              <a:t>Determine student success by multiple measures. </a:t>
            </a:r>
          </a:p>
          <a:p>
            <a:pPr marL="457200" indent="-228600">
              <a:spcAft>
                <a:spcPts val="1800"/>
              </a:spcAft>
            </a:pPr>
            <a:r>
              <a:rPr lang="en" dirty="0"/>
              <a:t>Protect the instructional day by establishing a stable, balanced accountability system that allows for long-term planning, maximum learning time, and student growth for the whole child. </a:t>
            </a:r>
          </a:p>
        </p:txBody>
      </p:sp>
      <p:sp>
        <p:nvSpPr>
          <p:cNvPr id="4" name="Shape 78"/>
          <p:cNvSpPr txBox="1">
            <a:spLocks/>
          </p:cNvSpPr>
          <p:nvPr/>
        </p:nvSpPr>
        <p:spPr>
          <a:xfrm rot="16200000">
            <a:off x="-2410889"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a:t>
            </a:r>
            <a:r>
              <a:rPr lang="en-US" sz="3200" dirty="0">
                <a:solidFill>
                  <a:prstClr val="white"/>
                </a:solidFill>
                <a:sym typeface="Arial"/>
              </a:rPr>
              <a:t>3</a:t>
            </a:r>
            <a:endParaRPr lang="en" sz="3200" dirty="0">
              <a:solidFill>
                <a:prstClr val="white"/>
              </a:solidFill>
              <a:sym typeface="Arial"/>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311700" y="1051913"/>
            <a:ext cx="8520600" cy="823062"/>
          </a:xfrm>
          <a:prstGeom prst="rect">
            <a:avLst/>
          </a:prstGeom>
        </p:spPr>
        <p:txBody>
          <a:bodyPr vert="horz" lIns="91425" tIns="91425" rIns="91425" bIns="91425" rtlCol="0" anchor="t" anchorCtr="0">
            <a:noAutofit/>
          </a:bodyPr>
          <a:lstStyle/>
          <a:p>
            <a:r>
              <a:rPr lang="en" dirty="0"/>
              <a:t>How Did We Get Here?</a:t>
            </a:r>
          </a:p>
          <a:p>
            <a:endParaRPr/>
          </a:p>
          <a:p>
            <a:endParaRPr/>
          </a:p>
        </p:txBody>
      </p:sp>
      <p:sp>
        <p:nvSpPr>
          <p:cNvPr id="61" name="Shape 61"/>
          <p:cNvSpPr txBox="1">
            <a:spLocks noGrp="1"/>
          </p:cNvSpPr>
          <p:nvPr>
            <p:ph type="body" idx="1"/>
          </p:nvPr>
        </p:nvSpPr>
        <p:spPr>
          <a:xfrm>
            <a:off x="311700" y="1874976"/>
            <a:ext cx="8520600" cy="3551225"/>
          </a:xfrm>
          <a:prstGeom prst="rect">
            <a:avLst/>
          </a:prstGeom>
        </p:spPr>
        <p:txBody>
          <a:bodyPr vert="horz" lIns="91425" tIns="91425" rIns="91425" bIns="91425" rtlCol="0" anchor="t" anchorCtr="0">
            <a:noAutofit/>
          </a:bodyPr>
          <a:lstStyle/>
          <a:p>
            <a:pPr marL="457200" indent="-228600">
              <a:lnSpc>
                <a:spcPct val="150000"/>
              </a:lnSpc>
            </a:pPr>
            <a:r>
              <a:rPr lang="en" sz="2800" dirty="0"/>
              <a:t>Process started in the fall of 2015. </a:t>
            </a:r>
          </a:p>
          <a:p>
            <a:pPr marL="457200" indent="-228600">
              <a:lnSpc>
                <a:spcPct val="150000"/>
              </a:lnSpc>
            </a:pPr>
            <a:r>
              <a:rPr lang="en" sz="2800" dirty="0"/>
              <a:t>Initially involved small committees, the AAEA Board of Directors, and then </a:t>
            </a:r>
            <a:r>
              <a:rPr lang="en" sz="2800" u="sng" dirty="0"/>
              <a:t>all</a:t>
            </a:r>
            <a:r>
              <a:rPr lang="en" sz="2800" dirty="0"/>
              <a:t> AAEA members. </a:t>
            </a:r>
          </a:p>
        </p:txBody>
      </p:sp>
      <p:pic>
        <p:nvPicPr>
          <p:cNvPr id="2" name="Picture 1" descr="AAEA.grey.square only.TM.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455336" y="5260337"/>
            <a:ext cx="688664" cy="740413"/>
          </a:xfrm>
          <a:prstGeom prst="rect">
            <a:avLst/>
          </a:prstGeom>
        </p:spPr>
      </p:pic>
    </p:spTree>
    <p:extLst>
      <p:ext uri="{BB962C8B-B14F-4D97-AF65-F5344CB8AC3E}">
        <p14:creationId xmlns:p14="http://schemas.microsoft.com/office/powerpoint/2010/main" val="89585837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Shape 150"/>
          <p:cNvSpPr txBox="1">
            <a:spLocks noGrp="1"/>
          </p:cNvSpPr>
          <p:nvPr>
            <p:ph type="title"/>
          </p:nvPr>
        </p:nvSpPr>
        <p:spPr>
          <a:xfrm>
            <a:off x="311700" y="1005107"/>
            <a:ext cx="8520600" cy="572700"/>
          </a:xfrm>
          <a:prstGeom prst="rect">
            <a:avLst/>
          </a:prstGeom>
        </p:spPr>
        <p:txBody>
          <a:bodyPr vert="horz" lIns="91425" tIns="91425" rIns="91425" bIns="91425" rtlCol="0" anchor="t" anchorCtr="0">
            <a:noAutofit/>
          </a:bodyPr>
          <a:lstStyle/>
          <a:p>
            <a:r>
              <a:rPr lang="en" dirty="0" smtClean="0"/>
              <a:t>Schools </a:t>
            </a:r>
            <a:r>
              <a:rPr lang="en" dirty="0"/>
              <a:t>Should</a:t>
            </a:r>
            <a:r>
              <a:rPr lang="en" dirty="0" smtClean="0"/>
              <a:t>…..</a:t>
            </a:r>
            <a:endParaRPr lang="en" dirty="0"/>
          </a:p>
        </p:txBody>
      </p:sp>
      <p:sp>
        <p:nvSpPr>
          <p:cNvPr id="151" name="Shape 151"/>
          <p:cNvSpPr txBox="1">
            <a:spLocks noGrp="1"/>
          </p:cNvSpPr>
          <p:nvPr>
            <p:ph type="body" idx="1"/>
          </p:nvPr>
        </p:nvSpPr>
        <p:spPr>
          <a:prstGeom prst="rect">
            <a:avLst/>
          </a:prstGeom>
        </p:spPr>
        <p:txBody>
          <a:bodyPr vert="horz" lIns="91425" tIns="91425" rIns="91425" bIns="91425" rtlCol="0" anchor="t" anchorCtr="0">
            <a:noAutofit/>
          </a:bodyPr>
          <a:lstStyle/>
          <a:p>
            <a:pPr marL="457200" indent="-228600">
              <a:spcAft>
                <a:spcPts val="1800"/>
              </a:spcAft>
            </a:pPr>
            <a:r>
              <a:rPr lang="en" dirty="0" smtClean="0"/>
              <a:t>Encourage </a:t>
            </a:r>
            <a:r>
              <a:rPr lang="en" dirty="0"/>
              <a:t>the adoption of computer-adaptive state assessments that are responsive to students below and above grade level. </a:t>
            </a:r>
            <a:endParaRPr lang="en-US" dirty="0" smtClean="0"/>
          </a:p>
          <a:p>
            <a:pPr marL="457200" indent="-228600">
              <a:spcAft>
                <a:spcPts val="1800"/>
              </a:spcAft>
            </a:pPr>
            <a:r>
              <a:rPr lang="en" dirty="0"/>
              <a:t>Encourage the state to develop a school grading system that is simple, clear to all, easily understood, and uses multiple measures. </a:t>
            </a:r>
          </a:p>
          <a:p>
            <a:pPr marL="228600" indent="0">
              <a:spcAft>
                <a:spcPts val="1800"/>
              </a:spcAft>
              <a:buNone/>
            </a:pPr>
            <a:endParaRPr lang="en" dirty="0"/>
          </a:p>
        </p:txBody>
      </p:sp>
      <p:sp>
        <p:nvSpPr>
          <p:cNvPr id="4" name="Shape 78"/>
          <p:cNvSpPr txBox="1">
            <a:spLocks/>
          </p:cNvSpPr>
          <p:nvPr/>
        </p:nvSpPr>
        <p:spPr>
          <a:xfrm rot="16200000">
            <a:off x="-2410889"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a:t>
            </a:r>
            <a:r>
              <a:rPr lang="en-US" sz="3200" dirty="0">
                <a:solidFill>
                  <a:prstClr val="white"/>
                </a:solidFill>
                <a:sym typeface="Arial"/>
              </a:rPr>
              <a:t>3</a:t>
            </a:r>
            <a:endParaRPr lang="en" sz="3200" dirty="0">
              <a:solidFill>
                <a:prstClr val="white"/>
              </a:solidFill>
              <a:sym typeface="Arial"/>
            </a:endParaRPr>
          </a:p>
        </p:txBody>
      </p:sp>
    </p:spTree>
    <p:extLst>
      <p:ext uri="{BB962C8B-B14F-4D97-AF65-F5344CB8AC3E}">
        <p14:creationId xmlns:p14="http://schemas.microsoft.com/office/powerpoint/2010/main" val="390298556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Shape 156"/>
          <p:cNvSpPr txBox="1">
            <a:spLocks noGrp="1"/>
          </p:cNvSpPr>
          <p:nvPr>
            <p:ph type="title"/>
          </p:nvPr>
        </p:nvSpPr>
        <p:spPr>
          <a:xfrm>
            <a:off x="311700" y="781455"/>
            <a:ext cx="8520600" cy="572700"/>
          </a:xfrm>
          <a:prstGeom prst="rect">
            <a:avLst/>
          </a:prstGeom>
        </p:spPr>
        <p:txBody>
          <a:bodyPr vert="horz" lIns="91425" tIns="91425" rIns="91425" bIns="91425" rtlCol="0" anchor="t" anchorCtr="0">
            <a:noAutofit/>
          </a:bodyPr>
          <a:lstStyle/>
          <a:p>
            <a:r>
              <a:rPr lang="en" dirty="0" smtClean="0"/>
              <a:t>Schools </a:t>
            </a:r>
            <a:r>
              <a:rPr lang="en" dirty="0"/>
              <a:t>Should</a:t>
            </a:r>
            <a:r>
              <a:rPr lang="en" dirty="0" smtClean="0"/>
              <a:t>…..</a:t>
            </a:r>
            <a:endParaRPr lang="en" dirty="0"/>
          </a:p>
        </p:txBody>
      </p:sp>
      <p:sp>
        <p:nvSpPr>
          <p:cNvPr id="157" name="Shape 157"/>
          <p:cNvSpPr txBox="1">
            <a:spLocks noGrp="1"/>
          </p:cNvSpPr>
          <p:nvPr>
            <p:ph type="body" idx="1"/>
          </p:nvPr>
        </p:nvSpPr>
        <p:spPr>
          <a:prstGeom prst="rect">
            <a:avLst/>
          </a:prstGeom>
        </p:spPr>
        <p:txBody>
          <a:bodyPr vert="horz" lIns="91425" tIns="91425" rIns="91425" bIns="91425" rtlCol="0" anchor="t" anchorCtr="0">
            <a:noAutofit/>
          </a:bodyPr>
          <a:lstStyle/>
          <a:p>
            <a:pPr marL="457200" indent="-228600">
              <a:spcAft>
                <a:spcPts val="1800"/>
              </a:spcAft>
            </a:pPr>
            <a:r>
              <a:rPr lang="en" dirty="0" smtClean="0"/>
              <a:t>Support </a:t>
            </a:r>
            <a:r>
              <a:rPr lang="en" dirty="0"/>
              <a:t>policies in regard to the new ESSA law to allow for flexibility in providing greater opportunities for all underserved learners. </a:t>
            </a:r>
          </a:p>
          <a:p>
            <a:pPr marL="457200" indent="-228600">
              <a:spcAft>
                <a:spcPts val="1800"/>
              </a:spcAft>
            </a:pPr>
            <a:r>
              <a:rPr lang="en" dirty="0"/>
              <a:t>Collaborate with ADE, ACE, and institutions of higher education to remove barriers, eliminate bureaucracy, and develop easier paths that support student learning and opportunities. </a:t>
            </a:r>
          </a:p>
        </p:txBody>
      </p:sp>
      <p:sp>
        <p:nvSpPr>
          <p:cNvPr id="4" name="Shape 78"/>
          <p:cNvSpPr txBox="1">
            <a:spLocks/>
          </p:cNvSpPr>
          <p:nvPr/>
        </p:nvSpPr>
        <p:spPr>
          <a:xfrm rot="16200000">
            <a:off x="-2410889"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a:t>
            </a:r>
            <a:r>
              <a:rPr lang="en-US" sz="3200" dirty="0">
                <a:solidFill>
                  <a:prstClr val="white"/>
                </a:solidFill>
                <a:sym typeface="Arial"/>
              </a:rPr>
              <a:t>3</a:t>
            </a:r>
            <a:endParaRPr lang="en" sz="3200" dirty="0">
              <a:solidFill>
                <a:prstClr val="white"/>
              </a:solidFill>
              <a:sym typeface="Arial"/>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Shape 162"/>
          <p:cNvSpPr txBox="1">
            <a:spLocks noGrp="1"/>
          </p:cNvSpPr>
          <p:nvPr>
            <p:ph type="title"/>
          </p:nvPr>
        </p:nvSpPr>
        <p:spPr>
          <a:xfrm>
            <a:off x="311700" y="872850"/>
            <a:ext cx="8520600" cy="572700"/>
          </a:xfrm>
          <a:prstGeom prst="rect">
            <a:avLst/>
          </a:prstGeom>
        </p:spPr>
        <p:txBody>
          <a:bodyPr vert="horz" lIns="91425" tIns="91425" rIns="91425" bIns="91425" rtlCol="0" anchor="t" anchorCtr="0">
            <a:noAutofit/>
          </a:bodyPr>
          <a:lstStyle/>
          <a:p>
            <a:r>
              <a:rPr lang="en" dirty="0" smtClean="0"/>
              <a:t>Policy Recommendations</a:t>
            </a:r>
            <a:endParaRPr lang="en" dirty="0"/>
          </a:p>
        </p:txBody>
      </p:sp>
      <p:sp>
        <p:nvSpPr>
          <p:cNvPr id="163" name="Shape 163"/>
          <p:cNvSpPr txBox="1">
            <a:spLocks noGrp="1"/>
          </p:cNvSpPr>
          <p:nvPr>
            <p:ph type="body" idx="1"/>
          </p:nvPr>
        </p:nvSpPr>
        <p:spPr>
          <a:prstGeom prst="rect">
            <a:avLst/>
          </a:prstGeom>
        </p:spPr>
        <p:txBody>
          <a:bodyPr vert="horz" lIns="91425" tIns="91425" rIns="91425" bIns="91425" rtlCol="0" anchor="t" anchorCtr="0">
            <a:noAutofit/>
          </a:bodyPr>
          <a:lstStyle/>
          <a:p>
            <a:pPr marL="457200" indent="-228600">
              <a:spcAft>
                <a:spcPts val="1800"/>
              </a:spcAft>
            </a:pPr>
            <a:r>
              <a:rPr lang="en" dirty="0"/>
              <a:t>Modify the A-F grading system for schools to include multiple measures. </a:t>
            </a:r>
          </a:p>
          <a:p>
            <a:pPr marL="457200" indent="-228600">
              <a:spcAft>
                <a:spcPts val="1800"/>
              </a:spcAft>
            </a:pPr>
            <a:r>
              <a:rPr lang="en" dirty="0"/>
              <a:t>Support the adequacy process by making policy decisions based on valid research and provide the necessary resources to implement. </a:t>
            </a:r>
          </a:p>
        </p:txBody>
      </p:sp>
      <p:sp>
        <p:nvSpPr>
          <p:cNvPr id="4" name="Shape 78"/>
          <p:cNvSpPr txBox="1">
            <a:spLocks/>
          </p:cNvSpPr>
          <p:nvPr/>
        </p:nvSpPr>
        <p:spPr>
          <a:xfrm rot="16200000">
            <a:off x="-2410889"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a:t>
            </a:r>
            <a:r>
              <a:rPr lang="en-US" sz="3200" dirty="0">
                <a:solidFill>
                  <a:prstClr val="white"/>
                </a:solidFill>
                <a:sym typeface="Arial"/>
              </a:rPr>
              <a:t>3</a:t>
            </a:r>
            <a:endParaRPr lang="en" sz="3200" dirty="0">
              <a:solidFill>
                <a:prstClr val="white"/>
              </a:solidFill>
              <a:sym typeface="Arial"/>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Shape 162"/>
          <p:cNvSpPr txBox="1">
            <a:spLocks noGrp="1"/>
          </p:cNvSpPr>
          <p:nvPr>
            <p:ph type="title"/>
          </p:nvPr>
        </p:nvSpPr>
        <p:spPr>
          <a:xfrm>
            <a:off x="311700" y="844258"/>
            <a:ext cx="8520600" cy="572700"/>
          </a:xfrm>
          <a:prstGeom prst="rect">
            <a:avLst/>
          </a:prstGeom>
        </p:spPr>
        <p:txBody>
          <a:bodyPr vert="horz" lIns="91425" tIns="91425" rIns="91425" bIns="91425" rtlCol="0" anchor="t" anchorCtr="0">
            <a:noAutofit/>
          </a:bodyPr>
          <a:lstStyle/>
          <a:p>
            <a:r>
              <a:rPr lang="en" dirty="0" smtClean="0"/>
              <a:t>Policy Recommendations</a:t>
            </a:r>
            <a:endParaRPr lang="en" dirty="0"/>
          </a:p>
        </p:txBody>
      </p:sp>
      <p:sp>
        <p:nvSpPr>
          <p:cNvPr id="163" name="Shape 163"/>
          <p:cNvSpPr txBox="1">
            <a:spLocks noGrp="1"/>
          </p:cNvSpPr>
          <p:nvPr>
            <p:ph type="body" idx="1"/>
          </p:nvPr>
        </p:nvSpPr>
        <p:spPr>
          <a:prstGeom prst="rect">
            <a:avLst/>
          </a:prstGeom>
        </p:spPr>
        <p:txBody>
          <a:bodyPr vert="horz" lIns="91425" tIns="91425" rIns="91425" bIns="91425" rtlCol="0" anchor="t" anchorCtr="0">
            <a:noAutofit/>
          </a:bodyPr>
          <a:lstStyle/>
          <a:p>
            <a:pPr marL="457200" indent="-228600">
              <a:spcAft>
                <a:spcPts val="1800"/>
              </a:spcAft>
            </a:pPr>
            <a:r>
              <a:rPr lang="en" dirty="0" smtClean="0"/>
              <a:t>Provide </a:t>
            </a:r>
            <a:r>
              <a:rPr lang="en" dirty="0"/>
              <a:t>COLAs to foundation funding to support student learning and closing the achievement gap. </a:t>
            </a:r>
          </a:p>
          <a:p>
            <a:pPr marL="457200" indent="-228600">
              <a:spcAft>
                <a:spcPts val="1800"/>
              </a:spcAft>
            </a:pPr>
            <a:r>
              <a:rPr lang="en" dirty="0"/>
              <a:t>Increase the minimum teacher salary schedule, including fringe benefits, the same percentage as annual COLA to foundation funding. </a:t>
            </a:r>
          </a:p>
        </p:txBody>
      </p:sp>
      <p:sp>
        <p:nvSpPr>
          <p:cNvPr id="4" name="Shape 78"/>
          <p:cNvSpPr txBox="1">
            <a:spLocks/>
          </p:cNvSpPr>
          <p:nvPr/>
        </p:nvSpPr>
        <p:spPr>
          <a:xfrm rot="16200000">
            <a:off x="-2410889"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a:t>
            </a:r>
            <a:r>
              <a:rPr lang="en-US" sz="3200" dirty="0">
                <a:solidFill>
                  <a:prstClr val="white"/>
                </a:solidFill>
                <a:sym typeface="Arial"/>
              </a:rPr>
              <a:t>3</a:t>
            </a:r>
            <a:endParaRPr lang="en" sz="3200" dirty="0">
              <a:solidFill>
                <a:prstClr val="white"/>
              </a:solidFill>
              <a:sym typeface="Arial"/>
            </a:endParaRPr>
          </a:p>
        </p:txBody>
      </p:sp>
    </p:spTree>
    <p:extLst>
      <p:ext uri="{BB962C8B-B14F-4D97-AF65-F5344CB8AC3E}">
        <p14:creationId xmlns:p14="http://schemas.microsoft.com/office/powerpoint/2010/main" val="30657268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a:spLocks noGrp="1"/>
          </p:cNvSpPr>
          <p:nvPr>
            <p:ph type="title"/>
          </p:nvPr>
        </p:nvSpPr>
        <p:spPr>
          <a:xfrm>
            <a:off x="311700" y="800310"/>
            <a:ext cx="8520600" cy="572700"/>
          </a:xfrm>
          <a:prstGeom prst="rect">
            <a:avLst/>
          </a:prstGeom>
        </p:spPr>
        <p:txBody>
          <a:bodyPr vert="horz" lIns="91425" tIns="91425" rIns="91425" bIns="91425" rtlCol="0" anchor="t" anchorCtr="0">
            <a:noAutofit/>
          </a:bodyPr>
          <a:lstStyle/>
          <a:p>
            <a:r>
              <a:rPr lang="en" dirty="0" smtClean="0"/>
              <a:t>Policy Recommendations</a:t>
            </a:r>
            <a:endParaRPr lang="en" dirty="0"/>
          </a:p>
        </p:txBody>
      </p:sp>
      <p:sp>
        <p:nvSpPr>
          <p:cNvPr id="169" name="Shape 169"/>
          <p:cNvSpPr txBox="1">
            <a:spLocks noGrp="1"/>
          </p:cNvSpPr>
          <p:nvPr>
            <p:ph type="body" idx="1"/>
          </p:nvPr>
        </p:nvSpPr>
        <p:spPr>
          <a:prstGeom prst="rect">
            <a:avLst/>
          </a:prstGeom>
        </p:spPr>
        <p:txBody>
          <a:bodyPr vert="horz" lIns="91425" tIns="91425" rIns="91425" bIns="91425" rtlCol="0" anchor="t" anchorCtr="0">
            <a:noAutofit/>
          </a:bodyPr>
          <a:lstStyle/>
          <a:p>
            <a:pPr marL="457200" indent="-228600">
              <a:spcAft>
                <a:spcPts val="1800"/>
              </a:spcAft>
            </a:pPr>
            <a:r>
              <a:rPr lang="en" dirty="0"/>
              <a:t>Support new laws/initiatives with adequate funding to implement. </a:t>
            </a:r>
          </a:p>
          <a:p>
            <a:pPr marL="457200" indent="-228600">
              <a:spcAft>
                <a:spcPts val="1800"/>
              </a:spcAft>
            </a:pPr>
            <a:r>
              <a:rPr lang="en" dirty="0"/>
              <a:t>Provide adequate funding of the Facility Partnership Program to support identified facility needs. </a:t>
            </a:r>
          </a:p>
        </p:txBody>
      </p:sp>
      <p:sp>
        <p:nvSpPr>
          <p:cNvPr id="4" name="Shape 78"/>
          <p:cNvSpPr txBox="1">
            <a:spLocks/>
          </p:cNvSpPr>
          <p:nvPr/>
        </p:nvSpPr>
        <p:spPr>
          <a:xfrm rot="16200000">
            <a:off x="-2410889"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a:t>
            </a:r>
            <a:r>
              <a:rPr lang="en-US" sz="3200" dirty="0">
                <a:solidFill>
                  <a:prstClr val="white"/>
                </a:solidFill>
                <a:sym typeface="Arial"/>
              </a:rPr>
              <a:t>3</a:t>
            </a:r>
            <a:endParaRPr lang="en" sz="3200" dirty="0">
              <a:solidFill>
                <a:prstClr val="white"/>
              </a:solidFill>
              <a:sym typeface="Arial"/>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a:spLocks noGrp="1"/>
          </p:cNvSpPr>
          <p:nvPr>
            <p:ph type="title"/>
          </p:nvPr>
        </p:nvSpPr>
        <p:spPr>
          <a:xfrm>
            <a:off x="311700" y="850435"/>
            <a:ext cx="8520600" cy="572700"/>
          </a:xfrm>
          <a:prstGeom prst="rect">
            <a:avLst/>
          </a:prstGeom>
        </p:spPr>
        <p:txBody>
          <a:bodyPr vert="horz" lIns="91425" tIns="91425" rIns="91425" bIns="91425" rtlCol="0" anchor="t" anchorCtr="0">
            <a:noAutofit/>
          </a:bodyPr>
          <a:lstStyle/>
          <a:p>
            <a:r>
              <a:rPr lang="en" dirty="0" smtClean="0"/>
              <a:t>Policy Recommendations</a:t>
            </a:r>
            <a:endParaRPr lang="en" dirty="0"/>
          </a:p>
        </p:txBody>
      </p:sp>
      <p:sp>
        <p:nvSpPr>
          <p:cNvPr id="169" name="Shape 169"/>
          <p:cNvSpPr txBox="1">
            <a:spLocks noGrp="1"/>
          </p:cNvSpPr>
          <p:nvPr>
            <p:ph type="body" idx="1"/>
          </p:nvPr>
        </p:nvSpPr>
        <p:spPr>
          <a:prstGeom prst="rect">
            <a:avLst/>
          </a:prstGeom>
        </p:spPr>
        <p:txBody>
          <a:bodyPr vert="horz" lIns="91425" tIns="91425" rIns="91425" bIns="91425" rtlCol="0" anchor="t" anchorCtr="0">
            <a:noAutofit/>
          </a:bodyPr>
          <a:lstStyle/>
          <a:p>
            <a:pPr marL="457200" indent="-228600">
              <a:spcAft>
                <a:spcPts val="1800"/>
              </a:spcAft>
            </a:pPr>
            <a:r>
              <a:rPr lang="en" dirty="0" smtClean="0"/>
              <a:t>Support </a:t>
            </a:r>
            <a:r>
              <a:rPr lang="en" dirty="0"/>
              <a:t>Special Education Catastrophic Funding for identified student needs. </a:t>
            </a:r>
          </a:p>
          <a:p>
            <a:pPr marL="457200" indent="-228600">
              <a:spcAft>
                <a:spcPts val="1800"/>
              </a:spcAft>
            </a:pPr>
            <a:r>
              <a:rPr lang="en" dirty="0"/>
              <a:t>Fund a high cost transportation category for those districts with an extremely high number of route miles within their boundaries.  </a:t>
            </a:r>
          </a:p>
        </p:txBody>
      </p:sp>
      <p:sp>
        <p:nvSpPr>
          <p:cNvPr id="4" name="Shape 78"/>
          <p:cNvSpPr txBox="1">
            <a:spLocks/>
          </p:cNvSpPr>
          <p:nvPr/>
        </p:nvSpPr>
        <p:spPr>
          <a:xfrm rot="16200000">
            <a:off x="-2410889"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a:t>
            </a:r>
            <a:r>
              <a:rPr lang="en-US" sz="3200" dirty="0">
                <a:solidFill>
                  <a:prstClr val="white"/>
                </a:solidFill>
                <a:sym typeface="Arial"/>
              </a:rPr>
              <a:t>3</a:t>
            </a:r>
            <a:endParaRPr lang="en" sz="3200" dirty="0">
              <a:solidFill>
                <a:prstClr val="white"/>
              </a:solidFill>
              <a:sym typeface="Arial"/>
            </a:endParaRPr>
          </a:p>
        </p:txBody>
      </p:sp>
    </p:spTree>
    <p:extLst>
      <p:ext uri="{BB962C8B-B14F-4D97-AF65-F5344CB8AC3E}">
        <p14:creationId xmlns:p14="http://schemas.microsoft.com/office/powerpoint/2010/main" val="226667674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Shape 174"/>
          <p:cNvSpPr txBox="1">
            <a:spLocks noGrp="1"/>
          </p:cNvSpPr>
          <p:nvPr>
            <p:ph type="title"/>
          </p:nvPr>
        </p:nvSpPr>
        <p:spPr>
          <a:xfrm>
            <a:off x="311700" y="857246"/>
            <a:ext cx="8520600" cy="572700"/>
          </a:xfrm>
          <a:prstGeom prst="rect">
            <a:avLst/>
          </a:prstGeom>
        </p:spPr>
        <p:txBody>
          <a:bodyPr vert="horz" lIns="91425" tIns="91425" rIns="91425" bIns="91425" rtlCol="0" anchor="t" anchorCtr="0">
            <a:noAutofit/>
          </a:bodyPr>
          <a:lstStyle/>
          <a:p>
            <a:r>
              <a:rPr lang="en" dirty="0" smtClean="0"/>
              <a:t>Policy Recommendations</a:t>
            </a:r>
            <a:endParaRPr lang="en" dirty="0"/>
          </a:p>
        </p:txBody>
      </p:sp>
      <p:sp>
        <p:nvSpPr>
          <p:cNvPr id="175" name="Shape 175"/>
          <p:cNvSpPr txBox="1">
            <a:spLocks noGrp="1"/>
          </p:cNvSpPr>
          <p:nvPr>
            <p:ph type="body" idx="1"/>
          </p:nvPr>
        </p:nvSpPr>
        <p:spPr>
          <a:prstGeom prst="rect">
            <a:avLst/>
          </a:prstGeom>
        </p:spPr>
        <p:txBody>
          <a:bodyPr vert="horz" lIns="91425" tIns="91425" rIns="91425" bIns="91425" rtlCol="0" anchor="t" anchorCtr="0">
            <a:noAutofit/>
          </a:bodyPr>
          <a:lstStyle/>
          <a:p>
            <a:pPr marL="457200" indent="-228600">
              <a:spcAft>
                <a:spcPts val="1800"/>
              </a:spcAft>
            </a:pPr>
            <a:r>
              <a:rPr lang="en" dirty="0"/>
              <a:t>Study the impact of choice laws including charter schools on various areas such as poverty, racial balance, student achievement, staffing, facilities, etc. </a:t>
            </a:r>
          </a:p>
          <a:p>
            <a:pPr marL="457200" indent="-228600">
              <a:spcAft>
                <a:spcPts val="1800"/>
              </a:spcAft>
            </a:pPr>
            <a:r>
              <a:rPr lang="en" dirty="0"/>
              <a:t>Provide the ADE with adequate resources to support struggling schools. </a:t>
            </a:r>
          </a:p>
        </p:txBody>
      </p:sp>
      <p:sp>
        <p:nvSpPr>
          <p:cNvPr id="4" name="Shape 78"/>
          <p:cNvSpPr txBox="1">
            <a:spLocks/>
          </p:cNvSpPr>
          <p:nvPr/>
        </p:nvSpPr>
        <p:spPr>
          <a:xfrm rot="16200000">
            <a:off x="-2410889"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a:t>
            </a:r>
            <a:r>
              <a:rPr lang="en-US" sz="3200" dirty="0">
                <a:solidFill>
                  <a:prstClr val="white"/>
                </a:solidFill>
                <a:sym typeface="Arial"/>
              </a:rPr>
              <a:t>3</a:t>
            </a:r>
            <a:endParaRPr lang="en" sz="3200" dirty="0">
              <a:solidFill>
                <a:prstClr val="white"/>
              </a:solidFill>
              <a:sym typeface="Arial"/>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Shape 174"/>
          <p:cNvSpPr txBox="1">
            <a:spLocks noGrp="1"/>
          </p:cNvSpPr>
          <p:nvPr>
            <p:ph type="title"/>
          </p:nvPr>
        </p:nvSpPr>
        <p:spPr>
          <a:xfrm>
            <a:off x="311700" y="1028598"/>
            <a:ext cx="8520600" cy="572700"/>
          </a:xfrm>
          <a:prstGeom prst="rect">
            <a:avLst/>
          </a:prstGeom>
        </p:spPr>
        <p:txBody>
          <a:bodyPr vert="horz" lIns="91425" tIns="91425" rIns="91425" bIns="91425" rtlCol="0" anchor="t" anchorCtr="0">
            <a:noAutofit/>
          </a:bodyPr>
          <a:lstStyle/>
          <a:p>
            <a:r>
              <a:rPr lang="en" dirty="0" smtClean="0"/>
              <a:t>Policy Recommendations</a:t>
            </a:r>
            <a:endParaRPr lang="en" dirty="0"/>
          </a:p>
        </p:txBody>
      </p:sp>
      <p:sp>
        <p:nvSpPr>
          <p:cNvPr id="175" name="Shape 175"/>
          <p:cNvSpPr txBox="1">
            <a:spLocks noGrp="1"/>
          </p:cNvSpPr>
          <p:nvPr>
            <p:ph type="body" idx="1"/>
          </p:nvPr>
        </p:nvSpPr>
        <p:spPr>
          <a:xfrm>
            <a:off x="311700" y="1772649"/>
            <a:ext cx="8520600" cy="4079925"/>
          </a:xfrm>
          <a:prstGeom prst="rect">
            <a:avLst/>
          </a:prstGeom>
        </p:spPr>
        <p:txBody>
          <a:bodyPr vert="horz" lIns="91425" tIns="91425" rIns="91425" bIns="91425" rtlCol="0" anchor="t" anchorCtr="0">
            <a:noAutofit/>
          </a:bodyPr>
          <a:lstStyle/>
          <a:p>
            <a:pPr marL="457200" indent="-228600">
              <a:spcAft>
                <a:spcPts val="1800"/>
              </a:spcAft>
            </a:pPr>
            <a:r>
              <a:rPr lang="en" dirty="0" smtClean="0"/>
              <a:t>Provide </a:t>
            </a:r>
            <a:r>
              <a:rPr lang="en" dirty="0"/>
              <a:t>adequate resources, training, and field support to schools regarding </a:t>
            </a:r>
            <a:r>
              <a:rPr lang="en" dirty="0" smtClean="0"/>
              <a:t>mandate</a:t>
            </a:r>
            <a:r>
              <a:rPr lang="en-US" dirty="0" smtClean="0"/>
              <a:t>d</a:t>
            </a:r>
            <a:r>
              <a:rPr lang="en" dirty="0" smtClean="0"/>
              <a:t> </a:t>
            </a:r>
            <a:r>
              <a:rPr lang="en" dirty="0"/>
              <a:t>financial, facility, and student applications and requirements. </a:t>
            </a:r>
          </a:p>
          <a:p>
            <a:pPr marL="457200" indent="-228600">
              <a:spcAft>
                <a:spcPts val="1800"/>
              </a:spcAft>
            </a:pPr>
            <a:r>
              <a:rPr lang="en" dirty="0"/>
              <a:t>Utilize the Court Ordered Desegregation funds as part of the Public School Fund budget or transfer those dollars into the Facility Partnership Program. </a:t>
            </a:r>
          </a:p>
        </p:txBody>
      </p:sp>
      <p:sp>
        <p:nvSpPr>
          <p:cNvPr id="4" name="Shape 78"/>
          <p:cNvSpPr txBox="1">
            <a:spLocks/>
          </p:cNvSpPr>
          <p:nvPr/>
        </p:nvSpPr>
        <p:spPr>
          <a:xfrm rot="16200000">
            <a:off x="-2410889"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a:t>
            </a:r>
            <a:r>
              <a:rPr lang="en-US" sz="3200" dirty="0">
                <a:solidFill>
                  <a:prstClr val="white"/>
                </a:solidFill>
                <a:sym typeface="Arial"/>
              </a:rPr>
              <a:t>3</a:t>
            </a:r>
            <a:endParaRPr lang="en" sz="3200" dirty="0">
              <a:solidFill>
                <a:prstClr val="white"/>
              </a:solidFill>
              <a:sym typeface="Arial"/>
            </a:endParaRPr>
          </a:p>
        </p:txBody>
      </p:sp>
    </p:spTree>
    <p:extLst>
      <p:ext uri="{BB962C8B-B14F-4D97-AF65-F5344CB8AC3E}">
        <p14:creationId xmlns:p14="http://schemas.microsoft.com/office/powerpoint/2010/main" val="126185258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title"/>
          </p:nvPr>
        </p:nvSpPr>
        <p:spPr>
          <a:xfrm>
            <a:off x="311700" y="857246"/>
            <a:ext cx="8520600" cy="572700"/>
          </a:xfrm>
          <a:prstGeom prst="rect">
            <a:avLst/>
          </a:prstGeom>
        </p:spPr>
        <p:txBody>
          <a:bodyPr vert="horz" lIns="91425" tIns="91425" rIns="91425" bIns="91425" rtlCol="0" anchor="t" anchorCtr="0">
            <a:noAutofit/>
          </a:bodyPr>
          <a:lstStyle/>
          <a:p>
            <a:r>
              <a:rPr lang="en" dirty="0" smtClean="0"/>
              <a:t>Policy Recommendations</a:t>
            </a:r>
            <a:endParaRPr lang="en" dirty="0"/>
          </a:p>
        </p:txBody>
      </p:sp>
      <p:sp>
        <p:nvSpPr>
          <p:cNvPr id="181" name="Shape 181"/>
          <p:cNvSpPr txBox="1">
            <a:spLocks noGrp="1"/>
          </p:cNvSpPr>
          <p:nvPr>
            <p:ph type="body" idx="1"/>
          </p:nvPr>
        </p:nvSpPr>
        <p:spPr>
          <a:prstGeom prst="rect">
            <a:avLst/>
          </a:prstGeom>
        </p:spPr>
        <p:txBody>
          <a:bodyPr vert="horz" lIns="91425" tIns="91425" rIns="91425" bIns="91425" rtlCol="0" anchor="t" anchorCtr="0">
            <a:noAutofit/>
          </a:bodyPr>
          <a:lstStyle/>
          <a:p>
            <a:pPr marL="457200" indent="-228600">
              <a:spcAft>
                <a:spcPts val="1800"/>
              </a:spcAft>
            </a:pPr>
            <a:r>
              <a:rPr lang="en" dirty="0"/>
              <a:t>Pass no unfunded mandates. </a:t>
            </a:r>
          </a:p>
          <a:p>
            <a:pPr marL="457200" indent="-228600">
              <a:spcAft>
                <a:spcPts val="1800"/>
              </a:spcAft>
            </a:pPr>
            <a:r>
              <a:rPr lang="en" dirty="0"/>
              <a:t>Reinstitute the portion of fiscal impact statement that address the financial impact of new laws on local school budgets, not just the state budget. </a:t>
            </a:r>
          </a:p>
        </p:txBody>
      </p:sp>
      <p:sp>
        <p:nvSpPr>
          <p:cNvPr id="4" name="Shape 78"/>
          <p:cNvSpPr txBox="1">
            <a:spLocks/>
          </p:cNvSpPr>
          <p:nvPr/>
        </p:nvSpPr>
        <p:spPr>
          <a:xfrm rot="16200000">
            <a:off x="-2410889"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a:t>
            </a:r>
            <a:r>
              <a:rPr lang="en-US" sz="3200" dirty="0">
                <a:solidFill>
                  <a:prstClr val="white"/>
                </a:solidFill>
                <a:sym typeface="Arial"/>
              </a:rPr>
              <a:t>3</a:t>
            </a:r>
            <a:endParaRPr lang="en" sz="3200" dirty="0">
              <a:solidFill>
                <a:prstClr val="white"/>
              </a:solidFill>
              <a:sym typeface="Arial"/>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title"/>
          </p:nvPr>
        </p:nvSpPr>
        <p:spPr>
          <a:xfrm>
            <a:off x="311700" y="771780"/>
            <a:ext cx="8520600" cy="572700"/>
          </a:xfrm>
          <a:prstGeom prst="rect">
            <a:avLst/>
          </a:prstGeom>
        </p:spPr>
        <p:txBody>
          <a:bodyPr vert="horz" lIns="91425" tIns="91425" rIns="91425" bIns="91425" rtlCol="0" anchor="t" anchorCtr="0">
            <a:noAutofit/>
          </a:bodyPr>
          <a:lstStyle/>
          <a:p>
            <a:r>
              <a:rPr lang="en" dirty="0" smtClean="0"/>
              <a:t>Policy Recommendations</a:t>
            </a:r>
            <a:endParaRPr lang="en" dirty="0"/>
          </a:p>
        </p:txBody>
      </p:sp>
      <p:sp>
        <p:nvSpPr>
          <p:cNvPr id="181" name="Shape 181"/>
          <p:cNvSpPr txBox="1">
            <a:spLocks noGrp="1"/>
          </p:cNvSpPr>
          <p:nvPr>
            <p:ph type="body" idx="1"/>
          </p:nvPr>
        </p:nvSpPr>
        <p:spPr>
          <a:prstGeom prst="rect">
            <a:avLst/>
          </a:prstGeom>
        </p:spPr>
        <p:txBody>
          <a:bodyPr vert="horz" lIns="91425" tIns="91425" rIns="91425" bIns="91425" rtlCol="0" anchor="t" anchorCtr="0">
            <a:noAutofit/>
          </a:bodyPr>
          <a:lstStyle/>
          <a:p>
            <a:pPr marL="457200" indent="-228600">
              <a:spcAft>
                <a:spcPts val="1800"/>
              </a:spcAft>
            </a:pPr>
            <a:r>
              <a:rPr lang="en" dirty="0" smtClean="0"/>
              <a:t>Support </a:t>
            </a:r>
            <a:r>
              <a:rPr lang="en" dirty="0"/>
              <a:t>ADE efforts to eliminate unnecessary and duplicated paperwork and reports. </a:t>
            </a:r>
          </a:p>
          <a:p>
            <a:pPr marL="457200" indent="-228600">
              <a:spcAft>
                <a:spcPts val="1800"/>
              </a:spcAft>
            </a:pPr>
            <a:r>
              <a:rPr lang="en" dirty="0"/>
              <a:t>Proposed legislative bills impacting education should run through the education committees to ensure the financial cost upon schools are realized. </a:t>
            </a:r>
          </a:p>
        </p:txBody>
      </p:sp>
      <p:sp>
        <p:nvSpPr>
          <p:cNvPr id="4" name="Shape 78"/>
          <p:cNvSpPr txBox="1">
            <a:spLocks/>
          </p:cNvSpPr>
          <p:nvPr/>
        </p:nvSpPr>
        <p:spPr>
          <a:xfrm rot="16200000">
            <a:off x="-2410889" y="3124197"/>
            <a:ext cx="5143503" cy="609602"/>
          </a:xfrm>
          <a:prstGeom prst="rect">
            <a:avLst/>
          </a:prstGeom>
        </p:spPr>
        <p:txBody>
          <a:bodyPr vert="horz" lIns="91425" tIns="91425" rIns="91425" bIns="91425" rtlCol="0" anchor="t" anchorCtr="0">
            <a:noAutofit/>
          </a:bodyPr>
          <a:lstStyle>
            <a:lvl1pPr lvl="0" algn="l" defTabSz="457200" rtl="0" eaLnBrk="1" latinLnBrk="0" hangingPunct="1">
              <a:spcBef>
                <a:spcPts val="0"/>
              </a:spcBef>
              <a:buNone/>
              <a:defRPr sz="4400" kern="1200">
                <a:solidFill>
                  <a:schemeClr val="accent3"/>
                </a:solidFill>
                <a:effectLst>
                  <a:outerShdw blurRad="31750" dist="25400" dir="2700000" algn="tl" rotWithShape="0">
                    <a:srgbClr val="000000"/>
                  </a:outerShdw>
                </a:effectLst>
                <a:latin typeface="Times New Roman"/>
                <a:ea typeface="+mj-ea"/>
                <a:cs typeface="Times New Roman"/>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algn="ctr" fontAlgn="auto">
              <a:lnSpc>
                <a:spcPts val="3880"/>
              </a:lnSpc>
              <a:spcAft>
                <a:spcPts val="0"/>
              </a:spcAft>
            </a:pPr>
            <a:r>
              <a:rPr lang="en" sz="3200" dirty="0">
                <a:solidFill>
                  <a:prstClr val="white"/>
                </a:solidFill>
                <a:sym typeface="Arial"/>
              </a:rPr>
              <a:t>Focus Area #</a:t>
            </a:r>
            <a:r>
              <a:rPr lang="en-US" sz="3200" dirty="0">
                <a:solidFill>
                  <a:prstClr val="white"/>
                </a:solidFill>
                <a:sym typeface="Arial"/>
              </a:rPr>
              <a:t>3</a:t>
            </a:r>
            <a:endParaRPr lang="en" sz="3200" dirty="0">
              <a:solidFill>
                <a:prstClr val="white"/>
              </a:solidFill>
              <a:sym typeface="Arial"/>
            </a:endParaRPr>
          </a:p>
        </p:txBody>
      </p:sp>
    </p:spTree>
    <p:extLst>
      <p:ext uri="{BB962C8B-B14F-4D97-AF65-F5344CB8AC3E}">
        <p14:creationId xmlns:p14="http://schemas.microsoft.com/office/powerpoint/2010/main" val="427811668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311700" y="1158336"/>
            <a:ext cx="8520600" cy="572700"/>
          </a:xfrm>
          <a:prstGeom prst="rect">
            <a:avLst/>
          </a:prstGeom>
        </p:spPr>
        <p:txBody>
          <a:bodyPr vert="horz" lIns="91425" tIns="91425" rIns="91425" bIns="91425" rtlCol="0" anchor="t" anchorCtr="0">
            <a:noAutofit/>
          </a:bodyPr>
          <a:lstStyle/>
          <a:p>
            <a:r>
              <a:rPr lang="en" dirty="0"/>
              <a:t>How Did We Get Here?</a:t>
            </a:r>
          </a:p>
          <a:p>
            <a:endParaRPr/>
          </a:p>
          <a:p>
            <a:endParaRPr/>
          </a:p>
        </p:txBody>
      </p:sp>
      <p:sp>
        <p:nvSpPr>
          <p:cNvPr id="61" name="Shape 61"/>
          <p:cNvSpPr txBox="1">
            <a:spLocks noGrp="1"/>
          </p:cNvSpPr>
          <p:nvPr>
            <p:ph type="body" idx="1"/>
          </p:nvPr>
        </p:nvSpPr>
        <p:spPr>
          <a:xfrm>
            <a:off x="311700" y="1966384"/>
            <a:ext cx="8520600" cy="3459817"/>
          </a:xfrm>
          <a:prstGeom prst="rect">
            <a:avLst/>
          </a:prstGeom>
        </p:spPr>
        <p:txBody>
          <a:bodyPr vert="horz" lIns="91425" tIns="91425" rIns="91425" bIns="91425" rtlCol="0" anchor="t" anchorCtr="0">
            <a:noAutofit/>
          </a:bodyPr>
          <a:lstStyle/>
          <a:p>
            <a:pPr marL="457200" indent="-228600">
              <a:spcAft>
                <a:spcPts val="1800"/>
              </a:spcAft>
            </a:pPr>
            <a:r>
              <a:rPr lang="en" dirty="0" smtClean="0"/>
              <a:t>The </a:t>
            </a:r>
            <a:r>
              <a:rPr lang="en" dirty="0"/>
              <a:t>goal was for the document to be completed by the end of summer 2016. </a:t>
            </a:r>
          </a:p>
          <a:p>
            <a:pPr marL="457200" indent="-228600">
              <a:spcAft>
                <a:spcPts val="1800"/>
              </a:spcAft>
            </a:pPr>
            <a:r>
              <a:rPr lang="en" dirty="0"/>
              <a:t>The “plan” includes three (3) major focus areas. </a:t>
            </a:r>
          </a:p>
          <a:p>
            <a:pPr marL="457200" indent="-228600">
              <a:spcAft>
                <a:spcPts val="1800"/>
              </a:spcAft>
            </a:pPr>
            <a:r>
              <a:rPr lang="en" dirty="0"/>
              <a:t>The strategies of the “plan” cannot and should not be implemented in one year but rather phased in over several years.</a:t>
            </a:r>
          </a:p>
        </p:txBody>
      </p:sp>
      <p:pic>
        <p:nvPicPr>
          <p:cNvPr id="2" name="Picture 1" descr="AAEA.grey.square only.TM.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455336" y="5260337"/>
            <a:ext cx="688664" cy="74041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Shape 186"/>
          <p:cNvSpPr txBox="1">
            <a:spLocks noGrp="1"/>
          </p:cNvSpPr>
          <p:nvPr>
            <p:ph type="title"/>
          </p:nvPr>
        </p:nvSpPr>
        <p:spPr>
          <a:xfrm>
            <a:off x="313217" y="1022864"/>
            <a:ext cx="7249032" cy="572700"/>
          </a:xfrm>
          <a:prstGeom prst="rect">
            <a:avLst/>
          </a:prstGeom>
        </p:spPr>
        <p:txBody>
          <a:bodyPr vert="horz" lIns="91425" tIns="91425" rIns="91425" bIns="91425" rtlCol="0" anchor="t" anchorCtr="0">
            <a:noAutofit/>
          </a:bodyPr>
          <a:lstStyle/>
          <a:p>
            <a:r>
              <a:rPr lang="en" dirty="0" smtClean="0"/>
              <a:t>What </a:t>
            </a:r>
            <a:r>
              <a:rPr lang="en" dirty="0"/>
              <a:t>Do We Hope to Achieve</a:t>
            </a:r>
            <a:r>
              <a:rPr lang="en" dirty="0" smtClean="0"/>
              <a:t>?</a:t>
            </a:r>
            <a:endParaRPr lang="en" dirty="0"/>
          </a:p>
        </p:txBody>
      </p:sp>
      <p:sp>
        <p:nvSpPr>
          <p:cNvPr id="187" name="Shape 187"/>
          <p:cNvSpPr txBox="1">
            <a:spLocks noGrp="1"/>
          </p:cNvSpPr>
          <p:nvPr>
            <p:ph type="body" idx="1"/>
          </p:nvPr>
        </p:nvSpPr>
        <p:spPr>
          <a:xfrm>
            <a:off x="1329267" y="2465917"/>
            <a:ext cx="7503033" cy="3534832"/>
          </a:xfrm>
          <a:prstGeom prst="rect">
            <a:avLst/>
          </a:prstGeom>
        </p:spPr>
        <p:txBody>
          <a:bodyPr vert="horz" lIns="91425" tIns="91425" rIns="91425" bIns="91425" rtlCol="0" anchor="t" anchorCtr="0">
            <a:noAutofit/>
          </a:bodyPr>
          <a:lstStyle/>
          <a:p>
            <a:pPr marL="457200" indent="-381000">
              <a:spcAft>
                <a:spcPts val="1800"/>
              </a:spcAft>
              <a:buSzPct val="100000"/>
            </a:pPr>
            <a:r>
              <a:rPr lang="en-US" dirty="0" smtClean="0"/>
              <a:t>E</a:t>
            </a:r>
            <a:r>
              <a:rPr lang="en" dirty="0" smtClean="0"/>
              <a:t>nhancing </a:t>
            </a:r>
            <a:r>
              <a:rPr lang="en" dirty="0"/>
              <a:t>student </a:t>
            </a:r>
            <a:r>
              <a:rPr lang="en" dirty="0" smtClean="0"/>
              <a:t>achievement</a:t>
            </a:r>
            <a:endParaRPr lang="en-US" dirty="0" smtClean="0"/>
          </a:p>
          <a:p>
            <a:pPr marL="457200" indent="-381000">
              <a:spcAft>
                <a:spcPts val="1800"/>
              </a:spcAft>
              <a:buSzPct val="100000"/>
            </a:pPr>
            <a:r>
              <a:rPr lang="en-US" dirty="0"/>
              <a:t>C</a:t>
            </a:r>
            <a:r>
              <a:rPr lang="en" dirty="0" smtClean="0"/>
              <a:t>losing </a:t>
            </a:r>
            <a:r>
              <a:rPr lang="en" dirty="0"/>
              <a:t>the achievement </a:t>
            </a:r>
            <a:r>
              <a:rPr lang="en" dirty="0" smtClean="0"/>
              <a:t>gap</a:t>
            </a:r>
            <a:endParaRPr lang="en-US" dirty="0" smtClean="0"/>
          </a:p>
          <a:p>
            <a:pPr marL="457200" indent="-381000">
              <a:spcAft>
                <a:spcPts val="1800"/>
              </a:spcAft>
              <a:buSzPct val="100000"/>
            </a:pPr>
            <a:r>
              <a:rPr lang="en-US" dirty="0"/>
              <a:t>A</a:t>
            </a:r>
            <a:r>
              <a:rPr lang="en" dirty="0" smtClean="0"/>
              <a:t>ssisting </a:t>
            </a:r>
            <a:r>
              <a:rPr lang="en" dirty="0"/>
              <a:t>the business community in developing a skilled </a:t>
            </a:r>
            <a:r>
              <a:rPr lang="en" dirty="0" smtClean="0"/>
              <a:t>workforce</a:t>
            </a:r>
            <a:endParaRPr lang="en-US" dirty="0" smtClean="0"/>
          </a:p>
        </p:txBody>
      </p:sp>
      <p:pic>
        <p:nvPicPr>
          <p:cNvPr id="4" name="Picture 3"/>
          <p:cNvPicPr>
            <a:picLocks noChangeAspect="1"/>
          </p:cNvPicPr>
          <p:nvPr/>
        </p:nvPicPr>
        <p:blipFill>
          <a:blip r:embed="rId3"/>
          <a:stretch>
            <a:fillRect/>
          </a:stretch>
        </p:blipFill>
        <p:spPr>
          <a:xfrm>
            <a:off x="235635" y="2533651"/>
            <a:ext cx="916546" cy="361526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186"/>
          <p:cNvSpPr txBox="1">
            <a:spLocks noGrp="1"/>
          </p:cNvSpPr>
          <p:nvPr>
            <p:ph type="title"/>
          </p:nvPr>
        </p:nvSpPr>
        <p:spPr>
          <a:xfrm>
            <a:off x="311700" y="1014397"/>
            <a:ext cx="7960233" cy="1078979"/>
          </a:xfrm>
          <a:prstGeom prst="rect">
            <a:avLst/>
          </a:prstGeom>
        </p:spPr>
        <p:txBody>
          <a:bodyPr vert="horz" lIns="91425" tIns="91425" rIns="91425" bIns="91425" rtlCol="0" anchor="t" anchorCtr="0">
            <a:noAutofit/>
          </a:bodyPr>
          <a:lstStyle/>
          <a:p>
            <a:r>
              <a:rPr lang="en" dirty="0" smtClean="0"/>
              <a:t>What </a:t>
            </a:r>
            <a:r>
              <a:rPr lang="en" dirty="0"/>
              <a:t>Do We Hope to Achieve</a:t>
            </a:r>
            <a:r>
              <a:rPr lang="en" dirty="0" smtClean="0"/>
              <a:t>?</a:t>
            </a:r>
            <a:endParaRPr lang="en" dirty="0"/>
          </a:p>
        </p:txBody>
      </p:sp>
      <p:sp>
        <p:nvSpPr>
          <p:cNvPr id="6" name="Shape 187"/>
          <p:cNvSpPr txBox="1">
            <a:spLocks noGrp="1"/>
          </p:cNvSpPr>
          <p:nvPr>
            <p:ph type="body" idx="1"/>
          </p:nvPr>
        </p:nvSpPr>
        <p:spPr>
          <a:xfrm>
            <a:off x="311700" y="2245783"/>
            <a:ext cx="4217967" cy="3754966"/>
          </a:xfrm>
          <a:prstGeom prst="rect">
            <a:avLst/>
          </a:prstGeom>
        </p:spPr>
        <p:txBody>
          <a:bodyPr vert="horz" lIns="91425" tIns="91425" rIns="91425" bIns="91425" rtlCol="0" anchor="t" anchorCtr="0">
            <a:noAutofit/>
          </a:bodyPr>
          <a:lstStyle/>
          <a:p>
            <a:pPr marL="457200" indent="-381000">
              <a:spcAft>
                <a:spcPts val="1800"/>
              </a:spcAft>
              <a:buSzPct val="100000"/>
            </a:pPr>
            <a:r>
              <a:rPr lang="en-US" dirty="0" smtClean="0"/>
              <a:t>P</a:t>
            </a:r>
            <a:r>
              <a:rPr lang="en" dirty="0" smtClean="0"/>
              <a:t>reparing </a:t>
            </a:r>
            <a:r>
              <a:rPr lang="en" dirty="0"/>
              <a:t>all students for success beyond high </a:t>
            </a:r>
            <a:r>
              <a:rPr lang="en" dirty="0" smtClean="0"/>
              <a:t>school</a:t>
            </a:r>
            <a:endParaRPr lang="en" dirty="0"/>
          </a:p>
        </p:txBody>
      </p:sp>
      <p:pic>
        <p:nvPicPr>
          <p:cNvPr id="12" name="Picture 11"/>
          <p:cNvPicPr>
            <a:picLocks noChangeAspect="1"/>
          </p:cNvPicPr>
          <p:nvPr/>
        </p:nvPicPr>
        <p:blipFill>
          <a:blip r:embed="rId2"/>
          <a:stretch>
            <a:fillRect/>
          </a:stretch>
        </p:blipFill>
        <p:spPr>
          <a:xfrm>
            <a:off x="5852254" y="2245783"/>
            <a:ext cx="2439209" cy="3754966"/>
          </a:xfrm>
          <a:prstGeom prst="rect">
            <a:avLst/>
          </a:prstGeom>
        </p:spPr>
      </p:pic>
    </p:spTree>
    <p:extLst>
      <p:ext uri="{BB962C8B-B14F-4D97-AF65-F5344CB8AC3E}">
        <p14:creationId xmlns:p14="http://schemas.microsoft.com/office/powerpoint/2010/main" val="109584538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4"/>
          </a:xfrm>
        </p:spPr>
        <p:txBody>
          <a:bodyPr>
            <a:normAutofit/>
          </a:bodyPr>
          <a:lstStyle/>
          <a:p>
            <a:r>
              <a:rPr lang="en-US" b="1" dirty="0" smtClean="0">
                <a:latin typeface="Arial"/>
                <a:cs typeface="Arial"/>
              </a:rPr>
              <a:t>Most Frequent Responses</a:t>
            </a:r>
            <a:endParaRPr lang="en-US" b="1" dirty="0">
              <a:solidFill>
                <a:schemeClr val="tx2">
                  <a:lumMod val="50000"/>
                </a:schemeClr>
              </a:solidFill>
            </a:endParaRPr>
          </a:p>
        </p:txBody>
      </p:sp>
      <p:sp>
        <p:nvSpPr>
          <p:cNvPr id="4" name="Rectangle 3"/>
          <p:cNvSpPr/>
          <p:nvPr/>
        </p:nvSpPr>
        <p:spPr>
          <a:xfrm>
            <a:off x="0" y="0"/>
            <a:ext cx="9253622" cy="438428"/>
          </a:xfrm>
          <a:prstGeom prst="rect">
            <a:avLst/>
          </a:prstGeom>
          <a:solidFill>
            <a:schemeClr val="tx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5" name="Picture 5" descr="Screen Shot 2016-06-10 at 7.27.24 AM.pn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14300" y="6142038"/>
            <a:ext cx="685800"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2"/>
          <p:cNvSpPr>
            <a:spLocks noGrp="1"/>
          </p:cNvSpPr>
          <p:nvPr/>
        </p:nvSpPr>
        <p:spPr>
          <a:xfrm>
            <a:off x="617853" y="1486336"/>
            <a:ext cx="8229600" cy="45259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000" b="1" dirty="0"/>
          </a:p>
          <a:p>
            <a:pPr marL="0" indent="0">
              <a:buNone/>
            </a:pPr>
            <a:r>
              <a:rPr lang="en-US" sz="3600" b="1" kern="1200" dirty="0" smtClean="0"/>
              <a:t>What </a:t>
            </a:r>
            <a:r>
              <a:rPr lang="en-US" sz="3600" b="1" kern="1200" dirty="0"/>
              <a:t>are the most important characteristics of your school</a:t>
            </a:r>
            <a:r>
              <a:rPr lang="en-US" sz="3600" b="1" kern="1200" dirty="0" smtClean="0"/>
              <a:t>?</a:t>
            </a:r>
            <a:endParaRPr lang="en-US" kern="1200" dirty="0"/>
          </a:p>
          <a:p>
            <a:r>
              <a:rPr lang="en-US" sz="3600" kern="1200" dirty="0"/>
              <a:t>Parent/Community Engagement*</a:t>
            </a:r>
          </a:p>
          <a:p>
            <a:r>
              <a:rPr lang="en-US" sz="3600" kern="1200" dirty="0" smtClean="0"/>
              <a:t>Effective </a:t>
            </a:r>
            <a:r>
              <a:rPr lang="en-US" sz="3600" dirty="0"/>
              <a:t>T</a:t>
            </a:r>
            <a:r>
              <a:rPr lang="en-US" sz="3600" kern="1200" dirty="0" smtClean="0"/>
              <a:t>eachers </a:t>
            </a:r>
            <a:r>
              <a:rPr lang="en-US" sz="3600" kern="1200" dirty="0"/>
              <a:t>and </a:t>
            </a:r>
            <a:r>
              <a:rPr lang="en-US" sz="3600" kern="1200" dirty="0" smtClean="0"/>
              <a:t>Leaders</a:t>
            </a:r>
            <a:endParaRPr lang="en-US" sz="3600" kern="1200" dirty="0"/>
          </a:p>
          <a:p>
            <a:r>
              <a:rPr lang="en-US" sz="3600" kern="1200" dirty="0"/>
              <a:t>Student Focused Learning</a:t>
            </a:r>
          </a:p>
          <a:p>
            <a:pPr marL="0" indent="0">
              <a:buNone/>
            </a:pPr>
            <a:endParaRPr lang="en-US" kern="1200" dirty="0"/>
          </a:p>
        </p:txBody>
      </p:sp>
    </p:spTree>
    <p:extLst>
      <p:ext uri="{BB962C8B-B14F-4D97-AF65-F5344CB8AC3E}">
        <p14:creationId xmlns:p14="http://schemas.microsoft.com/office/powerpoint/2010/main" val="1362177820"/>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Arial"/>
                <a:cs typeface="Arial"/>
              </a:rPr>
              <a:t>Most Frequent Responses</a:t>
            </a:r>
          </a:p>
        </p:txBody>
      </p:sp>
      <p:sp>
        <p:nvSpPr>
          <p:cNvPr id="3" name="Content Placeholder 2"/>
          <p:cNvSpPr>
            <a:spLocks noGrp="1"/>
          </p:cNvSpPr>
          <p:nvPr>
            <p:ph idx="1"/>
          </p:nvPr>
        </p:nvSpPr>
        <p:spPr/>
        <p:txBody>
          <a:bodyPr>
            <a:normAutofit/>
          </a:bodyPr>
          <a:lstStyle/>
          <a:p>
            <a:pPr marL="0" indent="0">
              <a:buNone/>
            </a:pPr>
            <a:r>
              <a:rPr lang="en-US" b="1" dirty="0"/>
              <a:t>What are the best measures of success/quality of your school?</a:t>
            </a:r>
            <a:endParaRPr lang="en-US" dirty="0"/>
          </a:p>
          <a:p>
            <a:r>
              <a:rPr lang="en-US" dirty="0"/>
              <a:t>Graduation Rate*</a:t>
            </a:r>
          </a:p>
          <a:p>
            <a:r>
              <a:rPr lang="en-US" dirty="0" smtClean="0"/>
              <a:t>Attendance</a:t>
            </a:r>
            <a:endParaRPr lang="en-US" dirty="0"/>
          </a:p>
          <a:p>
            <a:r>
              <a:rPr lang="en-US" dirty="0"/>
              <a:t>Student </a:t>
            </a:r>
            <a:r>
              <a:rPr lang="en-US" dirty="0" smtClean="0"/>
              <a:t>Growth</a:t>
            </a:r>
          </a:p>
          <a:p>
            <a:pPr lvl="1"/>
            <a:r>
              <a:rPr lang="en-US" dirty="0" smtClean="0"/>
              <a:t>“Growth by one year, no matter where they are”</a:t>
            </a:r>
          </a:p>
          <a:p>
            <a:pPr lvl="1"/>
            <a:r>
              <a:rPr lang="en-US" dirty="0" smtClean="0"/>
              <a:t>Individual growth in multiple areas</a:t>
            </a:r>
            <a:endParaRPr lang="en-US" dirty="0"/>
          </a:p>
          <a:p>
            <a:pPr marL="0" indent="0">
              <a:buNone/>
            </a:pPr>
            <a:endParaRPr lang="en-US" dirty="0"/>
          </a:p>
        </p:txBody>
      </p:sp>
      <p:sp>
        <p:nvSpPr>
          <p:cNvPr id="4" name="Rectangle 3"/>
          <p:cNvSpPr/>
          <p:nvPr/>
        </p:nvSpPr>
        <p:spPr>
          <a:xfrm>
            <a:off x="0" y="0"/>
            <a:ext cx="9144000" cy="559374"/>
          </a:xfrm>
          <a:prstGeom prst="rect">
            <a:avLst/>
          </a:prstGeom>
          <a:solidFill>
            <a:schemeClr val="tx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5" name="Picture 5" descr="Screen Shot 2016-06-10 at 7.27.24 AM.pn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14299" y="6080126"/>
            <a:ext cx="694084"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0485915"/>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Arial"/>
                <a:cs typeface="Arial"/>
              </a:rPr>
              <a:t>Most Frequent Responses</a:t>
            </a:r>
          </a:p>
        </p:txBody>
      </p:sp>
      <p:sp>
        <p:nvSpPr>
          <p:cNvPr id="3" name="Content Placeholder 2"/>
          <p:cNvSpPr>
            <a:spLocks noGrp="1"/>
          </p:cNvSpPr>
          <p:nvPr>
            <p:ph idx="1"/>
          </p:nvPr>
        </p:nvSpPr>
        <p:spPr/>
        <p:txBody>
          <a:bodyPr>
            <a:normAutofit fontScale="92500" lnSpcReduction="10000"/>
          </a:bodyPr>
          <a:lstStyle/>
          <a:p>
            <a:pPr marL="0" indent="0">
              <a:buNone/>
            </a:pPr>
            <a:r>
              <a:rPr lang="en-US" b="1" dirty="0"/>
              <a:t>How do we make sure </a:t>
            </a:r>
            <a:r>
              <a:rPr lang="en-US" b="1" dirty="0" smtClean="0"/>
              <a:t>every </a:t>
            </a:r>
            <a:r>
              <a:rPr lang="en-US" b="1" dirty="0"/>
              <a:t>student in Arkansas has an opportunity for success?</a:t>
            </a:r>
            <a:endParaRPr lang="en-US" dirty="0"/>
          </a:p>
          <a:p>
            <a:r>
              <a:rPr lang="en-US" dirty="0" smtClean="0"/>
              <a:t>Recruiting, retaining, and supporting </a:t>
            </a:r>
            <a:r>
              <a:rPr lang="en-US" dirty="0"/>
              <a:t>effective </a:t>
            </a:r>
            <a:r>
              <a:rPr lang="en-US" dirty="0" smtClean="0"/>
              <a:t>teachers and leaders.*</a:t>
            </a:r>
            <a:endParaRPr lang="en-US" dirty="0"/>
          </a:p>
          <a:p>
            <a:r>
              <a:rPr lang="en-US" dirty="0" smtClean="0"/>
              <a:t>Student </a:t>
            </a:r>
            <a:r>
              <a:rPr lang="en-US" dirty="0"/>
              <a:t>Focused </a:t>
            </a:r>
            <a:r>
              <a:rPr lang="en-US" dirty="0" smtClean="0"/>
              <a:t>system</a:t>
            </a:r>
          </a:p>
          <a:p>
            <a:pPr lvl="1"/>
            <a:r>
              <a:rPr lang="en-US" dirty="0" smtClean="0"/>
              <a:t>Remove “Smart Core” and “Core” from Legislation</a:t>
            </a:r>
            <a:endParaRPr lang="en-US" dirty="0"/>
          </a:p>
          <a:p>
            <a:r>
              <a:rPr lang="en-US" dirty="0"/>
              <a:t>Personalized </a:t>
            </a:r>
            <a:r>
              <a:rPr lang="en-US" dirty="0" smtClean="0"/>
              <a:t>Learning</a:t>
            </a:r>
          </a:p>
          <a:p>
            <a:pPr lvl="1"/>
            <a:r>
              <a:rPr lang="en-US" dirty="0" smtClean="0"/>
              <a:t>“Removing the stigma of everyone going to college” ask students, “what’s your next step, not where are you going to college?”</a:t>
            </a:r>
            <a:endParaRPr lang="en-US" dirty="0"/>
          </a:p>
          <a:p>
            <a:pPr marL="0" indent="0">
              <a:buNone/>
            </a:pPr>
            <a:endParaRPr lang="en-US" dirty="0"/>
          </a:p>
          <a:p>
            <a:endParaRPr lang="en-US" dirty="0"/>
          </a:p>
        </p:txBody>
      </p:sp>
      <p:pic>
        <p:nvPicPr>
          <p:cNvPr id="4" name="Picture 5" descr="Screen Shot 2016-06-10 at 7.27.24 AM.pn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14299" y="6080126"/>
            <a:ext cx="694084"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0" y="0"/>
            <a:ext cx="9144000" cy="559374"/>
          </a:xfrm>
          <a:prstGeom prst="rect">
            <a:avLst/>
          </a:prstGeom>
          <a:solidFill>
            <a:schemeClr val="tx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Tree>
    <p:extLst>
      <p:ext uri="{BB962C8B-B14F-4D97-AF65-F5344CB8AC3E}">
        <p14:creationId xmlns:p14="http://schemas.microsoft.com/office/powerpoint/2010/main" val="2345488998"/>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b="1" dirty="0" smtClean="0">
                <a:solidFill>
                  <a:schemeClr val="tx2">
                    <a:lumMod val="50000"/>
                  </a:schemeClr>
                </a:solidFill>
                <a:latin typeface="Arial"/>
                <a:cs typeface="Arial"/>
              </a:rPr>
              <a:t>Excellent Teachers and Leaders</a:t>
            </a:r>
            <a:endParaRPr lang="en-US" b="1" dirty="0">
              <a:solidFill>
                <a:schemeClr val="tx2">
                  <a:lumMod val="50000"/>
                </a:schemeClr>
              </a:solidFill>
              <a:latin typeface="Arial"/>
              <a:cs typeface="Arial"/>
            </a:endParaRPr>
          </a:p>
        </p:txBody>
      </p:sp>
      <p:sp>
        <p:nvSpPr>
          <p:cNvPr id="7" name="Subtitle 6"/>
          <p:cNvSpPr>
            <a:spLocks noGrp="1"/>
          </p:cNvSpPr>
          <p:nvPr>
            <p:ph type="subTitle" idx="1"/>
          </p:nvPr>
        </p:nvSpPr>
        <p:spPr/>
        <p:txBody>
          <a:bodyPr/>
          <a:lstStyle/>
          <a:p>
            <a:r>
              <a:rPr lang="en-US" b="1" dirty="0" smtClean="0">
                <a:solidFill>
                  <a:srgbClr val="10253F"/>
                </a:solidFill>
              </a:rPr>
              <a:t>Survey Responses</a:t>
            </a:r>
            <a:endParaRPr lang="en-US" b="1" dirty="0">
              <a:solidFill>
                <a:srgbClr val="10253F"/>
              </a:solidFill>
            </a:endParaRPr>
          </a:p>
        </p:txBody>
      </p:sp>
      <p:sp>
        <p:nvSpPr>
          <p:cNvPr id="8" name="Rectangle 7"/>
          <p:cNvSpPr/>
          <p:nvPr/>
        </p:nvSpPr>
        <p:spPr>
          <a:xfrm>
            <a:off x="0" y="0"/>
            <a:ext cx="9144000" cy="559374"/>
          </a:xfrm>
          <a:prstGeom prst="rect">
            <a:avLst/>
          </a:prstGeom>
          <a:solidFill>
            <a:schemeClr val="tx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9" name="Picture 5" descr="Screen Shot 2016-06-10 at 7.27.24 AM.pn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14299" y="6080126"/>
            <a:ext cx="694084"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68422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51182"/>
            <a:ext cx="7886700" cy="2056077"/>
          </a:xfrm>
        </p:spPr>
        <p:txBody>
          <a:bodyPr>
            <a:normAutofit fontScale="90000"/>
          </a:bodyPr>
          <a:lstStyle/>
          <a:p>
            <a:r>
              <a:rPr lang="en-US" sz="3600" b="1" dirty="0" smtClean="0">
                <a:solidFill>
                  <a:schemeClr val="tx2">
                    <a:lumMod val="50000"/>
                  </a:schemeClr>
                </a:solidFill>
                <a:latin typeface="Arial"/>
                <a:cs typeface="Arial"/>
              </a:rPr>
              <a:t>What do you consider the most important characteristics/qualifications for your child/grandchild’s teacher</a:t>
            </a:r>
            <a:endParaRPr lang="en-US" sz="3600" b="1" dirty="0">
              <a:solidFill>
                <a:schemeClr val="tx2">
                  <a:lumMod val="50000"/>
                </a:schemeClr>
              </a:solidFill>
              <a:latin typeface="Arial"/>
              <a:cs typeface="Arial"/>
            </a:endParaRPr>
          </a:p>
        </p:txBody>
      </p:sp>
      <p:sp>
        <p:nvSpPr>
          <p:cNvPr id="10" name="Content Placeholder 9"/>
          <p:cNvSpPr>
            <a:spLocks noGrp="1"/>
          </p:cNvSpPr>
          <p:nvPr>
            <p:ph idx="1"/>
          </p:nvPr>
        </p:nvSpPr>
        <p:spPr>
          <a:xfrm>
            <a:off x="628650" y="2207259"/>
            <a:ext cx="7886700" cy="3969704"/>
          </a:xfrm>
        </p:spPr>
        <p:txBody>
          <a:bodyPr>
            <a:normAutofit fontScale="77500" lnSpcReduction="20000"/>
          </a:bodyPr>
          <a:lstStyle/>
          <a:p>
            <a:r>
              <a:rPr lang="en-US" dirty="0"/>
              <a:t>Passion for Teaching 35.5</a:t>
            </a:r>
            <a:r>
              <a:rPr lang="en-US" dirty="0" smtClean="0"/>
              <a:t>%</a:t>
            </a:r>
          </a:p>
          <a:p>
            <a:r>
              <a:rPr lang="en-US" dirty="0"/>
              <a:t>Certification/Licensure 13.7</a:t>
            </a:r>
            <a:r>
              <a:rPr lang="en-US" dirty="0" smtClean="0"/>
              <a:t>%</a:t>
            </a:r>
          </a:p>
          <a:p>
            <a:r>
              <a:rPr lang="en-US" dirty="0"/>
              <a:t>Other 13.5</a:t>
            </a:r>
            <a:r>
              <a:rPr lang="en-US" dirty="0" smtClean="0"/>
              <a:t>%</a:t>
            </a:r>
          </a:p>
          <a:p>
            <a:r>
              <a:rPr lang="en-US" dirty="0"/>
              <a:t>Ability to Build Positive Relationships 11.1</a:t>
            </a:r>
            <a:r>
              <a:rPr lang="en-US" dirty="0" smtClean="0"/>
              <a:t>%</a:t>
            </a:r>
          </a:p>
          <a:p>
            <a:r>
              <a:rPr lang="en-US" dirty="0"/>
              <a:t>College Degree 10.5</a:t>
            </a:r>
            <a:r>
              <a:rPr lang="en-US" dirty="0" smtClean="0"/>
              <a:t>%</a:t>
            </a:r>
          </a:p>
          <a:p>
            <a:r>
              <a:rPr lang="en-US" dirty="0"/>
              <a:t>Evidence of Success with Students 7</a:t>
            </a:r>
            <a:r>
              <a:rPr lang="en-US" dirty="0" smtClean="0"/>
              <a:t>%</a:t>
            </a:r>
            <a:endParaRPr lang="en-US" dirty="0"/>
          </a:p>
          <a:p>
            <a:r>
              <a:rPr lang="en-US" dirty="0" smtClean="0"/>
              <a:t>Field </a:t>
            </a:r>
            <a:r>
              <a:rPr lang="en-US" dirty="0"/>
              <a:t>Experiences (pre-service/alternative </a:t>
            </a:r>
            <a:r>
              <a:rPr lang="en-US" dirty="0" smtClean="0"/>
              <a:t>preparation</a:t>
            </a:r>
            <a:r>
              <a:rPr lang="en-US" dirty="0"/>
              <a:t>/in-service</a:t>
            </a:r>
            <a:r>
              <a:rPr lang="en-US" dirty="0" smtClean="0"/>
              <a:t>) 4.6%</a:t>
            </a:r>
          </a:p>
          <a:p>
            <a:r>
              <a:rPr lang="en-US" dirty="0"/>
              <a:t>Job-related </a:t>
            </a:r>
            <a:r>
              <a:rPr lang="en-US" dirty="0" smtClean="0"/>
              <a:t>Experience 2.4%</a:t>
            </a:r>
          </a:p>
          <a:p>
            <a:r>
              <a:rPr lang="en-US" dirty="0" smtClean="0"/>
              <a:t>Professionalism 1.9%</a:t>
            </a:r>
          </a:p>
        </p:txBody>
      </p:sp>
      <p:sp>
        <p:nvSpPr>
          <p:cNvPr id="11" name="Rectangle 10"/>
          <p:cNvSpPr/>
          <p:nvPr/>
        </p:nvSpPr>
        <p:spPr>
          <a:xfrm>
            <a:off x="0" y="0"/>
            <a:ext cx="9144000" cy="453546"/>
          </a:xfrm>
          <a:prstGeom prst="rect">
            <a:avLst/>
          </a:prstGeom>
          <a:solidFill>
            <a:schemeClr val="tx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13" name="Picture 5" descr="Screen Shot 2016-06-10 at 7.27.24 AM.pn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14299" y="6080126"/>
            <a:ext cx="694084"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2422845"/>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51182"/>
            <a:ext cx="7886700" cy="2161905"/>
          </a:xfrm>
        </p:spPr>
        <p:txBody>
          <a:bodyPr>
            <a:normAutofit fontScale="90000"/>
          </a:bodyPr>
          <a:lstStyle/>
          <a:p>
            <a:r>
              <a:rPr lang="en-US" sz="3600" b="1" dirty="0" smtClean="0">
                <a:solidFill>
                  <a:schemeClr val="tx2">
                    <a:lumMod val="50000"/>
                  </a:schemeClr>
                </a:solidFill>
                <a:latin typeface="Arial"/>
                <a:cs typeface="Arial"/>
              </a:rPr>
              <a:t/>
            </a:r>
            <a:br>
              <a:rPr lang="en-US" sz="3600" b="1" dirty="0" smtClean="0">
                <a:solidFill>
                  <a:schemeClr val="tx2">
                    <a:lumMod val="50000"/>
                  </a:schemeClr>
                </a:solidFill>
                <a:latin typeface="Arial"/>
                <a:cs typeface="Arial"/>
              </a:rPr>
            </a:br>
            <a:r>
              <a:rPr lang="en-US" sz="3600" b="1" dirty="0" smtClean="0">
                <a:solidFill>
                  <a:schemeClr val="tx2">
                    <a:lumMod val="50000"/>
                  </a:schemeClr>
                </a:solidFill>
                <a:latin typeface="Arial"/>
                <a:cs typeface="Arial"/>
              </a:rPr>
              <a:t>What do you consider the most important characteristics/qualifications for your child/grandchild’s school and district administrators.</a:t>
            </a:r>
            <a:endParaRPr lang="en-US" sz="3600" b="1" dirty="0">
              <a:solidFill>
                <a:schemeClr val="tx2">
                  <a:lumMod val="50000"/>
                </a:schemeClr>
              </a:solidFill>
              <a:latin typeface="Arial"/>
              <a:cs typeface="Arial"/>
            </a:endParaRPr>
          </a:p>
        </p:txBody>
      </p:sp>
      <p:sp>
        <p:nvSpPr>
          <p:cNvPr id="10" name="Content Placeholder 9"/>
          <p:cNvSpPr>
            <a:spLocks noGrp="1"/>
          </p:cNvSpPr>
          <p:nvPr>
            <p:ph idx="1"/>
          </p:nvPr>
        </p:nvSpPr>
        <p:spPr>
          <a:xfrm>
            <a:off x="522808" y="2509624"/>
            <a:ext cx="7886700" cy="3863876"/>
          </a:xfrm>
        </p:spPr>
        <p:txBody>
          <a:bodyPr>
            <a:normAutofit fontScale="85000" lnSpcReduction="10000"/>
          </a:bodyPr>
          <a:lstStyle/>
          <a:p>
            <a:r>
              <a:rPr lang="en-US" dirty="0" smtClean="0"/>
              <a:t>Certification/Licensure 28.8%</a:t>
            </a:r>
          </a:p>
          <a:p>
            <a:r>
              <a:rPr lang="en-US" dirty="0" smtClean="0"/>
              <a:t>Experience 11.1%</a:t>
            </a:r>
          </a:p>
          <a:p>
            <a:r>
              <a:rPr lang="en-US" dirty="0"/>
              <a:t>A</a:t>
            </a:r>
            <a:r>
              <a:rPr lang="en-US" dirty="0" smtClean="0"/>
              <a:t>bility to Build Positive Relationships 35%</a:t>
            </a:r>
          </a:p>
          <a:p>
            <a:r>
              <a:rPr lang="en-US" dirty="0" smtClean="0"/>
              <a:t>Professionalism 15.6%</a:t>
            </a:r>
          </a:p>
          <a:p>
            <a:r>
              <a:rPr lang="en-US" dirty="0" smtClean="0"/>
              <a:t>Demonstrated Instructional Leaders 22.6%</a:t>
            </a:r>
          </a:p>
          <a:p>
            <a:r>
              <a:rPr lang="en-US" dirty="0" smtClean="0"/>
              <a:t>Demonstrated Organizational Leaders 12.9%</a:t>
            </a:r>
            <a:endParaRPr lang="en-US" dirty="0"/>
          </a:p>
          <a:p>
            <a:r>
              <a:rPr lang="en-US" dirty="0" smtClean="0"/>
              <a:t>Community Leadership 8.1%</a:t>
            </a:r>
          </a:p>
          <a:p>
            <a:r>
              <a:rPr lang="en-US" dirty="0" smtClean="0"/>
              <a:t>Positive Interactions with Parents/Guardians 14%</a:t>
            </a:r>
          </a:p>
        </p:txBody>
      </p:sp>
      <p:sp>
        <p:nvSpPr>
          <p:cNvPr id="11" name="Rectangle 10"/>
          <p:cNvSpPr/>
          <p:nvPr/>
        </p:nvSpPr>
        <p:spPr>
          <a:xfrm>
            <a:off x="0" y="0"/>
            <a:ext cx="9144000" cy="453546"/>
          </a:xfrm>
          <a:prstGeom prst="rect">
            <a:avLst/>
          </a:prstGeom>
          <a:solidFill>
            <a:schemeClr val="tx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5" name="Picture 5" descr="Screen Shot 2016-06-10 at 7.27.24 AM.pn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14299" y="6080126"/>
            <a:ext cx="694084"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3277262"/>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2582926"/>
          </a:xfrm>
        </p:spPr>
        <p:txBody>
          <a:bodyPr>
            <a:normAutofit fontScale="90000"/>
          </a:bodyPr>
          <a:lstStyle/>
          <a:p>
            <a:r>
              <a:rPr lang="en-US" sz="3600" b="1" dirty="0" smtClean="0">
                <a:solidFill>
                  <a:srgbClr val="10253F"/>
                </a:solidFill>
                <a:latin typeface="Arial"/>
                <a:cs typeface="Arial"/>
              </a:rPr>
              <a:t>Does your child/grandchild have access to a team of educators who have the desired qualifications (That you ranked in the above questions)?</a:t>
            </a:r>
            <a:endParaRPr lang="en-US" sz="3600" b="1" dirty="0">
              <a:solidFill>
                <a:srgbClr val="10253F"/>
              </a:solidFill>
              <a:latin typeface="Arial"/>
              <a:cs typeface="Arial"/>
            </a:endParaRPr>
          </a:p>
        </p:txBody>
      </p:sp>
      <p:pic>
        <p:nvPicPr>
          <p:cNvPr id="6" name="Content Placeholder 5" descr="Screen Shot 2016-10-24 at 2.55.31 PM.png"/>
          <p:cNvPicPr>
            <a:picLocks noGrp="1" noChangeAspect="1"/>
          </p:cNvPicPr>
          <p:nvPr>
            <p:ph idx="1"/>
          </p:nvPr>
        </p:nvPicPr>
        <p:blipFill>
          <a:blip r:embed="rId3">
            <a:extLst>
              <a:ext uri="{28A0092B-C50C-407E-A947-70E740481C1C}">
                <a14:useLocalDpi xmlns:a14="http://schemas.microsoft.com/office/drawing/2010/main" val="0"/>
              </a:ext>
            </a:extLst>
          </a:blip>
          <a:srcRect t="-27639" b="-27639"/>
          <a:stretch>
            <a:fillRect/>
          </a:stretch>
        </p:blipFill>
        <p:spPr>
          <a:xfrm>
            <a:off x="628650" y="2417763"/>
            <a:ext cx="7886700" cy="4351338"/>
          </a:xfrm>
        </p:spPr>
      </p:pic>
      <p:pic>
        <p:nvPicPr>
          <p:cNvPr id="8" name="Picture 5" descr="Screen Shot 2016-06-10 at 7.27.24 AM.pn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14299" y="6080126"/>
            <a:ext cx="694084"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0" y="0"/>
            <a:ext cx="9144000" cy="453546"/>
          </a:xfrm>
          <a:prstGeom prst="rect">
            <a:avLst/>
          </a:prstGeom>
          <a:solidFill>
            <a:schemeClr val="tx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Tree>
    <p:extLst>
      <p:ext uri="{BB962C8B-B14F-4D97-AF65-F5344CB8AC3E}">
        <p14:creationId xmlns:p14="http://schemas.microsoft.com/office/powerpoint/2010/main" val="3199649387"/>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762863"/>
          </a:xfrm>
        </p:spPr>
        <p:txBody>
          <a:bodyPr>
            <a:noAutofit/>
          </a:bodyPr>
          <a:lstStyle/>
          <a:p>
            <a:r>
              <a:rPr lang="en-US" sz="3600" b="1" dirty="0" smtClean="0">
                <a:solidFill>
                  <a:srgbClr val="10253F"/>
                </a:solidFill>
                <a:latin typeface="Arial"/>
                <a:cs typeface="Arial"/>
              </a:rPr>
              <a:t>If you answered no to “access to a qualified team of qualified educators”-why? </a:t>
            </a:r>
            <a:r>
              <a:rPr lang="en-US" sz="2000" b="1" dirty="0" smtClean="0">
                <a:solidFill>
                  <a:srgbClr val="10253F"/>
                </a:solidFill>
                <a:latin typeface="Arial"/>
                <a:cs typeface="Arial"/>
              </a:rPr>
              <a:t>(Most frequent responses.)</a:t>
            </a:r>
            <a:endParaRPr lang="en-US" sz="3600" b="1" dirty="0">
              <a:solidFill>
                <a:srgbClr val="10253F"/>
              </a:solidFill>
              <a:latin typeface="Arial"/>
              <a:cs typeface="Arial"/>
            </a:endParaRPr>
          </a:p>
        </p:txBody>
      </p:sp>
      <p:sp>
        <p:nvSpPr>
          <p:cNvPr id="3" name="Content Placeholder 2"/>
          <p:cNvSpPr>
            <a:spLocks noGrp="1"/>
          </p:cNvSpPr>
          <p:nvPr>
            <p:ph idx="1"/>
          </p:nvPr>
        </p:nvSpPr>
        <p:spPr>
          <a:xfrm>
            <a:off x="628650" y="2127989"/>
            <a:ext cx="7886700" cy="4351338"/>
          </a:xfrm>
        </p:spPr>
        <p:txBody>
          <a:bodyPr>
            <a:normAutofit fontScale="92500" lnSpcReduction="20000"/>
          </a:bodyPr>
          <a:lstStyle/>
          <a:p>
            <a:pPr marL="228600" lvl="1">
              <a:spcBef>
                <a:spcPts val="1000"/>
              </a:spcBef>
            </a:pPr>
            <a:r>
              <a:rPr lang="en-US" b="1" dirty="0"/>
              <a:t>Inconsistent and ineffective </a:t>
            </a:r>
            <a:r>
              <a:rPr lang="en-US" b="1" dirty="0" smtClean="0"/>
              <a:t>leadership</a:t>
            </a:r>
          </a:p>
          <a:p>
            <a:pPr marL="685800" lvl="2">
              <a:spcBef>
                <a:spcPts val="1000"/>
              </a:spcBef>
            </a:pPr>
            <a:r>
              <a:rPr lang="en-US" sz="2400" dirty="0" smtClean="0"/>
              <a:t>Administrators who don’t support teachers</a:t>
            </a:r>
          </a:p>
          <a:p>
            <a:pPr marL="685800" lvl="2">
              <a:spcBef>
                <a:spcPts val="1000"/>
              </a:spcBef>
            </a:pPr>
            <a:r>
              <a:rPr lang="en-US" sz="2400" dirty="0" smtClean="0"/>
              <a:t>Administrators who do not build positive relationships in the school and community</a:t>
            </a:r>
          </a:p>
          <a:p>
            <a:pPr marL="685800" lvl="2">
              <a:spcBef>
                <a:spcPts val="1000"/>
              </a:spcBef>
            </a:pPr>
            <a:r>
              <a:rPr lang="en-US" sz="2400" dirty="0" smtClean="0"/>
              <a:t>Administrators who do no have enough training to be instructional leaders</a:t>
            </a:r>
          </a:p>
          <a:p>
            <a:r>
              <a:rPr lang="en-US" sz="2400" b="1" dirty="0" smtClean="0"/>
              <a:t>No access or consistent access to properly trained teachers. </a:t>
            </a:r>
            <a:endParaRPr lang="en-US" sz="2400" b="1" dirty="0"/>
          </a:p>
          <a:p>
            <a:pPr lvl="1"/>
            <a:r>
              <a:rPr lang="en-US" dirty="0" smtClean="0"/>
              <a:t>High absenteeism of teachers</a:t>
            </a:r>
          </a:p>
          <a:p>
            <a:pPr lvl="1"/>
            <a:r>
              <a:rPr lang="en-US" dirty="0" smtClean="0"/>
              <a:t>no teachers available so long term subs are used</a:t>
            </a:r>
          </a:p>
          <a:p>
            <a:pPr lvl="1"/>
            <a:r>
              <a:rPr lang="en-US" dirty="0" smtClean="0"/>
              <a:t>using paraprofessionals for interventions instead of the most highly qualified for the neediest students</a:t>
            </a:r>
          </a:p>
          <a:p>
            <a:pPr marL="457200" lvl="1" indent="0">
              <a:buNone/>
            </a:pPr>
            <a:endParaRPr lang="en-US" dirty="0"/>
          </a:p>
        </p:txBody>
      </p:sp>
      <p:sp>
        <p:nvSpPr>
          <p:cNvPr id="4" name="Rectangle 3"/>
          <p:cNvSpPr/>
          <p:nvPr/>
        </p:nvSpPr>
        <p:spPr>
          <a:xfrm>
            <a:off x="0" y="-25658"/>
            <a:ext cx="9144000" cy="453546"/>
          </a:xfrm>
          <a:prstGeom prst="rect">
            <a:avLst/>
          </a:prstGeom>
          <a:solidFill>
            <a:schemeClr val="tx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5" name="Picture 5" descr="Screen Shot 2016-06-10 at 7.27.24 AM.pn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14299" y="6080126"/>
            <a:ext cx="694084"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307160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311700" y="1094317"/>
            <a:ext cx="8520600" cy="780658"/>
          </a:xfrm>
          <a:prstGeom prst="rect">
            <a:avLst/>
          </a:prstGeom>
        </p:spPr>
        <p:txBody>
          <a:bodyPr vert="horz" lIns="91425" tIns="91425" rIns="91425" bIns="91425" rtlCol="0" anchor="t" anchorCtr="0">
            <a:noAutofit/>
          </a:bodyPr>
          <a:lstStyle/>
          <a:p>
            <a:r>
              <a:rPr lang="en" dirty="0"/>
              <a:t>Current State of Arkansas Education</a:t>
            </a:r>
          </a:p>
        </p:txBody>
      </p:sp>
      <p:sp>
        <p:nvSpPr>
          <p:cNvPr id="67" name="Shape 67"/>
          <p:cNvSpPr txBox="1">
            <a:spLocks noGrp="1"/>
          </p:cNvSpPr>
          <p:nvPr>
            <p:ph type="body" idx="1"/>
          </p:nvPr>
        </p:nvSpPr>
        <p:spPr>
          <a:xfrm>
            <a:off x="311700" y="2009725"/>
            <a:ext cx="8520600" cy="3736800"/>
          </a:xfrm>
          <a:prstGeom prst="rect">
            <a:avLst/>
          </a:prstGeom>
        </p:spPr>
        <p:txBody>
          <a:bodyPr vert="horz" lIns="91425" tIns="91425" rIns="91425" bIns="91425" rtlCol="0" anchor="t" anchorCtr="0">
            <a:noAutofit/>
          </a:bodyPr>
          <a:lstStyle/>
          <a:p>
            <a:pPr marL="457200" indent="-228600">
              <a:spcAft>
                <a:spcPts val="1800"/>
              </a:spcAft>
            </a:pPr>
            <a:r>
              <a:rPr lang="en" dirty="0"/>
              <a:t>Graduation rates are the highest they have every been.</a:t>
            </a:r>
          </a:p>
          <a:p>
            <a:pPr marL="457200" indent="-228600">
              <a:spcAft>
                <a:spcPts val="1800"/>
              </a:spcAft>
            </a:pPr>
            <a:r>
              <a:rPr lang="en" dirty="0"/>
              <a:t>College remediation rates are the lowest they have been since these statistics were first tracked in 1994</a:t>
            </a:r>
            <a:r>
              <a:rPr lang="en" dirty="0" smtClean="0"/>
              <a:t>.</a:t>
            </a:r>
            <a:endParaRPr lang="en" dirty="0"/>
          </a:p>
        </p:txBody>
      </p:sp>
    </p:spTree>
    <p:extLst>
      <p:ext uri="{BB962C8B-B14F-4D97-AF65-F5344CB8AC3E}">
        <p14:creationId xmlns:p14="http://schemas.microsoft.com/office/powerpoint/2010/main" val="409859049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8410" y="365126"/>
            <a:ext cx="7886700" cy="1721188"/>
          </a:xfrm>
        </p:spPr>
        <p:txBody>
          <a:bodyPr>
            <a:normAutofit fontScale="90000"/>
          </a:bodyPr>
          <a:lstStyle/>
          <a:p>
            <a:r>
              <a:rPr lang="en-US" sz="4000" b="1" dirty="0" smtClean="0">
                <a:solidFill>
                  <a:srgbClr val="10253F"/>
                </a:solidFill>
                <a:latin typeface="Arial"/>
                <a:cs typeface="Arial"/>
              </a:rPr>
              <a:t/>
            </a:r>
            <a:br>
              <a:rPr lang="en-US" sz="4000" b="1" dirty="0" smtClean="0">
                <a:solidFill>
                  <a:srgbClr val="10253F"/>
                </a:solidFill>
                <a:latin typeface="Arial"/>
                <a:cs typeface="Arial"/>
              </a:rPr>
            </a:br>
            <a:r>
              <a:rPr lang="en-US" sz="4000" b="1" dirty="0" smtClean="0">
                <a:solidFill>
                  <a:srgbClr val="10253F"/>
                </a:solidFill>
                <a:latin typeface="Arial"/>
                <a:cs typeface="Arial"/>
              </a:rPr>
              <a:t>What are some of the strategies our state might investigate or continue to: attract, prepare, support and retain educators</a:t>
            </a:r>
            <a:r>
              <a:rPr lang="en-US" b="1" dirty="0" smtClean="0">
                <a:solidFill>
                  <a:srgbClr val="10253F"/>
                </a:solidFill>
                <a:latin typeface="Arial"/>
                <a:cs typeface="Arial"/>
              </a:rPr>
              <a:t>?</a:t>
            </a:r>
            <a:endParaRPr lang="en-US" b="1" dirty="0">
              <a:solidFill>
                <a:srgbClr val="10253F"/>
              </a:solidFill>
              <a:latin typeface="Arial"/>
              <a:cs typeface="Arial"/>
            </a:endParaRPr>
          </a:p>
        </p:txBody>
      </p:sp>
      <p:sp>
        <p:nvSpPr>
          <p:cNvPr id="3" name="Content Placeholder 2"/>
          <p:cNvSpPr>
            <a:spLocks noGrp="1"/>
          </p:cNvSpPr>
          <p:nvPr>
            <p:ph idx="1"/>
          </p:nvPr>
        </p:nvSpPr>
        <p:spPr>
          <a:xfrm>
            <a:off x="598410" y="2587474"/>
            <a:ext cx="7886700" cy="3727812"/>
          </a:xfrm>
        </p:spPr>
        <p:txBody>
          <a:bodyPr/>
          <a:lstStyle/>
          <a:p>
            <a:r>
              <a:rPr lang="en-US" sz="2800" dirty="0" smtClean="0"/>
              <a:t>Financial incentives-loan forgiveness, higher pay, extra pay for teaching in a high need area, lower insurance cost, scholarships or financial incentives to choose teaching as a profession</a:t>
            </a:r>
          </a:p>
          <a:p>
            <a:r>
              <a:rPr lang="en-US" sz="2800" dirty="0" smtClean="0"/>
              <a:t>Remove so many regulations on teachers and schools</a:t>
            </a:r>
          </a:p>
          <a:p>
            <a:r>
              <a:rPr lang="en-US" sz="2800" dirty="0" smtClean="0"/>
              <a:t>Support teachers-trust them to teach, lessen the amount of paperwork</a:t>
            </a:r>
          </a:p>
          <a:p>
            <a:endParaRPr lang="en-US" dirty="0"/>
          </a:p>
          <a:p>
            <a:pPr marL="0" indent="0">
              <a:buNone/>
            </a:pPr>
            <a:endParaRPr lang="en-US" dirty="0" smtClean="0"/>
          </a:p>
          <a:p>
            <a:endParaRPr lang="en-US" dirty="0"/>
          </a:p>
        </p:txBody>
      </p:sp>
      <p:pic>
        <p:nvPicPr>
          <p:cNvPr id="4" name="Picture 5" descr="Screen Shot 2016-06-10 at 7.27.24 AM.pn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14299" y="6080126"/>
            <a:ext cx="694084"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0" y="-25658"/>
            <a:ext cx="9144000" cy="453546"/>
          </a:xfrm>
          <a:prstGeom prst="rect">
            <a:avLst/>
          </a:prstGeom>
          <a:solidFill>
            <a:schemeClr val="tx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Tree>
    <p:extLst>
      <p:ext uri="{BB962C8B-B14F-4D97-AF65-F5344CB8AC3E}">
        <p14:creationId xmlns:p14="http://schemas.microsoft.com/office/powerpoint/2010/main" val="3365774465"/>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solidFill>
                  <a:srgbClr val="10253F"/>
                </a:solidFill>
                <a:latin typeface="Arial"/>
                <a:cs typeface="Arial"/>
              </a:rPr>
              <a:t>Follow up questions</a:t>
            </a:r>
            <a:endParaRPr lang="en-US" dirty="0">
              <a:solidFill>
                <a:srgbClr val="10253F"/>
              </a:solidFill>
              <a:latin typeface="Arial"/>
              <a:cs typeface="Arial"/>
            </a:endParaRPr>
          </a:p>
        </p:txBody>
      </p:sp>
      <p:pic>
        <p:nvPicPr>
          <p:cNvPr id="10" name="Content Placeholder 9" descr="questions.jpg"/>
          <p:cNvPicPr>
            <a:picLocks noGrp="1" noChangeAspect="1"/>
          </p:cNvPicPr>
          <p:nvPr>
            <p:ph idx="1"/>
          </p:nvPr>
        </p:nvPicPr>
        <p:blipFill>
          <a:blip r:embed="rId3">
            <a:extLst>
              <a:ext uri="{28A0092B-C50C-407E-A947-70E740481C1C}">
                <a14:useLocalDpi xmlns:a14="http://schemas.microsoft.com/office/drawing/2010/main" val="0"/>
              </a:ext>
            </a:extLst>
          </a:blip>
          <a:srcRect t="2752" b="2752"/>
          <a:stretch>
            <a:fillRect/>
          </a:stretch>
        </p:blipFill>
        <p:spPr/>
      </p:pic>
      <p:sp>
        <p:nvSpPr>
          <p:cNvPr id="4" name="Rectangle 3"/>
          <p:cNvSpPr/>
          <p:nvPr/>
        </p:nvSpPr>
        <p:spPr>
          <a:xfrm>
            <a:off x="0" y="0"/>
            <a:ext cx="9144000" cy="453546"/>
          </a:xfrm>
          <a:prstGeom prst="rect">
            <a:avLst/>
          </a:prstGeom>
          <a:solidFill>
            <a:schemeClr val="tx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5" name="Picture 5" descr="Screen Shot 2016-06-10 at 7.27.24 AM.pn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0191" y="6126163"/>
            <a:ext cx="647706"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85968848"/>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10253F"/>
                </a:solidFill>
                <a:latin typeface="Arial"/>
                <a:cs typeface="Arial"/>
              </a:rPr>
              <a:t>Additional Questions for Consideration</a:t>
            </a:r>
            <a:endParaRPr lang="en-US" sz="3600" dirty="0">
              <a:solidFill>
                <a:srgbClr val="10253F"/>
              </a:solidFill>
              <a:latin typeface="Arial"/>
              <a:cs typeface="Arial"/>
            </a:endParaRPr>
          </a:p>
        </p:txBody>
      </p:sp>
      <p:pic>
        <p:nvPicPr>
          <p:cNvPr id="6" name="Content Placeholder 5" descr="questions.jpg"/>
          <p:cNvPicPr>
            <a:picLocks noGrp="1" noChangeAspect="1"/>
          </p:cNvPicPr>
          <p:nvPr>
            <p:ph idx="1"/>
          </p:nvPr>
        </p:nvPicPr>
        <p:blipFill>
          <a:blip r:embed="rId3">
            <a:extLst>
              <a:ext uri="{28A0092B-C50C-407E-A947-70E740481C1C}">
                <a14:useLocalDpi xmlns:a14="http://schemas.microsoft.com/office/drawing/2010/main" val="0"/>
              </a:ext>
            </a:extLst>
          </a:blip>
          <a:srcRect t="2752" b="2752"/>
          <a:stretch>
            <a:fillRect/>
          </a:stretch>
        </p:blipFill>
        <p:spPr/>
      </p:pic>
      <p:pic>
        <p:nvPicPr>
          <p:cNvPr id="4" name="Picture 5" descr="Screen Shot 2016-06-10 at 7.27.24 AM.pn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14299" y="6232778"/>
            <a:ext cx="540300" cy="536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0" y="-25658"/>
            <a:ext cx="9144000" cy="453546"/>
          </a:xfrm>
          <a:prstGeom prst="rect">
            <a:avLst/>
          </a:prstGeom>
          <a:solidFill>
            <a:schemeClr val="tx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Tree>
    <p:extLst>
      <p:ext uri="{BB962C8B-B14F-4D97-AF65-F5344CB8AC3E}">
        <p14:creationId xmlns:p14="http://schemas.microsoft.com/office/powerpoint/2010/main" val="3907755215"/>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gres.jpg"/>
          <p:cNvPicPr>
            <a:picLocks noGrp="1" noChangeAspect="1"/>
          </p:cNvPicPr>
          <p:nvPr>
            <p:ph idx="4294967295"/>
          </p:nvPr>
        </p:nvPicPr>
        <p:blipFill>
          <a:blip r:embed="rId2">
            <a:extLst>
              <a:ext uri="{28A0092B-C50C-407E-A947-70E740481C1C}">
                <a14:useLocalDpi xmlns:a14="http://schemas.microsoft.com/office/drawing/2010/main" val="0"/>
              </a:ext>
            </a:extLst>
          </a:blip>
          <a:srcRect t="-11779" b="-11779"/>
          <a:stretch>
            <a:fillRect/>
          </a:stretch>
        </p:blipFill>
        <p:spPr>
          <a:xfrm>
            <a:off x="457200" y="1166019"/>
            <a:ext cx="8229600" cy="4525963"/>
          </a:xfrm>
        </p:spPr>
      </p:pic>
      <p:pic>
        <p:nvPicPr>
          <p:cNvPr id="5" name="Picture 5" descr="Screen Shot 2016-06-10 at 7.27.24 AM.pn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14299" y="6232778"/>
            <a:ext cx="540300" cy="536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0" y="-25658"/>
            <a:ext cx="9144000" cy="453546"/>
          </a:xfrm>
          <a:prstGeom prst="rect">
            <a:avLst/>
          </a:prstGeom>
          <a:solidFill>
            <a:schemeClr val="tx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Tree>
    <p:extLst>
      <p:ext uri="{BB962C8B-B14F-4D97-AF65-F5344CB8AC3E}">
        <p14:creationId xmlns:p14="http://schemas.microsoft.com/office/powerpoint/2010/main" val="2224379196"/>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6-10-03 at 10.19.05 AM.png"/>
          <p:cNvPicPr>
            <a:picLocks noChangeAspect="1"/>
          </p:cNvPicPr>
          <p:nvPr/>
        </p:nvPicPr>
        <p:blipFill rotWithShape="1">
          <a:blip r:embed="rId2">
            <a:extLst>
              <a:ext uri="{28A0092B-C50C-407E-A947-70E740481C1C}">
                <a14:useLocalDpi xmlns:a14="http://schemas.microsoft.com/office/drawing/2010/main" val="0"/>
              </a:ext>
            </a:extLst>
          </a:blip>
          <a:srcRect t="1" b="33342"/>
          <a:stretch/>
        </p:blipFill>
        <p:spPr>
          <a:xfrm>
            <a:off x="0" y="567607"/>
            <a:ext cx="9144000" cy="5585031"/>
          </a:xfrm>
          <a:prstGeom prst="rect">
            <a:avLst/>
          </a:prstGeom>
        </p:spPr>
      </p:pic>
    </p:spTree>
    <p:extLst>
      <p:ext uri="{BB962C8B-B14F-4D97-AF65-F5344CB8AC3E}">
        <p14:creationId xmlns:p14="http://schemas.microsoft.com/office/powerpoint/2010/main" val="3501870705"/>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209800" y="1117600"/>
            <a:ext cx="4711700" cy="4622800"/>
          </a:xfrm>
          <a:prstGeom prst="rect">
            <a:avLst/>
          </a:prstGeom>
        </p:spPr>
      </p:pic>
      <p:sp>
        <p:nvSpPr>
          <p:cNvPr id="5" name="TextBox 4"/>
          <p:cNvSpPr txBox="1"/>
          <p:nvPr/>
        </p:nvSpPr>
        <p:spPr>
          <a:xfrm>
            <a:off x="685800" y="2327338"/>
            <a:ext cx="2229556" cy="1200329"/>
          </a:xfrm>
          <a:prstGeom prst="rect">
            <a:avLst/>
          </a:prstGeom>
          <a:noFill/>
        </p:spPr>
        <p:txBody>
          <a:bodyPr wrap="square" rtlCol="0">
            <a:spAutoFit/>
          </a:bodyPr>
          <a:lstStyle/>
          <a:p>
            <a:r>
              <a:rPr lang="en-US" sz="1800" b="1" dirty="0" smtClean="0">
                <a:solidFill>
                  <a:srgbClr val="FF0000"/>
                </a:solidFill>
              </a:rPr>
              <a:t>Teacher and Leader Quality</a:t>
            </a:r>
          </a:p>
          <a:p>
            <a:r>
              <a:rPr lang="en-US" sz="1800" b="1" dirty="0">
                <a:solidFill>
                  <a:srgbClr val="FF0000"/>
                </a:solidFill>
              </a:rPr>
              <a:t>	</a:t>
            </a:r>
            <a:r>
              <a:rPr lang="en-US" sz="1800" b="1" dirty="0" smtClean="0">
                <a:solidFill>
                  <a:srgbClr val="FF0000"/>
                </a:solidFill>
              </a:rPr>
              <a:t>-Effectiveness</a:t>
            </a:r>
          </a:p>
          <a:p>
            <a:r>
              <a:rPr lang="en-US" sz="1800" b="1" dirty="0">
                <a:solidFill>
                  <a:srgbClr val="FF0000"/>
                </a:solidFill>
              </a:rPr>
              <a:t>	</a:t>
            </a:r>
            <a:endParaRPr lang="en-US" dirty="0">
              <a:solidFill>
                <a:srgbClr val="FF0000"/>
              </a:solidFill>
            </a:endParaRPr>
          </a:p>
        </p:txBody>
      </p:sp>
      <p:sp>
        <p:nvSpPr>
          <p:cNvPr id="6" name="TextBox 5"/>
          <p:cNvSpPr txBox="1"/>
          <p:nvPr/>
        </p:nvSpPr>
        <p:spPr>
          <a:xfrm>
            <a:off x="5906157" y="804334"/>
            <a:ext cx="2762295" cy="830997"/>
          </a:xfrm>
          <a:prstGeom prst="rect">
            <a:avLst/>
          </a:prstGeom>
          <a:noFill/>
        </p:spPr>
        <p:txBody>
          <a:bodyPr wrap="none" rtlCol="0">
            <a:spAutoFit/>
          </a:bodyPr>
          <a:lstStyle/>
          <a:p>
            <a:pPr algn="ctr"/>
            <a:r>
              <a:rPr lang="en-US" sz="1600" b="1" dirty="0" smtClean="0">
                <a:solidFill>
                  <a:srgbClr val="FF0000"/>
                </a:solidFill>
              </a:rPr>
              <a:t>Flexibility and Responsiveness</a:t>
            </a:r>
          </a:p>
          <a:p>
            <a:pPr algn="ctr"/>
            <a:r>
              <a:rPr lang="en-US" sz="1600" b="1" dirty="0" smtClean="0">
                <a:solidFill>
                  <a:srgbClr val="FF0000"/>
                </a:solidFill>
              </a:rPr>
              <a:t> to</a:t>
            </a:r>
          </a:p>
          <a:p>
            <a:pPr algn="ctr"/>
            <a:r>
              <a:rPr lang="en-US" sz="1600" b="1" dirty="0" smtClean="0">
                <a:solidFill>
                  <a:srgbClr val="FF0000"/>
                </a:solidFill>
              </a:rPr>
              <a:t>Needs</a:t>
            </a:r>
          </a:p>
        </p:txBody>
      </p:sp>
    </p:spTree>
    <p:extLst>
      <p:ext uri="{BB962C8B-B14F-4D97-AF65-F5344CB8AC3E}">
        <p14:creationId xmlns:p14="http://schemas.microsoft.com/office/powerpoint/2010/main" val="3610791725"/>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419225" y="2513411"/>
            <a:ext cx="6297216" cy="572690"/>
          </a:xfrm>
        </p:spPr>
        <p:txBody>
          <a:bodyPr>
            <a:normAutofit/>
          </a:bodyPr>
          <a:lstStyle/>
          <a:p>
            <a:pPr algn="ctr"/>
            <a:r>
              <a:rPr lang="en-US" altLang="en-US" sz="2100" b="1" dirty="0" smtClean="0">
                <a:solidFill>
                  <a:srgbClr val="FF0000"/>
                </a:solidFill>
              </a:rPr>
              <a:t>Equitable Access to Excellent Educators</a:t>
            </a:r>
            <a:endParaRPr lang="en-US" altLang="en-US" sz="2100" b="1" dirty="0">
              <a:solidFill>
                <a:srgbClr val="FF0000"/>
              </a:solidFill>
            </a:endParaRPr>
          </a:p>
        </p:txBody>
      </p:sp>
      <p:sp>
        <p:nvSpPr>
          <p:cNvPr id="5123" name="Text Placeholder 3"/>
          <p:cNvSpPr>
            <a:spLocks noGrp="1"/>
          </p:cNvSpPr>
          <p:nvPr>
            <p:ph type="body" idx="1"/>
          </p:nvPr>
        </p:nvSpPr>
        <p:spPr bwMode="auto">
          <a:xfrm>
            <a:off x="1425179" y="3336179"/>
            <a:ext cx="6088078" cy="1183434"/>
          </a:xfrm>
          <a:ln>
            <a:solidFill>
              <a:schemeClr val="tx1"/>
            </a:solidFill>
            <a:miter lim="800000"/>
            <a:headEnd/>
            <a:tailEnd/>
          </a:ln>
        </p:spPr>
        <p:txBody>
          <a:bodyPr wrap="square" numCol="1" anchor="t" anchorCtr="0" compatLnSpc="1">
            <a:prstTxWarp prst="textNoShape">
              <a:avLst/>
            </a:prstTxWarp>
            <a:normAutofit fontScale="85000" lnSpcReduction="20000"/>
          </a:bodyPr>
          <a:lstStyle/>
          <a:p>
            <a:pPr algn="ctr"/>
            <a:r>
              <a:rPr lang="en-US" altLang="en-US" b="1" dirty="0">
                <a:solidFill>
                  <a:schemeClr val="tx1"/>
                </a:solidFill>
                <a:latin typeface="Californian FB" pitchFamily="18" charset="0"/>
              </a:rPr>
              <a:t>Every child deserves to be surrounded by a team of excellent educators every year….</a:t>
            </a:r>
          </a:p>
          <a:p>
            <a:pPr algn="ctr"/>
            <a:r>
              <a:rPr lang="en-US" altLang="en-US" b="1" dirty="0">
                <a:solidFill>
                  <a:schemeClr val="tx1"/>
                </a:solidFill>
                <a:latin typeface="Californian FB" pitchFamily="18" charset="0"/>
              </a:rPr>
              <a:t>If we want every student to succeed, it is vital that we surround them with the most effective teachers and leaders possible and support their ongoing work.</a:t>
            </a:r>
          </a:p>
          <a:p>
            <a:pPr algn="ctr"/>
            <a:endParaRPr lang="en-US" altLang="en-US" sz="2100" dirty="0"/>
          </a:p>
        </p:txBody>
      </p:sp>
      <p:sp>
        <p:nvSpPr>
          <p:cNvPr id="3" name="Slide Number Placeholder 2"/>
          <p:cNvSpPr>
            <a:spLocks noGrp="1"/>
          </p:cNvSpPr>
          <p:nvPr>
            <p:ph type="sldNum" sz="quarter" idx="12"/>
          </p:nvPr>
        </p:nvSpPr>
        <p:spPr/>
        <p:txBody>
          <a:bodyPr/>
          <a:lstStyle/>
          <a:p>
            <a:pPr>
              <a:defRPr/>
            </a:pPr>
            <a:fld id="{F530178D-5735-4FED-942D-B9790FE60124}" type="slidenum">
              <a:rPr lang="en-US"/>
              <a:pPr>
                <a:defRPr/>
              </a:pPr>
              <a:t>66</a:t>
            </a:fld>
            <a:endParaRPr lang="en-US" dirty="0"/>
          </a:p>
        </p:txBody>
      </p:sp>
      <p:pic>
        <p:nvPicPr>
          <p:cNvPr id="5125" name="Picture 3" descr="images.jp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613797" y="4676775"/>
            <a:ext cx="2289572" cy="1234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5" descr="images.jp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252788" y="4558905"/>
            <a:ext cx="2200275" cy="1378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Picture 2" descr="http://hopeforwomenmag.com/wp-content/uploads/2014/12/school-kids-isbi-image.jpg">
            <a:hlinkClick r:id="rId5"/>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143000" y="965599"/>
            <a:ext cx="2133600" cy="1353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Picture 4" descr="http://cbsnews1.cbsistatic.com/hub/i/r/2012/03/30/a5099042-c3c4-11e2-a43e-02911869d855/thumbnail/620x350/874ed7f0650fd847dee48035758590d6/school_kids_000017733361.jpg">
            <a:hlinkClick r:id="rId7"/>
          </p:cNvPr>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5503070" y="965599"/>
            <a:ext cx="2497931" cy="1353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9" name="Picture 6" descr="https://cbsdetroit.files.wordpress.com/2011/08/high-school-kids.jpg?w=425&amp;h=282&amp;crop=1">
            <a:hlinkClick r:id="rId9"/>
          </p:cNvPr>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1238251" y="4676775"/>
            <a:ext cx="1859756" cy="1234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0" name="Picture 8" descr="http://cf.ltkcdn.net/kids/images/std/147336-425x282-social-uniform.jpg">
            <a:hlinkClick r:id="rId11"/>
          </p:cNvPr>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3276601" y="965599"/>
            <a:ext cx="2226469" cy="1353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1" name="TextBox 12"/>
          <p:cNvSpPr txBox="1">
            <a:spLocks noChangeArrowheads="1"/>
          </p:cNvSpPr>
          <p:nvPr/>
        </p:nvSpPr>
        <p:spPr bwMode="auto">
          <a:xfrm>
            <a:off x="1143001" y="5773342"/>
            <a:ext cx="516731"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r>
              <a:rPr lang="en-US" altLang="en-US" sz="1050"/>
              <a:t>05/25</a:t>
            </a:r>
          </a:p>
        </p:txBody>
      </p:sp>
    </p:spTree>
    <p:extLst>
      <p:ext uri="{BB962C8B-B14F-4D97-AF65-F5344CB8AC3E}">
        <p14:creationId xmlns:p14="http://schemas.microsoft.com/office/powerpoint/2010/main" val="180130672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p:txBody>
          <a:bodyPr/>
          <a:lstStyle/>
          <a:p>
            <a:r>
              <a:rPr lang="en-US" dirty="0" smtClean="0">
                <a:solidFill>
                  <a:srgbClr val="FF0000"/>
                </a:solidFill>
              </a:rPr>
              <a:t>Equitable Access Plan Definitions</a:t>
            </a:r>
            <a:endParaRPr lang="en-US" dirty="0">
              <a:solidFill>
                <a:srgbClr val="FF0000"/>
              </a:solidFill>
            </a:endParaRPr>
          </a:p>
        </p:txBody>
      </p:sp>
      <p:pic>
        <p:nvPicPr>
          <p:cNvPr id="2" name="Picture 1"/>
          <p:cNvPicPr>
            <a:picLocks noChangeAspect="1"/>
          </p:cNvPicPr>
          <p:nvPr/>
        </p:nvPicPr>
        <p:blipFill>
          <a:blip r:embed="rId2"/>
          <a:stretch>
            <a:fillRect/>
          </a:stretch>
        </p:blipFill>
        <p:spPr>
          <a:xfrm>
            <a:off x="4773613" y="283883"/>
            <a:ext cx="3721100" cy="3810000"/>
          </a:xfrm>
          <a:prstGeom prst="rect">
            <a:avLst/>
          </a:prstGeom>
        </p:spPr>
      </p:pic>
    </p:spTree>
    <p:extLst>
      <p:ext uri="{BB962C8B-B14F-4D97-AF65-F5344CB8AC3E}">
        <p14:creationId xmlns:p14="http://schemas.microsoft.com/office/powerpoint/2010/main" val="149401894"/>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457200" y="369701"/>
            <a:ext cx="4040188" cy="639762"/>
          </a:xfrm>
        </p:spPr>
        <p:txBody>
          <a:bodyPr/>
          <a:lstStyle/>
          <a:p>
            <a:pPr algn="ctr"/>
            <a:r>
              <a:rPr lang="en-US" dirty="0"/>
              <a:t>Effective School Leader</a:t>
            </a:r>
          </a:p>
          <a:p>
            <a:pPr algn="ctr"/>
            <a:endParaRPr lang="en-US" dirty="0"/>
          </a:p>
        </p:txBody>
      </p:sp>
      <p:sp>
        <p:nvSpPr>
          <p:cNvPr id="5" name="Content Placeholder 4"/>
          <p:cNvSpPr>
            <a:spLocks noGrp="1"/>
          </p:cNvSpPr>
          <p:nvPr>
            <p:ph sz="half" idx="2"/>
          </p:nvPr>
        </p:nvSpPr>
        <p:spPr>
          <a:xfrm>
            <a:off x="283881" y="851649"/>
            <a:ext cx="4361143" cy="5677646"/>
          </a:xfrm>
        </p:spPr>
        <p:txBody>
          <a:bodyPr/>
          <a:lstStyle/>
          <a:p>
            <a:r>
              <a:rPr lang="en-US" sz="2000" b="1" dirty="0" smtClean="0"/>
              <a:t>An </a:t>
            </a:r>
            <a:r>
              <a:rPr lang="en-US" sz="2000" b="1" dirty="0"/>
              <a:t>instructional leader with strong ethics and an unyielding commitment to students, who:</a:t>
            </a:r>
          </a:p>
          <a:p>
            <a:pPr lvl="1"/>
            <a:r>
              <a:rPr lang="en-US" sz="1600" dirty="0"/>
              <a:t>through experience </a:t>
            </a:r>
            <a:r>
              <a:rPr lang="en-US" sz="1600" dirty="0" smtClean="0"/>
              <a:t>and preparation/  </a:t>
            </a:r>
            <a:r>
              <a:rPr lang="en-US" sz="1600" dirty="0"/>
              <a:t>training, meets the proficient or exemplary designation on evaluations and can expertly facilitate school change and improvement;</a:t>
            </a:r>
          </a:p>
          <a:p>
            <a:pPr lvl="1"/>
            <a:r>
              <a:rPr lang="en-US" sz="1600" dirty="0"/>
              <a:t>through a deep commitment to the education system, advocates, nurtures, and sustains a safe and secure environment for staff and students and an instructional program, which are conducive to student learning and supportive of teacher personal and professional growth; and</a:t>
            </a:r>
          </a:p>
          <a:p>
            <a:pPr lvl="1"/>
            <a:r>
              <a:rPr lang="en-US" sz="1600" dirty="0"/>
              <a:t>collaborates with community members, to mobilize community resources and respond to diverse community and cultural interests and needs. </a:t>
            </a:r>
          </a:p>
        </p:txBody>
      </p:sp>
      <p:sp>
        <p:nvSpPr>
          <p:cNvPr id="9" name="Text Placeholder 8"/>
          <p:cNvSpPr>
            <a:spLocks noGrp="1"/>
          </p:cNvSpPr>
          <p:nvPr>
            <p:ph type="body" sz="quarter" idx="3"/>
          </p:nvPr>
        </p:nvSpPr>
        <p:spPr>
          <a:xfrm>
            <a:off x="4967754" y="369701"/>
            <a:ext cx="4041775" cy="639762"/>
          </a:xfrm>
        </p:spPr>
        <p:txBody>
          <a:bodyPr/>
          <a:lstStyle/>
          <a:p>
            <a:pPr algn="ctr"/>
            <a:r>
              <a:rPr lang="en-US" dirty="0"/>
              <a:t>Effective Teacher</a:t>
            </a:r>
          </a:p>
          <a:p>
            <a:endParaRPr lang="en-US" dirty="0"/>
          </a:p>
        </p:txBody>
      </p:sp>
      <p:sp>
        <p:nvSpPr>
          <p:cNvPr id="6" name="Content Placeholder 5"/>
          <p:cNvSpPr>
            <a:spLocks noGrp="1"/>
          </p:cNvSpPr>
          <p:nvPr>
            <p:ph sz="quarter" idx="4"/>
          </p:nvPr>
        </p:nvSpPr>
        <p:spPr>
          <a:xfrm>
            <a:off x="4645024" y="851648"/>
            <a:ext cx="4189412" cy="5140046"/>
          </a:xfrm>
        </p:spPr>
        <p:txBody>
          <a:bodyPr/>
          <a:lstStyle/>
          <a:p>
            <a:r>
              <a:rPr lang="en-US" sz="2000" b="1" dirty="0" smtClean="0"/>
              <a:t>An </a:t>
            </a:r>
            <a:r>
              <a:rPr lang="en-US" sz="2000" b="1" dirty="0"/>
              <a:t>educator with strong ethics and an unyielding commitment to students, who:</a:t>
            </a:r>
          </a:p>
          <a:p>
            <a:pPr lvl="1"/>
            <a:r>
              <a:rPr lang="en-US" sz="1600" dirty="0"/>
              <a:t>through experience and preparation/ training, is an expert in his or her </a:t>
            </a:r>
            <a:r>
              <a:rPr lang="en-US" sz="1600" dirty="0" smtClean="0"/>
              <a:t>field</a:t>
            </a:r>
            <a:r>
              <a:rPr lang="en-US" sz="1600" dirty="0"/>
              <a:t> </a:t>
            </a:r>
            <a:r>
              <a:rPr lang="en-US" sz="1600" dirty="0" smtClean="0"/>
              <a:t>as evidenced by proficient </a:t>
            </a:r>
            <a:r>
              <a:rPr lang="en-US" sz="1600" dirty="0"/>
              <a:t>or distinguished designation on evaluations, and constantly improves his or her practice; and</a:t>
            </a:r>
          </a:p>
          <a:p>
            <a:pPr lvl="1"/>
            <a:r>
              <a:rPr lang="en-US" sz="1600" dirty="0"/>
              <a:t>through a deep commitment to student learning, motivates student to learn, brings about the learning progress needed to close achievement gaps among students of all cultures, socioeconomic levels, and learning abilities, and cultivates higher-order thinking skills. </a:t>
            </a:r>
          </a:p>
          <a:p>
            <a:pPr marL="0" indent="0">
              <a:buNone/>
            </a:pPr>
            <a:endParaRPr lang="en-US" dirty="0"/>
          </a:p>
        </p:txBody>
      </p:sp>
    </p:spTree>
    <p:extLst>
      <p:ext uri="{BB962C8B-B14F-4D97-AF65-F5344CB8AC3E}">
        <p14:creationId xmlns:p14="http://schemas.microsoft.com/office/powerpoint/2010/main" val="260403399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p:cNvGraphicFramePr>
            <a:graphicFrameLocks noChangeAspect="1"/>
          </p:cNvGraphicFramePr>
          <p:nvPr>
            <p:extLst>
              <p:ext uri="{D42A27DB-BD31-4B8C-83A1-F6EECF244321}">
                <p14:modId xmlns:p14="http://schemas.microsoft.com/office/powerpoint/2010/main" val="4095419594"/>
              </p:ext>
            </p:extLst>
          </p:nvPr>
        </p:nvGraphicFramePr>
        <p:xfrm>
          <a:off x="-16929" y="2017058"/>
          <a:ext cx="8972768" cy="3615765"/>
        </p:xfrm>
        <a:graphic>
          <a:graphicData uri="http://schemas.openxmlformats.org/presentationml/2006/ole">
            <mc:AlternateContent xmlns:mc="http://schemas.openxmlformats.org/markup-compatibility/2006">
              <mc:Choice xmlns:v="urn:schemas-microsoft-com:vml" Requires="v">
                <p:oleObj spid="_x0000_s2072" name="Document" r:id="rId3" imgW="6057900" imgH="1765300" progId="Word.Document.12">
                  <p:embed/>
                </p:oleObj>
              </mc:Choice>
              <mc:Fallback>
                <p:oleObj name="Document" r:id="rId3" imgW="6057900" imgH="1765300" progId="Word.Document.12">
                  <p:embed/>
                  <p:pic>
                    <p:nvPicPr>
                      <p:cNvPr id="0" name=""/>
                      <p:cNvPicPr/>
                      <p:nvPr/>
                    </p:nvPicPr>
                    <p:blipFill>
                      <a:blip r:embed="rId4"/>
                      <a:stretch>
                        <a:fillRect/>
                      </a:stretch>
                    </p:blipFill>
                    <p:spPr>
                      <a:xfrm>
                        <a:off x="-16929" y="2017058"/>
                        <a:ext cx="8972768" cy="3615765"/>
                      </a:xfrm>
                      <a:prstGeom prst="rect">
                        <a:avLst/>
                      </a:prstGeom>
                    </p:spPr>
                  </p:pic>
                </p:oleObj>
              </mc:Fallback>
            </mc:AlternateContent>
          </a:graphicData>
        </a:graphic>
      </p:graphicFrame>
      <p:sp>
        <p:nvSpPr>
          <p:cNvPr id="8" name="Rectangle 7"/>
          <p:cNvSpPr/>
          <p:nvPr/>
        </p:nvSpPr>
        <p:spPr>
          <a:xfrm>
            <a:off x="911413" y="675795"/>
            <a:ext cx="7380940" cy="369332"/>
          </a:xfrm>
          <a:prstGeom prst="rect">
            <a:avLst/>
          </a:prstGeom>
        </p:spPr>
        <p:txBody>
          <a:bodyPr wrap="square">
            <a:spAutoFit/>
          </a:bodyPr>
          <a:lstStyle/>
          <a:p>
            <a:r>
              <a:rPr lang="en-US" u="sng" dirty="0"/>
              <a:t>Table 3B.3. Poverty and Minority definitions and parameters (2015-2016).</a:t>
            </a:r>
            <a:endParaRPr lang="en-US" dirty="0"/>
          </a:p>
        </p:txBody>
      </p:sp>
    </p:spTree>
    <p:extLst>
      <p:ext uri="{BB962C8B-B14F-4D97-AF65-F5344CB8AC3E}">
        <p14:creationId xmlns:p14="http://schemas.microsoft.com/office/powerpoint/2010/main" val="36415831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311700" y="1094317"/>
            <a:ext cx="8520600" cy="780658"/>
          </a:xfrm>
          <a:prstGeom prst="rect">
            <a:avLst/>
          </a:prstGeom>
        </p:spPr>
        <p:txBody>
          <a:bodyPr vert="horz" lIns="91425" tIns="91425" rIns="91425" bIns="91425" rtlCol="0" anchor="t" anchorCtr="0">
            <a:noAutofit/>
          </a:bodyPr>
          <a:lstStyle/>
          <a:p>
            <a:r>
              <a:rPr lang="en" dirty="0"/>
              <a:t>Current State of Arkansas Education</a:t>
            </a:r>
          </a:p>
        </p:txBody>
      </p:sp>
      <p:sp>
        <p:nvSpPr>
          <p:cNvPr id="67" name="Shape 67"/>
          <p:cNvSpPr txBox="1">
            <a:spLocks noGrp="1"/>
          </p:cNvSpPr>
          <p:nvPr>
            <p:ph type="body" idx="1"/>
          </p:nvPr>
        </p:nvSpPr>
        <p:spPr>
          <a:xfrm>
            <a:off x="311700" y="2009725"/>
            <a:ext cx="8520600" cy="3736800"/>
          </a:xfrm>
          <a:prstGeom prst="rect">
            <a:avLst/>
          </a:prstGeom>
        </p:spPr>
        <p:txBody>
          <a:bodyPr vert="horz" lIns="91425" tIns="91425" rIns="91425" bIns="91425" rtlCol="0" anchor="t" anchorCtr="0">
            <a:noAutofit/>
          </a:bodyPr>
          <a:lstStyle/>
          <a:p>
            <a:pPr marL="457200" indent="-228600">
              <a:spcAft>
                <a:spcPts val="1800"/>
              </a:spcAft>
            </a:pPr>
            <a:r>
              <a:rPr lang="en" dirty="0" smtClean="0"/>
              <a:t>AR </a:t>
            </a:r>
            <a:r>
              <a:rPr lang="en" dirty="0"/>
              <a:t>increases in NAEP scores between 2003-2013, relative to what they might have been expected based on changes in student demographics, ranked 8th. (“Breaking the Curve” Report, Urban Institute, 2015</a:t>
            </a:r>
            <a:r>
              <a:rPr lang="en" dirty="0" smtClean="0"/>
              <a:t>)</a:t>
            </a:r>
            <a:endParaRPr lang="en" dirty="0"/>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3586997919"/>
              </p:ext>
            </p:extLst>
          </p:nvPr>
        </p:nvGraphicFramePr>
        <p:xfrm>
          <a:off x="702236" y="960096"/>
          <a:ext cx="7932697" cy="5801525"/>
        </p:xfrm>
        <a:graphic>
          <a:graphicData uri="http://schemas.openxmlformats.org/presentationml/2006/ole">
            <mc:AlternateContent xmlns:mc="http://schemas.openxmlformats.org/markup-compatibility/2006">
              <mc:Choice xmlns:v="urn:schemas-microsoft-com:vml" Requires="v">
                <p:oleObj spid="_x0000_s3092" name="Document" r:id="rId3" imgW="5956300" imgH="4356100" progId="Word.Document.12">
                  <p:embed/>
                </p:oleObj>
              </mc:Choice>
              <mc:Fallback>
                <p:oleObj name="Document" r:id="rId3" imgW="5956300" imgH="4356100" progId="Word.Document.12">
                  <p:embed/>
                  <p:pic>
                    <p:nvPicPr>
                      <p:cNvPr id="0" name=""/>
                      <p:cNvPicPr/>
                      <p:nvPr/>
                    </p:nvPicPr>
                    <p:blipFill>
                      <a:blip r:embed="rId4"/>
                      <a:stretch>
                        <a:fillRect/>
                      </a:stretch>
                    </p:blipFill>
                    <p:spPr>
                      <a:xfrm>
                        <a:off x="702236" y="960096"/>
                        <a:ext cx="7932697" cy="5801525"/>
                      </a:xfrm>
                      <a:prstGeom prst="rect">
                        <a:avLst/>
                      </a:prstGeom>
                    </p:spPr>
                  </p:pic>
                </p:oleObj>
              </mc:Fallback>
            </mc:AlternateContent>
          </a:graphicData>
        </a:graphic>
      </p:graphicFrame>
      <p:sp>
        <p:nvSpPr>
          <p:cNvPr id="3" name="TextBox 2"/>
          <p:cNvSpPr txBox="1"/>
          <p:nvPr/>
        </p:nvSpPr>
        <p:spPr>
          <a:xfrm>
            <a:off x="702236" y="313765"/>
            <a:ext cx="8096988" cy="646331"/>
          </a:xfrm>
          <a:prstGeom prst="rect">
            <a:avLst/>
          </a:prstGeom>
          <a:noFill/>
        </p:spPr>
        <p:txBody>
          <a:bodyPr wrap="none" rtlCol="0">
            <a:spAutoFit/>
          </a:bodyPr>
          <a:lstStyle/>
          <a:p>
            <a:r>
              <a:rPr lang="en-US" u="sng" dirty="0"/>
              <a:t>Table 3B.2. Demographic, poverty, and minority data for Arkansas schools (updated)</a:t>
            </a:r>
            <a:endParaRPr lang="en-US" dirty="0"/>
          </a:p>
          <a:p>
            <a:endParaRPr lang="en-US" dirty="0"/>
          </a:p>
        </p:txBody>
      </p:sp>
    </p:spTree>
    <p:extLst>
      <p:ext uri="{BB962C8B-B14F-4D97-AF65-F5344CB8AC3E}">
        <p14:creationId xmlns:p14="http://schemas.microsoft.com/office/powerpoint/2010/main" val="132051901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email">
            <a:extLst>
              <a:ext uri="{28A0092B-C50C-407E-A947-70E740481C1C}">
                <a14:useLocalDpi xmlns:a14="http://schemas.microsoft.com/office/drawing/2010/main" val="0"/>
              </a:ext>
            </a:extLst>
          </a:blip>
          <a:stretch>
            <a:fillRect/>
          </a:stretch>
        </p:blipFill>
        <p:spPr>
          <a:xfrm>
            <a:off x="1687830" y="495300"/>
            <a:ext cx="5768340" cy="5867400"/>
          </a:xfrm>
          <a:prstGeom prst="rect">
            <a:avLst/>
          </a:prstGeom>
          <a:extLst>
            <a:ext uri="{FAA26D3D-D897-4be2-8F04-BA451C77F1D7}">
              <ma14:placeholderFlag xmlns:ma14="http://schemas.microsoft.com/office/mac/drawingml/2011/main"/>
            </a:ext>
          </a:extLst>
        </p:spPr>
      </p:pic>
    </p:spTree>
    <p:extLst>
      <p:ext uri="{BB962C8B-B14F-4D97-AF65-F5344CB8AC3E}">
        <p14:creationId xmlns:p14="http://schemas.microsoft.com/office/powerpoint/2010/main" val="281286234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email">
            <a:extLst>
              <a:ext uri="{28A0092B-C50C-407E-A947-70E740481C1C}">
                <a14:useLocalDpi xmlns:a14="http://schemas.microsoft.com/office/drawing/2010/main" val="0"/>
              </a:ext>
            </a:extLst>
          </a:blip>
          <a:stretch>
            <a:fillRect/>
          </a:stretch>
        </p:blipFill>
        <p:spPr>
          <a:xfrm>
            <a:off x="1600200" y="554672"/>
            <a:ext cx="5943600" cy="5748655"/>
          </a:xfrm>
          <a:prstGeom prst="rect">
            <a:avLst/>
          </a:prstGeom>
        </p:spPr>
      </p:pic>
    </p:spTree>
    <p:extLst>
      <p:ext uri="{BB962C8B-B14F-4D97-AF65-F5344CB8AC3E}">
        <p14:creationId xmlns:p14="http://schemas.microsoft.com/office/powerpoint/2010/main" val="336789044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Macintosh HD:Users:ipfeffer:Desktop:Screen Shot 2016-10-24 at 3.35.08 PM.png"/>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752600" y="40005"/>
            <a:ext cx="5638800" cy="6777990"/>
          </a:xfrm>
          <a:prstGeom prst="rect">
            <a:avLst/>
          </a:prstGeom>
          <a:noFill/>
          <a:ln>
            <a:noFill/>
          </a:ln>
        </p:spPr>
      </p:pic>
    </p:spTree>
    <p:extLst>
      <p:ext uri="{BB962C8B-B14F-4D97-AF65-F5344CB8AC3E}">
        <p14:creationId xmlns:p14="http://schemas.microsoft.com/office/powerpoint/2010/main" val="382244992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Here’s what we know</a:t>
            </a:r>
            <a:r>
              <a:rPr lang="is-IS" dirty="0" smtClean="0"/>
              <a:t>…Equity Gaps</a:t>
            </a:r>
            <a:endParaRPr lang="en-US" dirty="0"/>
          </a:p>
        </p:txBody>
      </p:sp>
      <p:sp>
        <p:nvSpPr>
          <p:cNvPr id="3" name="Content Placeholder 2"/>
          <p:cNvSpPr>
            <a:spLocks noGrp="1"/>
          </p:cNvSpPr>
          <p:nvPr>
            <p:ph idx="1"/>
          </p:nvPr>
        </p:nvSpPr>
        <p:spPr>
          <a:xfrm>
            <a:off x="457200" y="1125252"/>
            <a:ext cx="8229600" cy="5449426"/>
          </a:xfrm>
        </p:spPr>
        <p:txBody>
          <a:bodyPr/>
          <a:lstStyle/>
          <a:p>
            <a:pPr lvl="0"/>
            <a:r>
              <a:rPr lang="en-US" sz="2400" dirty="0"/>
              <a:t>Students in high poverty and high minority schools are more likely to have an </a:t>
            </a:r>
            <a:r>
              <a:rPr lang="en-US" sz="2400" b="1" i="1" dirty="0"/>
              <a:t>inexperienced teacher</a:t>
            </a:r>
            <a:r>
              <a:rPr lang="en-US" sz="2400" dirty="0"/>
              <a:t> than students in low poverty and low minority schools.</a:t>
            </a:r>
          </a:p>
          <a:p>
            <a:pPr lvl="0"/>
            <a:r>
              <a:rPr lang="en-US" sz="2400" dirty="0"/>
              <a:t>Students in high poverty schools are more likely to have an </a:t>
            </a:r>
            <a:r>
              <a:rPr lang="en-US" sz="2400" b="1" i="1" dirty="0"/>
              <a:t>out-of-field teacher</a:t>
            </a:r>
            <a:r>
              <a:rPr lang="en-US" sz="2400" dirty="0"/>
              <a:t> than students in low poverty schools.</a:t>
            </a:r>
          </a:p>
          <a:p>
            <a:pPr lvl="0"/>
            <a:r>
              <a:rPr lang="en-US" sz="2400" dirty="0"/>
              <a:t>Students in high poverty and high minority schools are more likely to have an </a:t>
            </a:r>
            <a:r>
              <a:rPr lang="en-US" sz="2400" b="1" i="1" dirty="0"/>
              <a:t>unqualified teacher</a:t>
            </a:r>
            <a:r>
              <a:rPr lang="en-US" sz="2400" dirty="0"/>
              <a:t> than students in low poverty and low minority schools.</a:t>
            </a:r>
          </a:p>
          <a:p>
            <a:pPr lvl="0"/>
            <a:r>
              <a:rPr lang="en-US" sz="2400" b="1" i="1" dirty="0"/>
              <a:t>Attrition</a:t>
            </a:r>
            <a:r>
              <a:rPr lang="en-US" sz="2400" dirty="0"/>
              <a:t>:  Teachers leave HP and HM schools at a higher rate than teachers at LP and LM schools.  Teachers at HP and HM schools also leave at a rate greater than the state average, while teachers in LP and LM schools </a:t>
            </a:r>
            <a:r>
              <a:rPr lang="en-US" sz="2400" dirty="0" smtClean="0"/>
              <a:t>leave </a:t>
            </a:r>
            <a:r>
              <a:rPr lang="en-US" sz="2400" dirty="0"/>
              <a:t>at a lower rate than the state average.</a:t>
            </a:r>
          </a:p>
        </p:txBody>
      </p:sp>
    </p:spTree>
    <p:extLst>
      <p:ext uri="{BB962C8B-B14F-4D97-AF65-F5344CB8AC3E}">
        <p14:creationId xmlns:p14="http://schemas.microsoft.com/office/powerpoint/2010/main" val="96060651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79949"/>
            <a:ext cx="8229600" cy="1143000"/>
          </a:xfrm>
        </p:spPr>
        <p:txBody>
          <a:bodyPr/>
          <a:lstStyle/>
          <a:p>
            <a:r>
              <a:rPr lang="en-US" sz="6600" b="1" dirty="0" smtClean="0"/>
              <a:t>ESSA Changes and Challenges</a:t>
            </a:r>
            <a:endParaRPr lang="en-US" sz="6600" b="1" dirty="0"/>
          </a:p>
        </p:txBody>
      </p:sp>
    </p:spTree>
    <p:extLst>
      <p:ext uri="{BB962C8B-B14F-4D97-AF65-F5344CB8AC3E}">
        <p14:creationId xmlns:p14="http://schemas.microsoft.com/office/powerpoint/2010/main" val="2945207392"/>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4-08-31 at 5.22.3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29096"/>
            <a:ext cx="9144000" cy="5675678"/>
          </a:xfrm>
          <a:prstGeom prst="rect">
            <a:avLst/>
          </a:prstGeom>
        </p:spPr>
      </p:pic>
      <p:sp>
        <p:nvSpPr>
          <p:cNvPr id="5" name="TextBox 4"/>
          <p:cNvSpPr txBox="1"/>
          <p:nvPr/>
        </p:nvSpPr>
        <p:spPr>
          <a:xfrm>
            <a:off x="11779640" y="6540466"/>
            <a:ext cx="184666" cy="369332"/>
          </a:xfrm>
          <a:prstGeom prst="rect">
            <a:avLst/>
          </a:prstGeom>
          <a:noFill/>
        </p:spPr>
        <p:txBody>
          <a:bodyPr wrap="none" rtlCol="0">
            <a:spAutoFit/>
          </a:bodyPr>
          <a:lstStyle/>
          <a:p>
            <a:endParaRPr lang="en-US" dirty="0"/>
          </a:p>
        </p:txBody>
      </p:sp>
      <p:sp>
        <p:nvSpPr>
          <p:cNvPr id="2" name="Title 1"/>
          <p:cNvSpPr>
            <a:spLocks noGrp="1"/>
          </p:cNvSpPr>
          <p:nvPr>
            <p:ph type="title"/>
          </p:nvPr>
        </p:nvSpPr>
        <p:spPr>
          <a:xfrm>
            <a:off x="457200" y="-206804"/>
            <a:ext cx="8229600" cy="1143000"/>
          </a:xfrm>
        </p:spPr>
        <p:txBody>
          <a:bodyPr/>
          <a:lstStyle/>
          <a:p>
            <a:r>
              <a:rPr lang="en-US" b="1" dirty="0" smtClean="0">
                <a:solidFill>
                  <a:srgbClr val="FFFFFF"/>
                </a:solidFill>
              </a:rPr>
              <a:t>Focus on the Educator Workforce</a:t>
            </a:r>
            <a:endParaRPr lang="en-US" b="1" dirty="0">
              <a:solidFill>
                <a:srgbClr val="FFFFFF"/>
              </a:solidFill>
            </a:endParaRPr>
          </a:p>
        </p:txBody>
      </p:sp>
    </p:spTree>
    <p:extLst>
      <p:ext uri="{BB962C8B-B14F-4D97-AF65-F5344CB8AC3E}">
        <p14:creationId xmlns:p14="http://schemas.microsoft.com/office/powerpoint/2010/main" val="2350507931"/>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424175475"/>
              </p:ext>
            </p:extLst>
          </p:nvPr>
        </p:nvGraphicFramePr>
        <p:xfrm>
          <a:off x="157424" y="1623577"/>
          <a:ext cx="7575787" cy="50636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a:xfrm>
            <a:off x="457200" y="709499"/>
            <a:ext cx="8229600" cy="1143000"/>
          </a:xfrm>
        </p:spPr>
        <p:txBody>
          <a:bodyPr/>
          <a:lstStyle/>
          <a:p>
            <a:r>
              <a:rPr lang="en-US" sz="3600" b="1" dirty="0" smtClean="0">
                <a:solidFill>
                  <a:srgbClr val="FF0000"/>
                </a:solidFill>
              </a:rPr>
              <a:t>Attract, Prepare, Develop, Support</a:t>
            </a:r>
            <a:r>
              <a:rPr lang="is-IS" sz="3600" b="1" dirty="0" smtClean="0">
                <a:solidFill>
                  <a:srgbClr val="FF0000"/>
                </a:solidFill>
              </a:rPr>
              <a:t>… </a:t>
            </a:r>
            <a:br>
              <a:rPr lang="is-IS" sz="3600" b="1" dirty="0" smtClean="0">
                <a:solidFill>
                  <a:srgbClr val="FF0000"/>
                </a:solidFill>
              </a:rPr>
            </a:br>
            <a:r>
              <a:rPr lang="is-IS" sz="3600" b="1" dirty="0" smtClean="0">
                <a:solidFill>
                  <a:srgbClr val="FF0000"/>
                </a:solidFill>
              </a:rPr>
              <a:t>to Retain </a:t>
            </a:r>
            <a:endParaRPr lang="en-US" sz="3600" b="1" dirty="0">
              <a:solidFill>
                <a:srgbClr val="FF0000"/>
              </a:solidFill>
            </a:endParaRPr>
          </a:p>
        </p:txBody>
      </p:sp>
    </p:spTree>
    <p:extLst>
      <p:ext uri="{BB962C8B-B14F-4D97-AF65-F5344CB8AC3E}">
        <p14:creationId xmlns:p14="http://schemas.microsoft.com/office/powerpoint/2010/main" val="333306929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533" y="781755"/>
            <a:ext cx="8229600" cy="1143000"/>
          </a:xfrm>
        </p:spPr>
        <p:txBody>
          <a:bodyPr/>
          <a:lstStyle/>
          <a:p>
            <a:r>
              <a:rPr lang="en-US" dirty="0" smtClean="0"/>
              <a:t>Changes in Required Definitions:  Equitable Access Plan to ESSA plan </a:t>
            </a:r>
            <a:endParaRPr lang="en-US" dirty="0"/>
          </a:p>
        </p:txBody>
      </p:sp>
      <p:sp>
        <p:nvSpPr>
          <p:cNvPr id="3" name="Text Placeholder 2"/>
          <p:cNvSpPr>
            <a:spLocks noGrp="1"/>
          </p:cNvSpPr>
          <p:nvPr>
            <p:ph type="body" idx="1"/>
          </p:nvPr>
        </p:nvSpPr>
        <p:spPr>
          <a:xfrm>
            <a:off x="245533" y="2164645"/>
            <a:ext cx="8229600" cy="4525961"/>
          </a:xfrm>
        </p:spPr>
        <p:txBody>
          <a:bodyPr/>
          <a:lstStyle/>
          <a:p>
            <a:pPr lvl="1"/>
            <a:r>
              <a:rPr lang="en-US" sz="3200" i="1" dirty="0" smtClean="0"/>
              <a:t>Ineffective</a:t>
            </a:r>
            <a:r>
              <a:rPr lang="en-US" sz="3200" dirty="0" smtClean="0"/>
              <a:t> teacher:  New requirement</a:t>
            </a:r>
            <a:endParaRPr lang="en-US" sz="3200" dirty="0"/>
          </a:p>
          <a:p>
            <a:pPr lvl="1"/>
            <a:r>
              <a:rPr lang="en-US" sz="3200" dirty="0" smtClean="0"/>
              <a:t>Out</a:t>
            </a:r>
            <a:r>
              <a:rPr lang="en-US" sz="3200" dirty="0"/>
              <a:t>-of-field teacher</a:t>
            </a:r>
          </a:p>
          <a:p>
            <a:pPr lvl="1"/>
            <a:r>
              <a:rPr lang="en-US" sz="3200" i="1" dirty="0"/>
              <a:t>Inexperienced</a:t>
            </a:r>
            <a:r>
              <a:rPr lang="en-US" sz="3200" dirty="0"/>
              <a:t> </a:t>
            </a:r>
            <a:r>
              <a:rPr lang="en-US" sz="3200" dirty="0" smtClean="0"/>
              <a:t>teacher:  Is a change needed?</a:t>
            </a:r>
            <a:endParaRPr lang="en-US" sz="3200" dirty="0"/>
          </a:p>
          <a:p>
            <a:pPr lvl="1"/>
            <a:r>
              <a:rPr lang="en-US" sz="3200" dirty="0"/>
              <a:t>Low-income </a:t>
            </a:r>
            <a:r>
              <a:rPr lang="en-US" sz="3200" i="1" dirty="0" smtClean="0"/>
              <a:t>student:  </a:t>
            </a:r>
            <a:r>
              <a:rPr lang="en-US" sz="3200" dirty="0" smtClean="0"/>
              <a:t>Include student level impact- beyond school-level </a:t>
            </a:r>
            <a:endParaRPr lang="en-US" sz="3200" i="1" dirty="0"/>
          </a:p>
          <a:p>
            <a:pPr lvl="1"/>
            <a:r>
              <a:rPr lang="en-US" sz="3200" dirty="0"/>
              <a:t>Minority </a:t>
            </a:r>
            <a:r>
              <a:rPr lang="en-US" sz="3200" i="1" dirty="0" smtClean="0"/>
              <a:t>student</a:t>
            </a:r>
            <a:endParaRPr lang="en-US" sz="3600" i="1" dirty="0"/>
          </a:p>
        </p:txBody>
      </p:sp>
    </p:spTree>
    <p:extLst>
      <p:ext uri="{BB962C8B-B14F-4D97-AF65-F5344CB8AC3E}">
        <p14:creationId xmlns:p14="http://schemas.microsoft.com/office/powerpoint/2010/main" val="1156436958"/>
      </p:ext>
    </p:extLst>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Every Student Succeeds Act (ESSA)</a:t>
            </a:r>
            <a:endParaRPr lang="en-US" dirty="0"/>
          </a:p>
        </p:txBody>
      </p:sp>
      <p:sp>
        <p:nvSpPr>
          <p:cNvPr id="3" name="Content Placeholder 2"/>
          <p:cNvSpPr>
            <a:spLocks noGrp="1"/>
          </p:cNvSpPr>
          <p:nvPr>
            <p:ph idx="1"/>
          </p:nvPr>
        </p:nvSpPr>
        <p:spPr>
          <a:xfrm>
            <a:off x="457200" y="1205626"/>
            <a:ext cx="8229600" cy="5385127"/>
          </a:xfrm>
        </p:spPr>
        <p:txBody>
          <a:bodyPr>
            <a:normAutofit fontScale="70000" lnSpcReduction="20000"/>
          </a:bodyPr>
          <a:lstStyle/>
          <a:p>
            <a:r>
              <a:rPr lang="en-US" dirty="0" smtClean="0"/>
              <a:t>States must ensure that </a:t>
            </a:r>
            <a:r>
              <a:rPr lang="en-US" dirty="0"/>
              <a:t>low-income and minority children </a:t>
            </a:r>
            <a:r>
              <a:rPr lang="en-US" dirty="0" smtClean="0"/>
              <a:t>are </a:t>
            </a:r>
            <a:r>
              <a:rPr lang="en-US" dirty="0"/>
              <a:t>not served at </a:t>
            </a:r>
            <a:r>
              <a:rPr lang="en-US" b="1" i="1" dirty="0"/>
              <a:t>disproportionate</a:t>
            </a:r>
            <a:r>
              <a:rPr lang="en-US" dirty="0"/>
              <a:t> rates by </a:t>
            </a:r>
            <a:r>
              <a:rPr lang="en-US" i="1" dirty="0">
                <a:solidFill>
                  <a:srgbClr val="FF0000"/>
                </a:solidFill>
              </a:rPr>
              <a:t>ineffective, out-of-field, or inexperienced teachers, </a:t>
            </a:r>
            <a:r>
              <a:rPr lang="en-US" dirty="0"/>
              <a:t>and </a:t>
            </a:r>
            <a:r>
              <a:rPr lang="en-US" dirty="0" smtClean="0"/>
              <a:t>describe the </a:t>
            </a:r>
            <a:r>
              <a:rPr lang="en-US" dirty="0"/>
              <a:t>measures the State educational agency will use to evaluate and publicly report the progress </a:t>
            </a:r>
            <a:endParaRPr lang="en-US" dirty="0" smtClean="0"/>
          </a:p>
          <a:p>
            <a:pPr lvl="1"/>
            <a:r>
              <a:rPr lang="en-US" dirty="0">
                <a:solidFill>
                  <a:srgbClr val="FF0000"/>
                </a:solidFill>
              </a:rPr>
              <a:t>calculations of disproportionality </a:t>
            </a:r>
            <a:r>
              <a:rPr lang="en-US" dirty="0"/>
              <a:t>will be </a:t>
            </a:r>
            <a:r>
              <a:rPr lang="en-US" dirty="0">
                <a:solidFill>
                  <a:srgbClr val="FF0000"/>
                </a:solidFill>
              </a:rPr>
              <a:t>conducted</a:t>
            </a:r>
            <a:r>
              <a:rPr lang="en-US" dirty="0"/>
              <a:t> and </a:t>
            </a:r>
            <a:r>
              <a:rPr lang="en-US" dirty="0">
                <a:solidFill>
                  <a:srgbClr val="FF0000"/>
                </a:solidFill>
              </a:rPr>
              <a:t>reported</a:t>
            </a:r>
            <a:r>
              <a:rPr lang="en-US" dirty="0"/>
              <a:t> statewide using data that is similar across districts.</a:t>
            </a:r>
          </a:p>
          <a:p>
            <a:pPr lvl="1"/>
            <a:r>
              <a:rPr lang="en-US" dirty="0"/>
              <a:t>must be conducted using </a:t>
            </a:r>
            <a:r>
              <a:rPr lang="en-US" dirty="0">
                <a:solidFill>
                  <a:srgbClr val="FF0000"/>
                </a:solidFill>
              </a:rPr>
              <a:t>student level data</a:t>
            </a:r>
            <a:r>
              <a:rPr lang="en-US" dirty="0"/>
              <a:t>, subject to appropriate privacy protections. </a:t>
            </a:r>
            <a:endParaRPr lang="en-US" dirty="0" smtClean="0"/>
          </a:p>
          <a:p>
            <a:endParaRPr lang="en-US" dirty="0" smtClean="0"/>
          </a:p>
          <a:p>
            <a:r>
              <a:rPr lang="en-US" dirty="0" smtClean="0"/>
              <a:t>Identify </a:t>
            </a:r>
            <a:r>
              <a:rPr lang="en-US" dirty="0"/>
              <a:t>steps state will take if calculations of disproportionality determine that low-income or minority students are taught at disproportionate rates by ineffective, out-of-field, or inexperienced teachers</a:t>
            </a:r>
            <a:r>
              <a:rPr lang="en-US" dirty="0" smtClean="0"/>
              <a:t>,</a:t>
            </a:r>
          </a:p>
          <a:p>
            <a:pPr lvl="1"/>
            <a:r>
              <a:rPr lang="en-US" dirty="0" smtClean="0"/>
              <a:t>conducting </a:t>
            </a:r>
            <a:r>
              <a:rPr lang="en-US" dirty="0"/>
              <a:t>a root cause </a:t>
            </a:r>
            <a:r>
              <a:rPr lang="en-US" dirty="0" smtClean="0"/>
              <a:t>analysis to identify </a:t>
            </a:r>
            <a:r>
              <a:rPr lang="en-US" dirty="0"/>
              <a:t>the underlying causes or contributing factors of any disproportionalities that exist, and </a:t>
            </a:r>
            <a:r>
              <a:rPr lang="en-US" dirty="0" smtClean="0"/>
              <a:t>describe </a:t>
            </a:r>
            <a:r>
              <a:rPr lang="en-US" dirty="0"/>
              <a:t>the strategies, timelines, and funding sources </a:t>
            </a:r>
            <a:r>
              <a:rPr lang="en-US" dirty="0" smtClean="0"/>
              <a:t>to </a:t>
            </a:r>
            <a:r>
              <a:rPr lang="en-US" dirty="0"/>
              <a:t>eliminate the identified disproportionality</a:t>
            </a:r>
            <a:r>
              <a:rPr lang="en-US" dirty="0" smtClean="0"/>
              <a:t>.</a:t>
            </a:r>
          </a:p>
          <a:p>
            <a:pPr lvl="1"/>
            <a:endParaRPr lang="en-US" dirty="0"/>
          </a:p>
          <a:p>
            <a:endParaRPr lang="en-US" dirty="0"/>
          </a:p>
        </p:txBody>
      </p:sp>
    </p:spTree>
    <p:extLst>
      <p:ext uri="{BB962C8B-B14F-4D97-AF65-F5344CB8AC3E}">
        <p14:creationId xmlns:p14="http://schemas.microsoft.com/office/powerpoint/2010/main" val="130864663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311700" y="1094317"/>
            <a:ext cx="8520600" cy="780658"/>
          </a:xfrm>
          <a:prstGeom prst="rect">
            <a:avLst/>
          </a:prstGeom>
        </p:spPr>
        <p:txBody>
          <a:bodyPr vert="horz" lIns="91425" tIns="91425" rIns="91425" bIns="91425" rtlCol="0" anchor="t" anchorCtr="0">
            <a:noAutofit/>
          </a:bodyPr>
          <a:lstStyle/>
          <a:p>
            <a:r>
              <a:rPr lang="en" dirty="0"/>
              <a:t>Current State of Arkansas Education</a:t>
            </a:r>
          </a:p>
        </p:txBody>
      </p:sp>
      <p:sp>
        <p:nvSpPr>
          <p:cNvPr id="67" name="Shape 67"/>
          <p:cNvSpPr txBox="1">
            <a:spLocks noGrp="1"/>
          </p:cNvSpPr>
          <p:nvPr>
            <p:ph type="body" idx="1"/>
          </p:nvPr>
        </p:nvSpPr>
        <p:spPr>
          <a:xfrm>
            <a:off x="311700" y="2009725"/>
            <a:ext cx="8520600" cy="3736800"/>
          </a:xfrm>
          <a:prstGeom prst="rect">
            <a:avLst/>
          </a:prstGeom>
        </p:spPr>
        <p:txBody>
          <a:bodyPr vert="horz" lIns="91425" tIns="91425" rIns="91425" bIns="91425" rtlCol="0" anchor="t" anchorCtr="0">
            <a:noAutofit/>
          </a:bodyPr>
          <a:lstStyle/>
          <a:p>
            <a:pPr marL="457200" indent="-228600">
              <a:spcAft>
                <a:spcPts val="1800"/>
              </a:spcAft>
            </a:pPr>
            <a:r>
              <a:rPr lang="en" dirty="0" smtClean="0"/>
              <a:t>AR </a:t>
            </a:r>
            <a:r>
              <a:rPr lang="en" dirty="0"/>
              <a:t>has been successful in closing the achievement gap.  Between 2000-2013, the performance gap between white &amp; black students &amp; between poverty &amp; non-poverty students decreased </a:t>
            </a:r>
            <a:r>
              <a:rPr lang="en" u="sng" dirty="0"/>
              <a:t>in every tested area</a:t>
            </a:r>
            <a:r>
              <a:rPr lang="en" dirty="0"/>
              <a:t>. (NAEP)</a:t>
            </a:r>
          </a:p>
        </p:txBody>
      </p:sp>
    </p:spTree>
    <p:extLst>
      <p:ext uri="{BB962C8B-B14F-4D97-AF65-F5344CB8AC3E}">
        <p14:creationId xmlns:p14="http://schemas.microsoft.com/office/powerpoint/2010/main" val="8433474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17725" y="970429"/>
            <a:ext cx="7772400" cy="1362075"/>
          </a:xfrm>
        </p:spPr>
        <p:txBody>
          <a:bodyPr/>
          <a:lstStyle/>
          <a:p>
            <a:r>
              <a:rPr lang="en-US" dirty="0"/>
              <a:t>Defining </a:t>
            </a:r>
            <a:r>
              <a:rPr lang="en-US" i="1" dirty="0">
                <a:solidFill>
                  <a:srgbClr val="FF0000"/>
                </a:solidFill>
              </a:rPr>
              <a:t>Ineffective</a:t>
            </a:r>
            <a:r>
              <a:rPr lang="en-US" dirty="0"/>
              <a:t> </a:t>
            </a:r>
            <a:r>
              <a:rPr lang="en-US" dirty="0" smtClean="0"/>
              <a:t>Teachers</a:t>
            </a:r>
            <a:br>
              <a:rPr lang="en-US" dirty="0" smtClean="0"/>
            </a:br>
            <a:r>
              <a:rPr lang="en-US" dirty="0"/>
              <a:t/>
            </a:r>
            <a:br>
              <a:rPr lang="en-US" dirty="0"/>
            </a:br>
            <a:r>
              <a:rPr lang="en-US" dirty="0" smtClean="0"/>
              <a:t>Challenges?</a:t>
            </a:r>
            <a:br>
              <a:rPr lang="en-US" dirty="0" smtClean="0"/>
            </a:br>
            <a:r>
              <a:rPr lang="en-US" dirty="0" smtClean="0"/>
              <a:t>Considerations?</a:t>
            </a:r>
            <a:br>
              <a:rPr lang="en-US" dirty="0" smtClean="0"/>
            </a:br>
            <a:r>
              <a:rPr lang="en-US" dirty="0" smtClean="0"/>
              <a:t>Concerns?</a:t>
            </a:r>
            <a:endParaRPr lang="en-US" dirty="0"/>
          </a:p>
        </p:txBody>
      </p:sp>
    </p:spTree>
    <p:extLst>
      <p:ext uri="{BB962C8B-B14F-4D97-AF65-F5344CB8AC3E}">
        <p14:creationId xmlns:p14="http://schemas.microsoft.com/office/powerpoint/2010/main" val="330390832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a:t>
            </a:r>
            <a:r>
              <a:rPr lang="en-US" b="1" i="1" dirty="0" smtClean="0">
                <a:solidFill>
                  <a:srgbClr val="FF0000"/>
                </a:solidFill>
              </a:rPr>
              <a:t>Ineffective</a:t>
            </a:r>
            <a:r>
              <a:rPr lang="en-US" dirty="0" smtClean="0"/>
              <a:t> Teachers</a:t>
            </a:r>
            <a:endParaRPr lang="en-US" dirty="0"/>
          </a:p>
        </p:txBody>
      </p:sp>
      <p:sp>
        <p:nvSpPr>
          <p:cNvPr id="3" name="Content Placeholder 2"/>
          <p:cNvSpPr>
            <a:spLocks noGrp="1"/>
          </p:cNvSpPr>
          <p:nvPr>
            <p:ph idx="1"/>
          </p:nvPr>
        </p:nvSpPr>
        <p:spPr/>
        <p:txBody>
          <a:bodyPr/>
          <a:lstStyle/>
          <a:p>
            <a:pPr marL="0" indent="0">
              <a:buNone/>
            </a:pPr>
            <a:r>
              <a:rPr lang="en-US" dirty="0"/>
              <a:t>1.  Define Ineffective Teacher Using </a:t>
            </a:r>
            <a:r>
              <a:rPr lang="en-US" dirty="0" smtClean="0"/>
              <a:t>Current Systems/ Measures of effectiveness;</a:t>
            </a:r>
            <a:r>
              <a:rPr lang="en-US" dirty="0"/>
              <a:t/>
            </a:r>
            <a:br>
              <a:rPr lang="en-US" dirty="0"/>
            </a:br>
            <a:r>
              <a:rPr lang="en-US" dirty="0"/>
              <a:t>2.  Re-tool Current </a:t>
            </a:r>
            <a:r>
              <a:rPr lang="en-US" dirty="0" smtClean="0"/>
              <a:t>Systems/ </a:t>
            </a:r>
            <a:r>
              <a:rPr lang="en-US" dirty="0"/>
              <a:t>Measures of effectiveness; </a:t>
            </a:r>
            <a:br>
              <a:rPr lang="en-US" dirty="0"/>
            </a:br>
            <a:r>
              <a:rPr lang="en-US" dirty="0"/>
              <a:t>3.  </a:t>
            </a:r>
            <a:r>
              <a:rPr lang="en-US" dirty="0" smtClean="0"/>
              <a:t>Develop/Use </a:t>
            </a:r>
            <a:r>
              <a:rPr lang="en-US" dirty="0"/>
              <a:t>a New Measure; </a:t>
            </a:r>
            <a:br>
              <a:rPr lang="en-US" dirty="0"/>
            </a:br>
            <a:r>
              <a:rPr lang="en-US" dirty="0"/>
              <a:t>4.  Leave it Up to Local Discretion; or </a:t>
            </a:r>
            <a:br>
              <a:rPr lang="en-US" dirty="0"/>
            </a:br>
            <a:r>
              <a:rPr lang="en-US" dirty="0"/>
              <a:t>5.  Take Another Approach?</a:t>
            </a:r>
            <a:br>
              <a:rPr lang="en-US" dirty="0"/>
            </a:br>
            <a:r>
              <a:rPr lang="en-US" b="1" dirty="0"/>
              <a:t/>
            </a:r>
            <a:br>
              <a:rPr lang="en-US" b="1" dirty="0"/>
            </a:br>
            <a:r>
              <a:rPr lang="en-US" b="1" dirty="0"/>
              <a:t>What are the </a:t>
            </a:r>
            <a:r>
              <a:rPr lang="en-US" b="1" i="1" dirty="0">
                <a:solidFill>
                  <a:srgbClr val="FF0000"/>
                </a:solidFill>
              </a:rPr>
              <a:t>Pros</a:t>
            </a:r>
            <a:r>
              <a:rPr lang="en-US" b="1" dirty="0"/>
              <a:t> and </a:t>
            </a:r>
            <a:r>
              <a:rPr lang="en-US" b="1" i="1" dirty="0">
                <a:solidFill>
                  <a:srgbClr val="FF0000"/>
                </a:solidFill>
              </a:rPr>
              <a:t>Cons </a:t>
            </a:r>
            <a:r>
              <a:rPr lang="en-US" b="1" dirty="0"/>
              <a:t>of each approach?</a:t>
            </a:r>
            <a:endParaRPr lang="en-US" dirty="0"/>
          </a:p>
        </p:txBody>
      </p:sp>
    </p:spTree>
    <p:extLst>
      <p:ext uri="{BB962C8B-B14F-4D97-AF65-F5344CB8AC3E}">
        <p14:creationId xmlns:p14="http://schemas.microsoft.com/office/powerpoint/2010/main" val="816847355"/>
      </p:ext>
    </p:extLst>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solidFill>
                  <a:srgbClr val="FF0000"/>
                </a:solidFill>
              </a:rPr>
              <a:t>ESSA and required reporting</a:t>
            </a:r>
            <a:endParaRPr lang="en-US" dirty="0">
              <a:solidFill>
                <a:srgbClr val="FF0000"/>
              </a:solidFill>
            </a:endParaRPr>
          </a:p>
        </p:txBody>
      </p:sp>
      <p:sp>
        <p:nvSpPr>
          <p:cNvPr id="3" name="Text Placeholder 2"/>
          <p:cNvSpPr>
            <a:spLocks noGrp="1"/>
          </p:cNvSpPr>
          <p:nvPr>
            <p:ph type="body" idx="1"/>
          </p:nvPr>
        </p:nvSpPr>
        <p:spPr/>
        <p:txBody>
          <a:bodyPr/>
          <a:lstStyle/>
          <a:p>
            <a:r>
              <a:rPr lang="en-US" sz="2800" dirty="0" smtClean="0"/>
              <a:t>State </a:t>
            </a:r>
            <a:r>
              <a:rPr lang="en-US" sz="2800" dirty="0"/>
              <a:t>and LEA report cards to include </a:t>
            </a:r>
            <a:endParaRPr lang="en-US" sz="2800" dirty="0" smtClean="0"/>
          </a:p>
          <a:p>
            <a:pPr lvl="1"/>
            <a:r>
              <a:rPr lang="en-US" sz="2400" dirty="0" smtClean="0"/>
              <a:t>the </a:t>
            </a:r>
            <a:r>
              <a:rPr lang="en-US" sz="2400" dirty="0"/>
              <a:t>professional qualifications of teachers, including information on the number and percentage of: </a:t>
            </a:r>
            <a:endParaRPr lang="en-US" sz="2400" dirty="0" smtClean="0"/>
          </a:p>
          <a:p>
            <a:pPr marL="914400" lvl="2" indent="0">
              <a:buNone/>
            </a:pPr>
            <a:r>
              <a:rPr lang="en-US" sz="2000" dirty="0" smtClean="0"/>
              <a:t>(</a:t>
            </a:r>
            <a:r>
              <a:rPr lang="en-US" sz="2000" dirty="0"/>
              <a:t>1) </a:t>
            </a:r>
            <a:r>
              <a:rPr lang="en-US" sz="2000" i="1" dirty="0">
                <a:solidFill>
                  <a:srgbClr val="FF0000"/>
                </a:solidFill>
              </a:rPr>
              <a:t>Inexperienced</a:t>
            </a:r>
            <a:r>
              <a:rPr lang="en-US" sz="2000" dirty="0"/>
              <a:t> teachers, principals, and other school leaders; (2) teachers teaching with </a:t>
            </a:r>
            <a:r>
              <a:rPr lang="en-US" sz="2000" i="1" dirty="0">
                <a:solidFill>
                  <a:srgbClr val="FF0000"/>
                </a:solidFill>
              </a:rPr>
              <a:t>emergency or provisional </a:t>
            </a:r>
            <a:r>
              <a:rPr lang="en-US" sz="2000" dirty="0"/>
              <a:t>credentials; </a:t>
            </a:r>
            <a:r>
              <a:rPr lang="en-US" sz="2000" dirty="0" smtClean="0"/>
              <a:t> </a:t>
            </a:r>
            <a:r>
              <a:rPr lang="en-US" sz="2000" dirty="0"/>
              <a:t>(3) teachers who are </a:t>
            </a:r>
            <a:r>
              <a:rPr lang="en-US" sz="2000" dirty="0">
                <a:solidFill>
                  <a:srgbClr val="FF0000"/>
                </a:solidFill>
              </a:rPr>
              <a:t>not</a:t>
            </a:r>
            <a:r>
              <a:rPr lang="en-US" sz="2000" dirty="0"/>
              <a:t> </a:t>
            </a:r>
            <a:r>
              <a:rPr lang="en-US" sz="2000" dirty="0">
                <a:solidFill>
                  <a:srgbClr val="FF0000"/>
                </a:solidFill>
              </a:rPr>
              <a:t>teaching in the subject or field </a:t>
            </a:r>
            <a:r>
              <a:rPr lang="en-US" sz="2000" dirty="0"/>
              <a:t>for which the teacher is </a:t>
            </a:r>
            <a:r>
              <a:rPr lang="en-US" sz="2000" i="1" dirty="0">
                <a:solidFill>
                  <a:srgbClr val="FF0000"/>
                </a:solidFill>
              </a:rPr>
              <a:t>certified or licensed</a:t>
            </a:r>
            <a:r>
              <a:rPr lang="en-US" sz="2000" dirty="0"/>
              <a:t>. </a:t>
            </a:r>
            <a:endParaRPr lang="en-US" sz="2000" dirty="0" smtClean="0"/>
          </a:p>
          <a:p>
            <a:pPr lvl="1"/>
            <a:r>
              <a:rPr lang="en-US" dirty="0" smtClean="0"/>
              <a:t>This </a:t>
            </a:r>
            <a:r>
              <a:rPr lang="en-US" dirty="0"/>
              <a:t>section requires that the information be </a:t>
            </a:r>
            <a:r>
              <a:rPr lang="en-US" u="sng" dirty="0"/>
              <a:t>presented in the aggregate </a:t>
            </a:r>
            <a:r>
              <a:rPr lang="en-US" dirty="0"/>
              <a:t>and </a:t>
            </a:r>
            <a:r>
              <a:rPr lang="en-US" i="1" u="sng" dirty="0"/>
              <a:t>disaggregated by high-poverty compared to low-poverty schools</a:t>
            </a:r>
            <a:r>
              <a:rPr lang="en-US" dirty="0" smtClean="0"/>
              <a:t>.</a:t>
            </a:r>
          </a:p>
          <a:p>
            <a:pPr lvl="1"/>
            <a:endParaRPr lang="en-US" dirty="0"/>
          </a:p>
          <a:p>
            <a:endParaRPr lang="en-US" sz="2800" dirty="0"/>
          </a:p>
        </p:txBody>
      </p:sp>
    </p:spTree>
    <p:extLst>
      <p:ext uri="{BB962C8B-B14F-4D97-AF65-F5344CB8AC3E}">
        <p14:creationId xmlns:p14="http://schemas.microsoft.com/office/powerpoint/2010/main" val="3624003374"/>
      </p:ext>
    </p:extLst>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784"/>
            <a:ext cx="8229600" cy="1143000"/>
          </a:xfrm>
        </p:spPr>
        <p:txBody>
          <a:bodyPr/>
          <a:lstStyle/>
          <a:p>
            <a:r>
              <a:rPr lang="en-US" dirty="0"/>
              <a:t>The Title II, Part A </a:t>
            </a:r>
            <a:r>
              <a:rPr lang="en-US" dirty="0" smtClean="0"/>
              <a:t>federal program </a:t>
            </a:r>
            <a:endParaRPr lang="en-US" dirty="0"/>
          </a:p>
        </p:txBody>
      </p:sp>
      <p:sp>
        <p:nvSpPr>
          <p:cNvPr id="3" name="Content Placeholder 2"/>
          <p:cNvSpPr>
            <a:spLocks noGrp="1"/>
          </p:cNvSpPr>
          <p:nvPr>
            <p:ph idx="1"/>
          </p:nvPr>
        </p:nvSpPr>
        <p:spPr>
          <a:xfrm>
            <a:off x="278792" y="1006821"/>
            <a:ext cx="8408008" cy="5119343"/>
          </a:xfrm>
        </p:spPr>
        <p:txBody>
          <a:bodyPr>
            <a:noAutofit/>
          </a:bodyPr>
          <a:lstStyle/>
          <a:p>
            <a:r>
              <a:rPr lang="en-US" sz="2400" dirty="0" smtClean="0"/>
              <a:t>Designed</a:t>
            </a:r>
            <a:r>
              <a:rPr lang="en-US" sz="2400" dirty="0"/>
              <a:t>, among other things, to provide students from low-income families and minority students with greater access to effective educators</a:t>
            </a:r>
            <a:r>
              <a:rPr lang="en-US" sz="2400" dirty="0" smtClean="0"/>
              <a:t>.</a:t>
            </a:r>
          </a:p>
          <a:p>
            <a:r>
              <a:rPr lang="en-US" sz="2400" dirty="0" smtClean="0"/>
              <a:t>Funding allocation changes by 2020 </a:t>
            </a:r>
          </a:p>
          <a:p>
            <a:r>
              <a:rPr lang="en-US" sz="2400" dirty="0" smtClean="0"/>
              <a:t>Encourages </a:t>
            </a:r>
            <a:r>
              <a:rPr lang="en-US" sz="2400" dirty="0"/>
              <a:t>SEAs and LEAs to use their Title II, Part A funds </a:t>
            </a:r>
            <a:r>
              <a:rPr lang="en-US" sz="2400" b="1" dirty="0"/>
              <a:t>more strategically </a:t>
            </a:r>
            <a:r>
              <a:rPr lang="en-US" sz="2400" dirty="0"/>
              <a:t>and for </a:t>
            </a:r>
            <a:r>
              <a:rPr lang="en-US" sz="2400" b="1" dirty="0"/>
              <a:t>greater impact</a:t>
            </a:r>
            <a:r>
              <a:rPr lang="en-US" sz="2400" dirty="0"/>
              <a:t>. </a:t>
            </a:r>
          </a:p>
          <a:p>
            <a:pPr lvl="1"/>
            <a:r>
              <a:rPr lang="en-US" sz="1800" dirty="0" smtClean="0"/>
              <a:t>ESSA:  new </a:t>
            </a:r>
            <a:r>
              <a:rPr lang="en-US" sz="1800" dirty="0"/>
              <a:t>opportunities </a:t>
            </a:r>
            <a:r>
              <a:rPr lang="en-US" sz="1800" dirty="0" smtClean="0"/>
              <a:t>for SEAs </a:t>
            </a:r>
            <a:r>
              <a:rPr lang="en-US" sz="1800" dirty="0"/>
              <a:t>and LEAs to more effectively attract, select, place, support, and retain excellent </a:t>
            </a:r>
            <a:r>
              <a:rPr lang="en-US" sz="1800" dirty="0" smtClean="0"/>
              <a:t>educators</a:t>
            </a:r>
          </a:p>
          <a:p>
            <a:pPr lvl="1"/>
            <a:r>
              <a:rPr lang="en-US" sz="1800" dirty="0" smtClean="0"/>
              <a:t>Encourage SEAs and LEAS to </a:t>
            </a:r>
            <a:r>
              <a:rPr lang="en-US" sz="1800" dirty="0"/>
              <a:t>re-visit traditional uses of these </a:t>
            </a:r>
            <a:r>
              <a:rPr lang="en-US" sz="1800" dirty="0" smtClean="0"/>
              <a:t>funds </a:t>
            </a:r>
            <a:r>
              <a:rPr lang="en-US" sz="1800" dirty="0"/>
              <a:t>and consider new and additional uses of Title II, Part A funds that are innovative and </a:t>
            </a:r>
            <a:r>
              <a:rPr lang="en-US" sz="1800" b="1" i="1" dirty="0">
                <a:solidFill>
                  <a:srgbClr val="FF0000"/>
                </a:solidFill>
              </a:rPr>
              <a:t>evidence-based</a:t>
            </a:r>
            <a:r>
              <a:rPr lang="en-US" sz="1800" dirty="0"/>
              <a:t>. </a:t>
            </a:r>
          </a:p>
          <a:p>
            <a:pPr lvl="1"/>
            <a:r>
              <a:rPr lang="en-US" sz="1800" dirty="0" smtClean="0"/>
              <a:t>More state authority to “guide” districts to effective use</a:t>
            </a:r>
            <a:endParaRPr lang="en-US" sz="1800" dirty="0"/>
          </a:p>
        </p:txBody>
      </p:sp>
    </p:spTree>
    <p:extLst>
      <p:ext uri="{BB962C8B-B14F-4D97-AF65-F5344CB8AC3E}">
        <p14:creationId xmlns:p14="http://schemas.microsoft.com/office/powerpoint/2010/main" val="2686477254"/>
      </p:ext>
    </p:extLst>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2"/>
          <p:cNvGrpSpPr>
            <a:grpSpLocks/>
          </p:cNvGrpSpPr>
          <p:nvPr/>
        </p:nvGrpSpPr>
        <p:grpSpPr bwMode="auto">
          <a:xfrm>
            <a:off x="2155899" y="3100285"/>
            <a:ext cx="4422885" cy="3792537"/>
            <a:chOff x="2129" y="745"/>
            <a:chExt cx="9286" cy="5972"/>
          </a:xfrm>
        </p:grpSpPr>
        <p:grpSp>
          <p:nvGrpSpPr>
            <p:cNvPr id="6" name="Group 29"/>
            <p:cNvGrpSpPr>
              <a:grpSpLocks/>
            </p:cNvGrpSpPr>
            <p:nvPr/>
          </p:nvGrpSpPr>
          <p:grpSpPr bwMode="auto">
            <a:xfrm>
              <a:off x="5993" y="4857"/>
              <a:ext cx="664" cy="1258"/>
              <a:chOff x="5993" y="4857"/>
              <a:chExt cx="664" cy="1258"/>
            </a:xfrm>
          </p:grpSpPr>
          <p:sp>
            <p:nvSpPr>
              <p:cNvPr id="26" name="Freeform 30"/>
              <p:cNvSpPr>
                <a:spLocks/>
              </p:cNvSpPr>
              <p:nvPr/>
            </p:nvSpPr>
            <p:spPr bwMode="auto">
              <a:xfrm>
                <a:off x="5993" y="4857"/>
                <a:ext cx="664" cy="1258"/>
              </a:xfrm>
              <a:custGeom>
                <a:avLst/>
                <a:gdLst>
                  <a:gd name="T0" fmla="+- 0 5993 5993"/>
                  <a:gd name="T1" fmla="*/ T0 w 664"/>
                  <a:gd name="T2" fmla="+- 0 4857 4857"/>
                  <a:gd name="T3" fmla="*/ 4857 h 1258"/>
                  <a:gd name="T4" fmla="+- 0 6324 5993"/>
                  <a:gd name="T5" fmla="*/ T4 w 664"/>
                  <a:gd name="T6" fmla="+- 0 4857 4857"/>
                  <a:gd name="T7" fmla="*/ 4857 h 1258"/>
                  <a:gd name="T8" fmla="+- 0 6324 5993"/>
                  <a:gd name="T9" fmla="*/ T8 w 664"/>
                  <a:gd name="T10" fmla="+- 0 6115 4857"/>
                  <a:gd name="T11" fmla="*/ 6115 h 1258"/>
                  <a:gd name="T12" fmla="+- 0 6656 5993"/>
                  <a:gd name="T13" fmla="*/ T12 w 664"/>
                  <a:gd name="T14" fmla="+- 0 6115 4857"/>
                  <a:gd name="T15" fmla="*/ 6115 h 1258"/>
                </a:gdLst>
                <a:ahLst/>
                <a:cxnLst>
                  <a:cxn ang="0">
                    <a:pos x="T1" y="T3"/>
                  </a:cxn>
                  <a:cxn ang="0">
                    <a:pos x="T5" y="T7"/>
                  </a:cxn>
                  <a:cxn ang="0">
                    <a:pos x="T9" y="T11"/>
                  </a:cxn>
                  <a:cxn ang="0">
                    <a:pos x="T13" y="T15"/>
                  </a:cxn>
                </a:cxnLst>
                <a:rect l="0" t="0" r="r" b="b"/>
                <a:pathLst>
                  <a:path w="664" h="1258">
                    <a:moveTo>
                      <a:pt x="0" y="0"/>
                    </a:moveTo>
                    <a:lnTo>
                      <a:pt x="331" y="0"/>
                    </a:lnTo>
                    <a:lnTo>
                      <a:pt x="331" y="1258"/>
                    </a:lnTo>
                    <a:lnTo>
                      <a:pt x="663" y="1258"/>
                    </a:lnTo>
                  </a:path>
                </a:pathLst>
              </a:custGeom>
              <a:noFill/>
              <a:ln w="25400">
                <a:solidFill>
                  <a:srgbClr val="8064A2"/>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7" name="Group 27"/>
            <p:cNvGrpSpPr>
              <a:grpSpLocks/>
            </p:cNvGrpSpPr>
            <p:nvPr/>
          </p:nvGrpSpPr>
          <p:grpSpPr bwMode="auto">
            <a:xfrm>
              <a:off x="5993" y="4849"/>
              <a:ext cx="664" cy="9"/>
              <a:chOff x="5993" y="4849"/>
              <a:chExt cx="664" cy="9"/>
            </a:xfrm>
          </p:grpSpPr>
          <p:sp>
            <p:nvSpPr>
              <p:cNvPr id="25" name="Freeform 28"/>
              <p:cNvSpPr>
                <a:spLocks/>
              </p:cNvSpPr>
              <p:nvPr/>
            </p:nvSpPr>
            <p:spPr bwMode="auto">
              <a:xfrm>
                <a:off x="5993" y="4849"/>
                <a:ext cx="664" cy="9"/>
              </a:xfrm>
              <a:custGeom>
                <a:avLst/>
                <a:gdLst>
                  <a:gd name="T0" fmla="+- 0 5993 5993"/>
                  <a:gd name="T1" fmla="*/ T0 w 664"/>
                  <a:gd name="T2" fmla="+- 0 4857 4849"/>
                  <a:gd name="T3" fmla="*/ 4857 h 9"/>
                  <a:gd name="T4" fmla="+- 0 6324 5993"/>
                  <a:gd name="T5" fmla="*/ T4 w 664"/>
                  <a:gd name="T6" fmla="+- 0 4857 4849"/>
                  <a:gd name="T7" fmla="*/ 4857 h 9"/>
                  <a:gd name="T8" fmla="+- 0 6324 5993"/>
                  <a:gd name="T9" fmla="*/ T8 w 664"/>
                  <a:gd name="T10" fmla="+- 0 4849 4849"/>
                  <a:gd name="T11" fmla="*/ 4849 h 9"/>
                  <a:gd name="T12" fmla="+- 0 6656 5993"/>
                  <a:gd name="T13" fmla="*/ T12 w 664"/>
                  <a:gd name="T14" fmla="+- 0 4849 4849"/>
                  <a:gd name="T15" fmla="*/ 4849 h 9"/>
                </a:gdLst>
                <a:ahLst/>
                <a:cxnLst>
                  <a:cxn ang="0">
                    <a:pos x="T1" y="T3"/>
                  </a:cxn>
                  <a:cxn ang="0">
                    <a:pos x="T5" y="T7"/>
                  </a:cxn>
                  <a:cxn ang="0">
                    <a:pos x="T9" y="T11"/>
                  </a:cxn>
                  <a:cxn ang="0">
                    <a:pos x="T13" y="T15"/>
                  </a:cxn>
                </a:cxnLst>
                <a:rect l="0" t="0" r="r" b="b"/>
                <a:pathLst>
                  <a:path w="664" h="9">
                    <a:moveTo>
                      <a:pt x="0" y="8"/>
                    </a:moveTo>
                    <a:lnTo>
                      <a:pt x="331" y="8"/>
                    </a:lnTo>
                    <a:lnTo>
                      <a:pt x="331" y="0"/>
                    </a:lnTo>
                    <a:lnTo>
                      <a:pt x="663" y="0"/>
                    </a:lnTo>
                  </a:path>
                </a:pathLst>
              </a:custGeom>
              <a:noFill/>
              <a:ln w="25400">
                <a:solidFill>
                  <a:srgbClr val="8064A2"/>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25"/>
            <p:cNvGrpSpPr>
              <a:grpSpLocks/>
            </p:cNvGrpSpPr>
            <p:nvPr/>
          </p:nvGrpSpPr>
          <p:grpSpPr bwMode="auto">
            <a:xfrm>
              <a:off x="5993" y="3642"/>
              <a:ext cx="664" cy="1215"/>
              <a:chOff x="5993" y="3642"/>
              <a:chExt cx="664" cy="1215"/>
            </a:xfrm>
          </p:grpSpPr>
          <p:sp>
            <p:nvSpPr>
              <p:cNvPr id="24" name="Freeform 26"/>
              <p:cNvSpPr>
                <a:spLocks/>
              </p:cNvSpPr>
              <p:nvPr/>
            </p:nvSpPr>
            <p:spPr bwMode="auto">
              <a:xfrm>
                <a:off x="5993" y="3642"/>
                <a:ext cx="664" cy="1215"/>
              </a:xfrm>
              <a:custGeom>
                <a:avLst/>
                <a:gdLst>
                  <a:gd name="T0" fmla="+- 0 5993 5993"/>
                  <a:gd name="T1" fmla="*/ T0 w 664"/>
                  <a:gd name="T2" fmla="+- 0 4857 3642"/>
                  <a:gd name="T3" fmla="*/ 4857 h 1215"/>
                  <a:gd name="T4" fmla="+- 0 6324 5993"/>
                  <a:gd name="T5" fmla="*/ T4 w 664"/>
                  <a:gd name="T6" fmla="+- 0 4857 3642"/>
                  <a:gd name="T7" fmla="*/ 4857 h 1215"/>
                  <a:gd name="T8" fmla="+- 0 6324 5993"/>
                  <a:gd name="T9" fmla="*/ T8 w 664"/>
                  <a:gd name="T10" fmla="+- 0 3642 3642"/>
                  <a:gd name="T11" fmla="*/ 3642 h 1215"/>
                  <a:gd name="T12" fmla="+- 0 6656 5993"/>
                  <a:gd name="T13" fmla="*/ T12 w 664"/>
                  <a:gd name="T14" fmla="+- 0 3642 3642"/>
                  <a:gd name="T15" fmla="*/ 3642 h 1215"/>
                </a:gdLst>
                <a:ahLst/>
                <a:cxnLst>
                  <a:cxn ang="0">
                    <a:pos x="T1" y="T3"/>
                  </a:cxn>
                  <a:cxn ang="0">
                    <a:pos x="T5" y="T7"/>
                  </a:cxn>
                  <a:cxn ang="0">
                    <a:pos x="T9" y="T11"/>
                  </a:cxn>
                  <a:cxn ang="0">
                    <a:pos x="T13" y="T15"/>
                  </a:cxn>
                </a:cxnLst>
                <a:rect l="0" t="0" r="r" b="b"/>
                <a:pathLst>
                  <a:path w="664" h="1215">
                    <a:moveTo>
                      <a:pt x="0" y="1215"/>
                    </a:moveTo>
                    <a:lnTo>
                      <a:pt x="331" y="1215"/>
                    </a:lnTo>
                    <a:lnTo>
                      <a:pt x="331" y="0"/>
                    </a:lnTo>
                    <a:lnTo>
                      <a:pt x="663" y="0"/>
                    </a:lnTo>
                  </a:path>
                </a:pathLst>
              </a:custGeom>
              <a:noFill/>
              <a:ln w="25400">
                <a:solidFill>
                  <a:srgbClr val="8064A2"/>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9" name="Group 23"/>
            <p:cNvGrpSpPr>
              <a:grpSpLocks/>
            </p:cNvGrpSpPr>
            <p:nvPr/>
          </p:nvGrpSpPr>
          <p:grpSpPr bwMode="auto">
            <a:xfrm>
              <a:off x="2129" y="3632"/>
              <a:ext cx="619" cy="1226"/>
              <a:chOff x="2129" y="3632"/>
              <a:chExt cx="619" cy="1226"/>
            </a:xfrm>
          </p:grpSpPr>
          <p:sp>
            <p:nvSpPr>
              <p:cNvPr id="23" name="Freeform 24"/>
              <p:cNvSpPr>
                <a:spLocks/>
              </p:cNvSpPr>
              <p:nvPr/>
            </p:nvSpPr>
            <p:spPr bwMode="auto">
              <a:xfrm>
                <a:off x="2129" y="3632"/>
                <a:ext cx="619" cy="1226"/>
              </a:xfrm>
              <a:custGeom>
                <a:avLst/>
                <a:gdLst>
                  <a:gd name="T0" fmla="+- 0 2129 2129"/>
                  <a:gd name="T1" fmla="*/ T0 w 619"/>
                  <a:gd name="T2" fmla="+- 0 3632 3632"/>
                  <a:gd name="T3" fmla="*/ 3632 h 1226"/>
                  <a:gd name="T4" fmla="+- 0 2439 2129"/>
                  <a:gd name="T5" fmla="*/ T4 w 619"/>
                  <a:gd name="T6" fmla="+- 0 3632 3632"/>
                  <a:gd name="T7" fmla="*/ 3632 h 1226"/>
                  <a:gd name="T8" fmla="+- 0 2439 2129"/>
                  <a:gd name="T9" fmla="*/ T8 w 619"/>
                  <a:gd name="T10" fmla="+- 0 4857 3632"/>
                  <a:gd name="T11" fmla="*/ 4857 h 1226"/>
                  <a:gd name="T12" fmla="+- 0 2748 2129"/>
                  <a:gd name="T13" fmla="*/ T12 w 619"/>
                  <a:gd name="T14" fmla="+- 0 4857 3632"/>
                  <a:gd name="T15" fmla="*/ 4857 h 1226"/>
                </a:gdLst>
                <a:ahLst/>
                <a:cxnLst>
                  <a:cxn ang="0">
                    <a:pos x="T1" y="T3"/>
                  </a:cxn>
                  <a:cxn ang="0">
                    <a:pos x="T5" y="T7"/>
                  </a:cxn>
                  <a:cxn ang="0">
                    <a:pos x="T9" y="T11"/>
                  </a:cxn>
                  <a:cxn ang="0">
                    <a:pos x="T13" y="T15"/>
                  </a:cxn>
                </a:cxnLst>
                <a:rect l="0" t="0" r="r" b="b"/>
                <a:pathLst>
                  <a:path w="619" h="1226">
                    <a:moveTo>
                      <a:pt x="0" y="0"/>
                    </a:moveTo>
                    <a:lnTo>
                      <a:pt x="310" y="0"/>
                    </a:lnTo>
                    <a:lnTo>
                      <a:pt x="310" y="1225"/>
                    </a:lnTo>
                    <a:lnTo>
                      <a:pt x="619" y="1225"/>
                    </a:lnTo>
                  </a:path>
                </a:pathLst>
              </a:custGeom>
              <a:noFill/>
              <a:ln w="25400">
                <a:solidFill>
                  <a:srgbClr val="9BBB59"/>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0" name="Group 20"/>
            <p:cNvGrpSpPr>
              <a:grpSpLocks/>
            </p:cNvGrpSpPr>
            <p:nvPr/>
          </p:nvGrpSpPr>
          <p:grpSpPr bwMode="auto">
            <a:xfrm>
              <a:off x="2129" y="1781"/>
              <a:ext cx="626" cy="1852"/>
              <a:chOff x="2129" y="1781"/>
              <a:chExt cx="626" cy="1852"/>
            </a:xfrm>
          </p:grpSpPr>
          <p:sp>
            <p:nvSpPr>
              <p:cNvPr id="22" name="Freeform 22"/>
              <p:cNvSpPr>
                <a:spLocks/>
              </p:cNvSpPr>
              <p:nvPr/>
            </p:nvSpPr>
            <p:spPr bwMode="auto">
              <a:xfrm>
                <a:off x="2129" y="1781"/>
                <a:ext cx="626" cy="1852"/>
              </a:xfrm>
              <a:custGeom>
                <a:avLst/>
                <a:gdLst>
                  <a:gd name="T0" fmla="+- 0 2129 2129"/>
                  <a:gd name="T1" fmla="*/ T0 w 626"/>
                  <a:gd name="T2" fmla="+- 0 3632 1781"/>
                  <a:gd name="T3" fmla="*/ 3632 h 1852"/>
                  <a:gd name="T4" fmla="+- 0 2442 2129"/>
                  <a:gd name="T5" fmla="*/ T4 w 626"/>
                  <a:gd name="T6" fmla="+- 0 3632 1781"/>
                  <a:gd name="T7" fmla="*/ 3632 h 1852"/>
                  <a:gd name="T8" fmla="+- 0 2442 2129"/>
                  <a:gd name="T9" fmla="*/ T8 w 626"/>
                  <a:gd name="T10" fmla="+- 0 1781 1781"/>
                  <a:gd name="T11" fmla="*/ 1781 h 1852"/>
                  <a:gd name="T12" fmla="+- 0 2755 2129"/>
                  <a:gd name="T13" fmla="*/ T12 w 626"/>
                  <a:gd name="T14" fmla="+- 0 1781 1781"/>
                  <a:gd name="T15" fmla="*/ 1781 h 1852"/>
                </a:gdLst>
                <a:ahLst/>
                <a:cxnLst>
                  <a:cxn ang="0">
                    <a:pos x="T1" y="T3"/>
                  </a:cxn>
                  <a:cxn ang="0">
                    <a:pos x="T5" y="T7"/>
                  </a:cxn>
                  <a:cxn ang="0">
                    <a:pos x="T9" y="T11"/>
                  </a:cxn>
                  <a:cxn ang="0">
                    <a:pos x="T13" y="T15"/>
                  </a:cxn>
                </a:cxnLst>
                <a:rect l="0" t="0" r="r" b="b"/>
                <a:pathLst>
                  <a:path w="626" h="1852">
                    <a:moveTo>
                      <a:pt x="0" y="1851"/>
                    </a:moveTo>
                    <a:lnTo>
                      <a:pt x="313" y="1851"/>
                    </a:lnTo>
                    <a:lnTo>
                      <a:pt x="313" y="0"/>
                    </a:lnTo>
                    <a:lnTo>
                      <a:pt x="626" y="0"/>
                    </a:lnTo>
                  </a:path>
                </a:pathLst>
              </a:custGeom>
              <a:noFill/>
              <a:ln w="25400">
                <a:solidFill>
                  <a:srgbClr val="9BBB59"/>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93" name="Picture 21"/>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066" y="971"/>
                <a:ext cx="1138" cy="5386"/>
              </a:xfrm>
              <a:prstGeom prst="rect">
                <a:avLst/>
              </a:prstGeom>
              <a:solidFill>
                <a:srgbClr val="8DB3E2"/>
              </a:solidFill>
            </p:spPr>
          </p:pic>
        </p:grpSp>
        <p:grpSp>
          <p:nvGrpSpPr>
            <p:cNvPr id="11" name="Group 18"/>
            <p:cNvGrpSpPr>
              <a:grpSpLocks/>
            </p:cNvGrpSpPr>
            <p:nvPr/>
          </p:nvGrpSpPr>
          <p:grpSpPr bwMode="auto">
            <a:xfrm>
              <a:off x="5999" y="1781"/>
              <a:ext cx="657" cy="626"/>
              <a:chOff x="5999" y="1781"/>
              <a:chExt cx="657" cy="626"/>
            </a:xfrm>
          </p:grpSpPr>
          <p:sp>
            <p:nvSpPr>
              <p:cNvPr id="21" name="Freeform 19"/>
              <p:cNvSpPr>
                <a:spLocks/>
              </p:cNvSpPr>
              <p:nvPr/>
            </p:nvSpPr>
            <p:spPr bwMode="auto">
              <a:xfrm>
                <a:off x="5999" y="1781"/>
                <a:ext cx="657" cy="626"/>
              </a:xfrm>
              <a:custGeom>
                <a:avLst/>
                <a:gdLst>
                  <a:gd name="T0" fmla="+- 0 5999 5999"/>
                  <a:gd name="T1" fmla="*/ T0 w 657"/>
                  <a:gd name="T2" fmla="+- 0 1781 1781"/>
                  <a:gd name="T3" fmla="*/ 1781 h 626"/>
                  <a:gd name="T4" fmla="+- 0 6327 5999"/>
                  <a:gd name="T5" fmla="*/ T4 w 657"/>
                  <a:gd name="T6" fmla="+- 0 1781 1781"/>
                  <a:gd name="T7" fmla="*/ 1781 h 626"/>
                  <a:gd name="T8" fmla="+- 0 6327 5999"/>
                  <a:gd name="T9" fmla="*/ T8 w 657"/>
                  <a:gd name="T10" fmla="+- 0 2406 1781"/>
                  <a:gd name="T11" fmla="*/ 2406 h 626"/>
                  <a:gd name="T12" fmla="+- 0 6656 5999"/>
                  <a:gd name="T13" fmla="*/ T12 w 657"/>
                  <a:gd name="T14" fmla="+- 0 2406 1781"/>
                  <a:gd name="T15" fmla="*/ 2406 h 626"/>
                </a:gdLst>
                <a:ahLst/>
                <a:cxnLst>
                  <a:cxn ang="0">
                    <a:pos x="T1" y="T3"/>
                  </a:cxn>
                  <a:cxn ang="0">
                    <a:pos x="T5" y="T7"/>
                  </a:cxn>
                  <a:cxn ang="0">
                    <a:pos x="T9" y="T11"/>
                  </a:cxn>
                  <a:cxn ang="0">
                    <a:pos x="T13" y="T15"/>
                  </a:cxn>
                </a:cxnLst>
                <a:rect l="0" t="0" r="r" b="b"/>
                <a:pathLst>
                  <a:path w="657" h="626">
                    <a:moveTo>
                      <a:pt x="0" y="0"/>
                    </a:moveTo>
                    <a:lnTo>
                      <a:pt x="328" y="0"/>
                    </a:lnTo>
                    <a:lnTo>
                      <a:pt x="328" y="625"/>
                    </a:lnTo>
                    <a:lnTo>
                      <a:pt x="657" y="625"/>
                    </a:lnTo>
                  </a:path>
                </a:pathLst>
              </a:custGeom>
              <a:noFill/>
              <a:ln w="25400">
                <a:solidFill>
                  <a:srgbClr val="8064A2"/>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2" name="Group 3"/>
            <p:cNvGrpSpPr>
              <a:grpSpLocks/>
            </p:cNvGrpSpPr>
            <p:nvPr/>
          </p:nvGrpSpPr>
          <p:grpSpPr bwMode="auto">
            <a:xfrm>
              <a:off x="2630" y="745"/>
              <a:ext cx="8785" cy="5972"/>
              <a:chOff x="2630" y="745"/>
              <a:chExt cx="8785" cy="5972"/>
            </a:xfrm>
          </p:grpSpPr>
          <p:sp>
            <p:nvSpPr>
              <p:cNvPr id="13" name="Freeform 17"/>
              <p:cNvSpPr>
                <a:spLocks/>
              </p:cNvSpPr>
              <p:nvPr/>
            </p:nvSpPr>
            <p:spPr bwMode="auto">
              <a:xfrm>
                <a:off x="5999" y="1284"/>
                <a:ext cx="663" cy="497"/>
              </a:xfrm>
              <a:custGeom>
                <a:avLst/>
                <a:gdLst>
                  <a:gd name="T0" fmla="+- 0 5999 5999"/>
                  <a:gd name="T1" fmla="*/ T0 w 663"/>
                  <a:gd name="T2" fmla="+- 0 1781 1284"/>
                  <a:gd name="T3" fmla="*/ 1781 h 497"/>
                  <a:gd name="T4" fmla="+- 0 6330 5999"/>
                  <a:gd name="T5" fmla="*/ T4 w 663"/>
                  <a:gd name="T6" fmla="+- 0 1781 1284"/>
                  <a:gd name="T7" fmla="*/ 1781 h 497"/>
                  <a:gd name="T8" fmla="+- 0 6330 5999"/>
                  <a:gd name="T9" fmla="*/ T8 w 663"/>
                  <a:gd name="T10" fmla="+- 0 1284 1284"/>
                  <a:gd name="T11" fmla="*/ 1284 h 497"/>
                  <a:gd name="T12" fmla="+- 0 6661 5999"/>
                  <a:gd name="T13" fmla="*/ T12 w 663"/>
                  <a:gd name="T14" fmla="+- 0 1284 1284"/>
                  <a:gd name="T15" fmla="*/ 1284 h 497"/>
                </a:gdLst>
                <a:ahLst/>
                <a:cxnLst>
                  <a:cxn ang="0">
                    <a:pos x="T1" y="T3"/>
                  </a:cxn>
                  <a:cxn ang="0">
                    <a:pos x="T5" y="T7"/>
                  </a:cxn>
                  <a:cxn ang="0">
                    <a:pos x="T9" y="T11"/>
                  </a:cxn>
                  <a:cxn ang="0">
                    <a:pos x="T13" y="T15"/>
                  </a:cxn>
                </a:cxnLst>
                <a:rect l="0" t="0" r="r" b="b"/>
                <a:pathLst>
                  <a:path w="663" h="497">
                    <a:moveTo>
                      <a:pt x="0" y="497"/>
                    </a:moveTo>
                    <a:lnTo>
                      <a:pt x="331" y="497"/>
                    </a:lnTo>
                    <a:lnTo>
                      <a:pt x="331" y="0"/>
                    </a:lnTo>
                    <a:lnTo>
                      <a:pt x="662" y="0"/>
                    </a:lnTo>
                  </a:path>
                </a:pathLst>
              </a:custGeom>
              <a:noFill/>
              <a:ln w="25400">
                <a:solidFill>
                  <a:srgbClr val="8064A2"/>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88" name="Picture 16"/>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630" y="1244"/>
                <a:ext cx="3590" cy="1138"/>
              </a:xfrm>
              <a:prstGeom prst="rect">
                <a:avLst/>
              </a:prstGeom>
              <a:noFill/>
              <a:extLst>
                <a:ext uri="{909E8E84-426E-40dd-AFC4-6F175D3DCCD1}">
                  <a14:hiddenFill xmlns:a14="http://schemas.microsoft.com/office/drawing/2010/main">
                    <a:solidFill>
                      <a:srgbClr val="FFFFFF"/>
                    </a:solidFill>
                  </a14:hiddenFill>
                </a:ext>
              </a:extLst>
            </p:spPr>
          </p:pic>
          <p:pic>
            <p:nvPicPr>
              <p:cNvPr id="3087" name="Picture 15"/>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586" y="745"/>
                <a:ext cx="4829" cy="1147"/>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581" y="1868"/>
                <a:ext cx="4608" cy="1138"/>
              </a:xfrm>
              <a:prstGeom prst="rect">
                <a:avLst/>
              </a:prstGeom>
              <a:noFill/>
              <a:extLst>
                <a:ext uri="{909E8E84-426E-40dd-AFC4-6F175D3DCCD1}">
                  <a14:hiddenFill xmlns:a14="http://schemas.microsoft.com/office/drawing/2010/main">
                    <a:solidFill>
                      <a:srgbClr val="FFFFFF"/>
                    </a:solidFill>
                  </a14:hiddenFill>
                </a:ext>
              </a:extLst>
            </p:spPr>
          </p:pic>
          <p:pic>
            <p:nvPicPr>
              <p:cNvPr id="3085" name="Picture 13"/>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674" y="4321"/>
                <a:ext cx="3394" cy="1138"/>
              </a:xfrm>
              <a:prstGeom prst="rect">
                <a:avLst/>
              </a:prstGeom>
              <a:noFill/>
              <a:extLst>
                <a:ext uri="{909E8E84-426E-40dd-AFC4-6F175D3DCCD1}">
                  <a14:hiddenFill xmlns:a14="http://schemas.microsoft.com/office/drawing/2010/main">
                    <a:solidFill>
                      <a:srgbClr val="FFFFFF"/>
                    </a:solidFill>
                  </a14:hiddenFill>
                </a:ext>
              </a:extLst>
            </p:spPr>
          </p:pic>
          <p:pic>
            <p:nvPicPr>
              <p:cNvPr id="3083" name="Picture 11"/>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581" y="5579"/>
                <a:ext cx="4608" cy="1138"/>
              </a:xfrm>
              <a:prstGeom prst="rect">
                <a:avLst/>
              </a:prstGeom>
              <a:noFill/>
              <a:extLst>
                <a:ext uri="{909E8E84-426E-40dd-AFC4-6F175D3DCCD1}">
                  <a14:hiddenFill xmlns:a14="http://schemas.microsoft.com/office/drawing/2010/main">
                    <a:solidFill>
                      <a:srgbClr val="FFFFFF"/>
                    </a:solidFill>
                  </a14:hiddenFill>
                </a:ext>
              </a:extLst>
            </p:spPr>
          </p:pic>
          <p:sp>
            <p:nvSpPr>
              <p:cNvPr id="14" name="Text Box 10"/>
              <p:cNvSpPr txBox="1">
                <a:spLocks noChangeArrowheads="1"/>
              </p:cNvSpPr>
              <p:nvPr/>
            </p:nvSpPr>
            <p:spPr bwMode="auto">
              <a:xfrm>
                <a:off x="2833" y="1519"/>
                <a:ext cx="3088" cy="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Not less than 95% for LEA </a:t>
                </a:r>
                <a:r>
                  <a:rPr kumimoji="0" lang="en-US" altLang="en-US" sz="10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Subgrants</a:t>
                </a:r>
                <a:endParaRPr kumimoji="0" lang="en-US" altLang="en-US" sz="8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(ESSA section 2101(c)(1))</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5" name="Text Box 9"/>
              <p:cNvSpPr txBox="1">
                <a:spLocks noChangeArrowheads="1"/>
              </p:cNvSpPr>
              <p:nvPr/>
            </p:nvSpPr>
            <p:spPr bwMode="auto">
              <a:xfrm>
                <a:off x="6833" y="905"/>
                <a:ext cx="4115" cy="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12700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NEW: </a:t>
                </a:r>
                <a:r>
                  <a:rPr kumimoji="0"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SEA may reserve up to 3% of the amount for</a:t>
                </a:r>
                <a:r>
                  <a:rPr lang="en-US" altLang="en-US" sz="800" dirty="0"/>
                  <a:t> </a:t>
                </a:r>
                <a:r>
                  <a:rPr kumimoji="0"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LEA </a:t>
                </a:r>
                <a:r>
                  <a:rPr kumimoji="0" lang="en-US" altLang="en-US" sz="900" b="0" i="0"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subgrants</a:t>
                </a:r>
                <a:r>
                  <a:rPr kumimoji="0" lang="en-US" altLang="en-US"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for State-level principal and school leader support (including preparation academies)</a:t>
                </a:r>
                <a:endParaRPr kumimoji="0" lang="en-US" altLang="en-US" sz="800" b="0" i="0" u="none" strike="noStrike" cap="none" normalizeH="0" baseline="0" dirty="0" smtClean="0">
                  <a:ln>
                    <a:noFill/>
                  </a:ln>
                  <a:solidFill>
                    <a:schemeClr val="tx1"/>
                  </a:solidFill>
                  <a:effectLst/>
                </a:endParaRPr>
              </a:p>
              <a:p>
                <a:pPr marL="0" marR="0" lvl="0" indent="127000" algn="ctr"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(ESSA section 2101(c)(3))</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6" name="Text Box 8"/>
              <p:cNvSpPr txBox="1">
                <a:spLocks noChangeArrowheads="1"/>
              </p:cNvSpPr>
              <p:nvPr/>
            </p:nvSpPr>
            <p:spPr bwMode="auto">
              <a:xfrm>
                <a:off x="7583" y="2232"/>
                <a:ext cx="2607"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Remainder for LEA </a:t>
                </a:r>
                <a:r>
                  <a:rPr kumimoji="0" lang="en-US" altLang="en-US" sz="11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Subgrants</a:t>
                </a:r>
                <a:endParaRPr kumimoji="0" lang="en-US" altLang="en-US" sz="8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(ESSA section 2101(c)(3))</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7" name="Text Box 7"/>
              <p:cNvSpPr txBox="1">
                <a:spLocks noChangeArrowheads="1"/>
              </p:cNvSpPr>
              <p:nvPr/>
            </p:nvSpPr>
            <p:spPr bwMode="auto">
              <a:xfrm flipV="1">
                <a:off x="7058" y="4103"/>
                <a:ext cx="3729" cy="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8" name="Text Box 6"/>
              <p:cNvSpPr txBox="1">
                <a:spLocks noChangeArrowheads="1"/>
              </p:cNvSpPr>
              <p:nvPr/>
            </p:nvSpPr>
            <p:spPr bwMode="auto">
              <a:xfrm>
                <a:off x="3172" y="4596"/>
                <a:ext cx="2392" cy="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Up to 5% for State Activities</a:t>
                </a:r>
                <a:endParaRPr kumimoji="0" lang="en-US" altLang="en-US" sz="8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(ESSA </a:t>
                </a:r>
                <a:r>
                  <a:rPr kumimoji="0" lang="en-US" altLang="en-US" sz="10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section 2102(c)(4))</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20" name="Text Box 4"/>
              <p:cNvSpPr txBox="1">
                <a:spLocks noChangeArrowheads="1"/>
              </p:cNvSpPr>
              <p:nvPr/>
            </p:nvSpPr>
            <p:spPr bwMode="auto">
              <a:xfrm>
                <a:off x="7281" y="5887"/>
                <a:ext cx="3212" cy="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Remainder for other State Activities</a:t>
                </a:r>
                <a:endParaRPr kumimoji="0" lang="en-US" altLang="en-US" sz="8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(ESSA section 2101(c)(4))</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grpSp>
      </p:grpSp>
      <p:sp>
        <p:nvSpPr>
          <p:cNvPr id="27" name="Text Box 1"/>
          <p:cNvSpPr txBox="1">
            <a:spLocks noChangeArrowheads="1"/>
          </p:cNvSpPr>
          <p:nvPr/>
        </p:nvSpPr>
        <p:spPr bwMode="auto">
          <a:xfrm rot="16200000">
            <a:off x="1357917" y="4592188"/>
            <a:ext cx="1192067" cy="444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Total State Allocation</a:t>
            </a:r>
            <a:endParaRPr kumimoji="0" lang="en-US" altLang="en-US" sz="8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for Title II, Part A (100%)</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28" name="Rectangle 31"/>
          <p:cNvSpPr>
            <a:spLocks noChangeArrowheads="1"/>
          </p:cNvSpPr>
          <p:nvPr/>
        </p:nvSpPr>
        <p:spPr bwMode="auto">
          <a:xfrm>
            <a:off x="1115304" y="1947243"/>
            <a:ext cx="6665188" cy="87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1pPr>
            <a:lvl2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2pPr>
            <a:lvl3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3pPr>
            <a:lvl4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4pPr>
            <a:lvl5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5pPr>
            <a:lvl6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6pPr>
            <a:lvl7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7pPr>
            <a:lvl8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8pPr>
            <a:lvl9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971800" algn="ctr"/>
                <a:tab pos="5943600" algn="r"/>
              </a:tabLst>
            </a:pPr>
            <a:r>
              <a:rPr kumimoji="0" lang="en-US" altLang="en-US"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Generally, the amount of funds reserved for spending at the SEA and LEA levels has not changed with the reauthorization of the ESSA. However, Title II, Part A of the ESSA includes new optional SEA reservations of funds for principal and school leader support and teacher, principal, or other school leader preparation academies.</a:t>
            </a:r>
            <a:endParaRPr kumimoji="0" lang="en-US" altLang="en-US" sz="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2971800" algn="ctr"/>
                <a:tab pos="5943600" algn="r"/>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29" name="Rectangle 40"/>
          <p:cNvSpPr>
            <a:spLocks noChangeArrowheads="1"/>
          </p:cNvSpPr>
          <p:nvPr/>
        </p:nvSpPr>
        <p:spPr bwMode="auto">
          <a:xfrm>
            <a:off x="3092674" y="2519159"/>
            <a:ext cx="2710445"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4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The Flow of Title II, Part A Funding</a:t>
            </a:r>
            <a:endParaRPr kumimoji="0" lang="en-US" altLang="en-US" sz="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37" name="Picture 14"/>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281626" y="4579958"/>
            <a:ext cx="2194772" cy="722690"/>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p:cNvSpPr/>
          <p:nvPr/>
        </p:nvSpPr>
        <p:spPr>
          <a:xfrm>
            <a:off x="4393775" y="4578658"/>
            <a:ext cx="1959959" cy="909223"/>
          </a:xfrm>
          <a:prstGeom prst="rect">
            <a:avLst/>
          </a:prstGeom>
        </p:spPr>
        <p:txBody>
          <a:bodyPr wrap="square">
            <a:spAutoFit/>
          </a:bodyPr>
          <a:lstStyle/>
          <a:p>
            <a:pPr algn="ctr">
              <a:lnSpc>
                <a:spcPts val="955"/>
              </a:lnSpc>
            </a:pPr>
            <a:r>
              <a:rPr lang="en-US" sz="1000" b="1" spc="-5" dirty="0" smtClean="0">
                <a:effectLst/>
                <a:latin typeface="Calibri" panose="020F0502020204030204" pitchFamily="34" charset="0"/>
                <a:ea typeface="Calibri" panose="020F0502020204030204" pitchFamily="34" charset="0"/>
                <a:cs typeface="Times New Roman" panose="02020603050405020304" pitchFamily="18" charset="0"/>
              </a:rPr>
              <a:t>NEW:</a:t>
            </a:r>
            <a:r>
              <a:rPr lang="en-US" sz="1000" b="1" spc="-25"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000" dirty="0" smtClean="0">
                <a:effectLst/>
                <a:latin typeface="Calibri" panose="020F0502020204030204" pitchFamily="34" charset="0"/>
                <a:ea typeface="Calibri" panose="020F0502020204030204" pitchFamily="34" charset="0"/>
                <a:cs typeface="Times New Roman" panose="02020603050405020304" pitchFamily="18" charset="0"/>
              </a:rPr>
              <a:t>SEA</a:t>
            </a:r>
            <a:r>
              <a:rPr lang="en-US" sz="1000" spc="-2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000" dirty="0" smtClean="0">
                <a:effectLst/>
                <a:latin typeface="Calibri" panose="020F0502020204030204" pitchFamily="34" charset="0"/>
                <a:ea typeface="Calibri" panose="020F0502020204030204" pitchFamily="34" charset="0"/>
                <a:cs typeface="Times New Roman" panose="02020603050405020304" pitchFamily="18" charset="0"/>
              </a:rPr>
              <a:t>may</a:t>
            </a:r>
            <a:r>
              <a:rPr lang="en-US" sz="1000" spc="-15"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000" spc="-5" dirty="0" smtClean="0">
                <a:effectLst/>
                <a:latin typeface="Calibri" panose="020F0502020204030204" pitchFamily="34" charset="0"/>
                <a:ea typeface="Calibri" panose="020F0502020204030204" pitchFamily="34" charset="0"/>
                <a:cs typeface="Times New Roman" panose="02020603050405020304" pitchFamily="18" charset="0"/>
              </a:rPr>
              <a:t>reserve</a:t>
            </a:r>
            <a:r>
              <a:rPr lang="en-US" sz="1000" spc="-35"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000" spc="-5" dirty="0" smtClean="0">
                <a:effectLst/>
                <a:latin typeface="Calibri" panose="020F0502020204030204" pitchFamily="34" charset="0"/>
                <a:ea typeface="Calibri" panose="020F0502020204030204" pitchFamily="34" charset="0"/>
                <a:cs typeface="Times New Roman" panose="02020603050405020304" pitchFamily="18" charset="0"/>
              </a:rPr>
              <a:t>up</a:t>
            </a:r>
            <a:r>
              <a:rPr lang="en-US" sz="1000" spc="-15"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000" spc="-5" dirty="0" smtClean="0">
                <a:effectLst/>
                <a:latin typeface="Calibri" panose="020F0502020204030204" pitchFamily="34" charset="0"/>
                <a:ea typeface="Calibri" panose="020F0502020204030204" pitchFamily="34" charset="0"/>
                <a:cs typeface="Times New Roman" panose="02020603050405020304" pitchFamily="18" charset="0"/>
              </a:rPr>
              <a:t>to</a:t>
            </a:r>
            <a:r>
              <a:rPr lang="en-US" sz="1000" spc="-15"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000" spc="-5" dirty="0" smtClean="0">
                <a:effectLst/>
                <a:latin typeface="Calibri" panose="020F0502020204030204" pitchFamily="34" charset="0"/>
                <a:ea typeface="Calibri" panose="020F0502020204030204" pitchFamily="34" charset="0"/>
                <a:cs typeface="Times New Roman" panose="02020603050405020304" pitchFamily="18" charset="0"/>
              </a:rPr>
              <a:t>2%</a:t>
            </a:r>
            <a:r>
              <a:rPr lang="en-US" sz="1000" spc="1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000" spc="-5" dirty="0" smtClean="0">
                <a:effectLst/>
                <a:latin typeface="Calibri" panose="020F0502020204030204" pitchFamily="34" charset="0"/>
                <a:ea typeface="Calibri" panose="020F0502020204030204" pitchFamily="34" charset="0"/>
                <a:cs typeface="Times New Roman" panose="02020603050405020304" pitchFamily="18" charset="0"/>
              </a:rPr>
              <a:t>of</a:t>
            </a:r>
            <a:r>
              <a:rPr lang="en-US" sz="1000" spc="-1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000" u="sng" spc="-5" dirty="0" smtClean="0">
                <a:effectLst/>
                <a:latin typeface="Calibri" panose="020F0502020204030204" pitchFamily="34" charset="0"/>
                <a:ea typeface="Calibri" panose="020F0502020204030204" pitchFamily="34" charset="0"/>
                <a:cs typeface="Times New Roman" panose="02020603050405020304" pitchFamily="18" charset="0"/>
              </a:rPr>
              <a:t>total </a:t>
            </a:r>
            <a:r>
              <a:rPr lang="en-US" sz="1000" u="sng" spc="-10" dirty="0" smtClean="0">
                <a:effectLst/>
                <a:latin typeface="Calibri" panose="020F0502020204030204" pitchFamily="34" charset="0"/>
                <a:ea typeface="Calibri" panose="020F0502020204030204" pitchFamily="34" charset="0"/>
                <a:cs typeface="Times New Roman" panose="02020603050405020304" pitchFamily="18" charset="0"/>
              </a:rPr>
              <a:t>State</a:t>
            </a:r>
            <a:endParaRPr lang="en-US" sz="1100" u="sng" dirty="0" smtClean="0">
              <a:effectLst/>
              <a:latin typeface="Calibri" panose="020F0502020204030204" pitchFamily="34" charset="0"/>
              <a:ea typeface="Calibri" panose="020F0502020204030204" pitchFamily="34" charset="0"/>
              <a:cs typeface="Times New Roman" panose="02020603050405020304" pitchFamily="18" charset="0"/>
            </a:endParaRPr>
          </a:p>
          <a:p>
            <a:pPr marL="8890" marR="8255" algn="ctr">
              <a:lnSpc>
                <a:spcPct val="90000"/>
              </a:lnSpc>
              <a:spcBef>
                <a:spcPts val="20"/>
              </a:spcBef>
              <a:spcAft>
                <a:spcPts val="0"/>
              </a:spcAft>
            </a:pPr>
            <a:r>
              <a:rPr lang="en-US" sz="1000" u="sng" spc="-5" dirty="0" smtClean="0">
                <a:effectLst/>
                <a:latin typeface="Calibri" panose="020F0502020204030204" pitchFamily="34" charset="0"/>
                <a:ea typeface="Calibri" panose="020F0502020204030204" pitchFamily="34" charset="0"/>
                <a:cs typeface="Times New Roman" panose="02020603050405020304" pitchFamily="18" charset="0"/>
              </a:rPr>
              <a:t>funding</a:t>
            </a:r>
            <a:r>
              <a:rPr lang="en-US" sz="1000" spc="-3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000" spc="-5" dirty="0" smtClean="0">
                <a:effectLst/>
                <a:latin typeface="Calibri" panose="020F0502020204030204" pitchFamily="34" charset="0"/>
                <a:ea typeface="Calibri" panose="020F0502020204030204" pitchFamily="34" charset="0"/>
                <a:cs typeface="Times New Roman" panose="02020603050405020304" pitchFamily="18" charset="0"/>
              </a:rPr>
              <a:t>for teacher,</a:t>
            </a:r>
            <a:r>
              <a:rPr lang="en-US" sz="1000" spc="-5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000" dirty="0" smtClean="0">
                <a:effectLst/>
                <a:latin typeface="Calibri" panose="020F0502020204030204" pitchFamily="34" charset="0"/>
                <a:ea typeface="Calibri" panose="020F0502020204030204" pitchFamily="34" charset="0"/>
                <a:cs typeface="Times New Roman" panose="02020603050405020304" pitchFamily="18" charset="0"/>
              </a:rPr>
              <a:t>principal,</a:t>
            </a:r>
            <a:r>
              <a:rPr lang="en-US" sz="1000" spc="-7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000" spc="-5" dirty="0" smtClean="0">
                <a:effectLst/>
                <a:latin typeface="Calibri" panose="020F0502020204030204" pitchFamily="34" charset="0"/>
                <a:ea typeface="Calibri" panose="020F0502020204030204" pitchFamily="34" charset="0"/>
                <a:cs typeface="Times New Roman" panose="02020603050405020304" pitchFamily="18" charset="0"/>
              </a:rPr>
              <a:t>or other</a:t>
            </a:r>
            <a:r>
              <a:rPr lang="en-US" sz="1000" spc="-3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000" spc="-5" dirty="0" smtClean="0">
                <a:effectLst/>
                <a:latin typeface="Calibri" panose="020F0502020204030204" pitchFamily="34" charset="0"/>
                <a:ea typeface="Calibri" panose="020F0502020204030204" pitchFamily="34" charset="0"/>
                <a:cs typeface="Times New Roman" panose="02020603050405020304" pitchFamily="18" charset="0"/>
              </a:rPr>
              <a:t>school</a:t>
            </a:r>
            <a:r>
              <a:rPr lang="en-US" sz="1000" spc="185"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000" spc="-5" dirty="0" smtClean="0">
                <a:effectLst/>
                <a:latin typeface="Calibri" panose="020F0502020204030204" pitchFamily="34" charset="0"/>
                <a:ea typeface="Calibri" panose="020F0502020204030204" pitchFamily="34" charset="0"/>
                <a:cs typeface="Times New Roman" panose="02020603050405020304" pitchFamily="18" charset="0"/>
              </a:rPr>
              <a:t>leader</a:t>
            </a:r>
            <a:r>
              <a:rPr lang="en-US" sz="1000" spc="-3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000" spc="-5" dirty="0" smtClean="0">
                <a:effectLst/>
                <a:latin typeface="Calibri" panose="020F0502020204030204" pitchFamily="34" charset="0"/>
                <a:ea typeface="Calibri" panose="020F0502020204030204" pitchFamily="34" charset="0"/>
                <a:cs typeface="Times New Roman" panose="02020603050405020304" pitchFamily="18" charset="0"/>
              </a:rPr>
              <a:t>preparation</a:t>
            </a:r>
            <a:r>
              <a:rPr lang="en-US" sz="1000" spc="-55"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000" dirty="0" smtClean="0">
                <a:effectLst/>
                <a:latin typeface="Calibri" panose="020F0502020204030204" pitchFamily="34" charset="0"/>
                <a:ea typeface="Calibri" panose="020F0502020204030204" pitchFamily="34" charset="0"/>
                <a:cs typeface="Times New Roman" panose="02020603050405020304" pitchFamily="18" charset="0"/>
              </a:rPr>
              <a:t>academies</a:t>
            </a:r>
            <a:endParaRPr lang="en-US"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840"/>
              </a:lnSpc>
              <a:spcBef>
                <a:spcPts val="360"/>
              </a:spcBef>
            </a:pPr>
            <a:r>
              <a:rPr lang="en-US" sz="700" spc="-5" dirty="0" smtClean="0">
                <a:effectLst/>
                <a:latin typeface="Calibri" panose="020F0502020204030204" pitchFamily="34" charset="0"/>
                <a:ea typeface="Calibri" panose="020F0502020204030204" pitchFamily="34" charset="0"/>
                <a:cs typeface="Times New Roman" panose="02020603050405020304" pitchFamily="18" charset="0"/>
              </a:rPr>
              <a:t>(ESSA</a:t>
            </a:r>
            <a:r>
              <a:rPr lang="en-US" sz="700" spc="-35"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700" spc="-5" dirty="0" smtClean="0">
                <a:effectLst/>
                <a:latin typeface="Calibri" panose="020F0502020204030204" pitchFamily="34" charset="0"/>
                <a:ea typeface="Calibri" panose="020F0502020204030204" pitchFamily="34" charset="0"/>
                <a:cs typeface="Times New Roman" panose="02020603050405020304" pitchFamily="18" charset="0"/>
              </a:rPr>
              <a:t>section</a:t>
            </a:r>
            <a:r>
              <a:rPr lang="en-US" sz="700" spc="-2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700" dirty="0" smtClean="0">
                <a:effectLst/>
                <a:latin typeface="Calibri" panose="020F0502020204030204" pitchFamily="34" charset="0"/>
                <a:ea typeface="Calibri" panose="020F0502020204030204" pitchFamily="34" charset="0"/>
                <a:cs typeface="Times New Roman" panose="02020603050405020304" pitchFamily="18" charset="0"/>
              </a:rPr>
              <a:t>2101(c)(4)(B)(xii))</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9" name="Picture 14"/>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263051" y="5390971"/>
            <a:ext cx="2194772" cy="722690"/>
          </a:xfrm>
          <a:prstGeom prst="rect">
            <a:avLst/>
          </a:prstGeom>
          <a:noFill/>
          <a:extLst>
            <a:ext uri="{909E8E84-426E-40dd-AFC4-6F175D3DCCD1}">
              <a14:hiddenFill xmlns:a14="http://schemas.microsoft.com/office/drawing/2010/main">
                <a:solidFill>
                  <a:srgbClr val="FFFFFF"/>
                </a:solidFill>
              </a14:hiddenFill>
            </a:ext>
          </a:extLst>
        </p:spPr>
      </p:pic>
      <p:sp>
        <p:nvSpPr>
          <p:cNvPr id="40" name="Text Box 5"/>
          <p:cNvSpPr txBox="1">
            <a:spLocks noChangeArrowheads="1"/>
          </p:cNvSpPr>
          <p:nvPr/>
        </p:nvSpPr>
        <p:spPr bwMode="auto">
          <a:xfrm>
            <a:off x="4469031" y="5492806"/>
            <a:ext cx="1730384" cy="45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Up to 1% of total State funding for State</a:t>
            </a:r>
            <a:endParaRPr kumimoji="0" lang="en-US" altLang="en-US" sz="8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Administration</a:t>
            </a:r>
            <a:endParaRPr kumimoji="0" lang="en-US" altLang="en-US" sz="8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(ESSA section 2101(c)(2))</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2" name="Rectangle 31"/>
          <p:cNvSpPr/>
          <p:nvPr/>
        </p:nvSpPr>
        <p:spPr>
          <a:xfrm>
            <a:off x="1135255" y="346541"/>
            <a:ext cx="4737194" cy="369332"/>
          </a:xfrm>
          <a:prstGeom prst="rect">
            <a:avLst/>
          </a:prstGeom>
        </p:spPr>
        <p:txBody>
          <a:bodyPr wrap="none">
            <a:spAutoFit/>
          </a:bodyPr>
          <a:lstStyle/>
          <a:p>
            <a:pPr algn="ctr">
              <a:tabLst>
                <a:tab pos="2971800" algn="ctr"/>
                <a:tab pos="5943600" algn="r"/>
              </a:tabLst>
            </a:pPr>
            <a:r>
              <a:rPr lang="en-US" b="1" spc="-5"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Understanding</a:t>
            </a:r>
            <a:r>
              <a:rPr lang="en-US" b="1" spc="-45"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b="1" spc="-5"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the</a:t>
            </a:r>
            <a:r>
              <a:rPr lang="en-US" b="1" spc="-45"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b="1" spc="-5"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Use</a:t>
            </a:r>
            <a:r>
              <a:rPr lang="en-US" b="1" spc="-65"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b="1"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of</a:t>
            </a:r>
            <a:r>
              <a:rPr lang="en-US" b="1" spc="-55"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b="1"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Title</a:t>
            </a:r>
            <a:r>
              <a:rPr lang="en-US" b="1" spc="-45"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b="1" spc="-5"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II,</a:t>
            </a:r>
            <a:r>
              <a:rPr lang="en-US" b="1" spc="-35"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b="1" spc="-5"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Part</a:t>
            </a:r>
            <a:r>
              <a:rPr lang="en-US" b="1" spc="-50"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b="1"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a:t>
            </a:r>
            <a:r>
              <a:rPr lang="en-US" b="1" spc="-50"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b="1" spc="-10"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Funding</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3" name="Table 32"/>
          <p:cNvGraphicFramePr>
            <a:graphicFrameLocks noGrp="1"/>
          </p:cNvGraphicFramePr>
          <p:nvPr>
            <p:extLst>
              <p:ext uri="{D42A27DB-BD31-4B8C-83A1-F6EECF244321}">
                <p14:modId xmlns:p14="http://schemas.microsoft.com/office/powerpoint/2010/main" val="3914065004"/>
              </p:ext>
            </p:extLst>
          </p:nvPr>
        </p:nvGraphicFramePr>
        <p:xfrm>
          <a:off x="1115304" y="920959"/>
          <a:ext cx="6609399" cy="914400"/>
        </p:xfrm>
        <a:graphic>
          <a:graphicData uri="http://schemas.openxmlformats.org/drawingml/2006/table">
            <a:tbl>
              <a:tblPr firstRow="1" firstCol="1" bandRow="1"/>
              <a:tblGrid>
                <a:gridCol w="694373"/>
                <a:gridCol w="2443163"/>
                <a:gridCol w="2100263"/>
                <a:gridCol w="1371600"/>
              </a:tblGrid>
              <a:tr h="850900">
                <a:tc>
                  <a:txBody>
                    <a:bodyPr/>
                    <a:lstStyle/>
                    <a:p>
                      <a:pPr marL="0" marR="0" algn="ctr">
                        <a:spcBef>
                          <a:spcPts val="0"/>
                        </a:spcBef>
                        <a:spcAft>
                          <a:spcPts val="0"/>
                        </a:spcAft>
                      </a:pPr>
                      <a:r>
                        <a:rPr lang="en-US" sz="1000" b="1">
                          <a:effectLst/>
                          <a:latin typeface="Calibri" panose="020F0502020204030204" pitchFamily="34" charset="0"/>
                          <a:ea typeface="Calibri" panose="020F0502020204030204" pitchFamily="34" charset="0"/>
                          <a:cs typeface="Times New Roman" panose="02020603050405020304" pitchFamily="18" charset="0"/>
                        </a:rPr>
                        <a:t>Title II</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1000" b="1">
                          <a:effectLst/>
                          <a:latin typeface="Calibri" panose="020F0502020204030204" pitchFamily="34" charset="0"/>
                          <a:ea typeface="Calibri" panose="020F0502020204030204" pitchFamily="34" charset="0"/>
                          <a:cs typeface="Times New Roman" panose="02020603050405020304" pitchFamily="18" charset="0"/>
                        </a:rPr>
                        <a:t>Section 2001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0" marR="0" algn="l">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To increase the academic achievement of all students by helping schools and districts (1) improve teacher and principal quality through professional development and other activities and (2) ensure all teachers are highly qualified.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Based on the number of individuals aged 5 through 17 in the area served by the school district.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Teachers and school leaders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28764004"/>
      </p:ext>
    </p:extLst>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pPr eaLnBrk="1" hangingPunct="1"/>
            <a:r>
              <a:rPr lang="en-US" altLang="en-US" i="1" smtClean="0"/>
              <a:t>PILOT Project MAESTRO</a:t>
            </a:r>
            <a:br>
              <a:rPr lang="en-US" altLang="en-US" i="1" smtClean="0"/>
            </a:br>
            <a:endParaRPr lang="en-US" altLang="en-US" i="1" smtClean="0"/>
          </a:p>
        </p:txBody>
      </p:sp>
      <p:sp>
        <p:nvSpPr>
          <p:cNvPr id="14338" name="Rectangle 3"/>
          <p:cNvSpPr>
            <a:spLocks noGrp="1" noChangeArrowheads="1"/>
          </p:cNvSpPr>
          <p:nvPr>
            <p:ph idx="1"/>
          </p:nvPr>
        </p:nvSpPr>
        <p:spPr/>
        <p:txBody>
          <a:bodyPr/>
          <a:lstStyle/>
          <a:p>
            <a:pPr eaLnBrk="1" hangingPunct="1">
              <a:lnSpc>
                <a:spcPct val="80000"/>
              </a:lnSpc>
            </a:pPr>
            <a:r>
              <a:rPr lang="en-US" altLang="en-US" sz="2400" smtClean="0"/>
              <a:t>Target Group: NW AR Bilingual/Bicultural IAs with approximately 60 hours of credit</a:t>
            </a:r>
          </a:p>
          <a:p>
            <a:pPr eaLnBrk="1" hangingPunct="1">
              <a:lnSpc>
                <a:spcPct val="80000"/>
              </a:lnSpc>
            </a:pPr>
            <a:r>
              <a:rPr lang="en-US" altLang="en-US" sz="2400" smtClean="0"/>
              <a:t>Often first 60 hours come from NWACC</a:t>
            </a:r>
          </a:p>
          <a:p>
            <a:pPr eaLnBrk="1" hangingPunct="1">
              <a:lnSpc>
                <a:spcPct val="80000"/>
              </a:lnSpc>
            </a:pPr>
            <a:r>
              <a:rPr lang="en-US" altLang="en-US" sz="2400" smtClean="0"/>
              <a:t>3 year program at U of A</a:t>
            </a:r>
          </a:p>
          <a:p>
            <a:pPr eaLnBrk="1" hangingPunct="1">
              <a:lnSpc>
                <a:spcPct val="80000"/>
              </a:lnSpc>
            </a:pPr>
            <a:r>
              <a:rPr lang="en-US" altLang="en-US" sz="2400" smtClean="0"/>
              <a:t>PELL Grants/Loans/UA Scholarships/Fellowships</a:t>
            </a:r>
          </a:p>
          <a:p>
            <a:pPr eaLnBrk="1" hangingPunct="1">
              <a:lnSpc>
                <a:spcPct val="80000"/>
              </a:lnSpc>
            </a:pPr>
            <a:r>
              <a:rPr lang="en-US" altLang="en-US" sz="2400" smtClean="0"/>
              <a:t>Springdale school provides release time to attend classes at 3:00 or 4:00 on UA Campus</a:t>
            </a:r>
          </a:p>
          <a:p>
            <a:pPr eaLnBrk="1" hangingPunct="1">
              <a:lnSpc>
                <a:spcPct val="80000"/>
              </a:lnSpc>
            </a:pPr>
            <a:r>
              <a:rPr lang="en-US" altLang="en-US" sz="2400" smtClean="0"/>
              <a:t>Advising and mentoring support</a:t>
            </a:r>
          </a:p>
          <a:p>
            <a:pPr eaLnBrk="1" hangingPunct="1">
              <a:lnSpc>
                <a:spcPct val="80000"/>
              </a:lnSpc>
            </a:pPr>
            <a:r>
              <a:rPr lang="en-US" altLang="en-US" sz="2400" smtClean="0"/>
              <a:t>ADE allows half of internship hours to be IA’s work with small groups of students.</a:t>
            </a:r>
          </a:p>
          <a:p>
            <a:pPr eaLnBrk="1" hangingPunct="1">
              <a:lnSpc>
                <a:spcPct val="80000"/>
              </a:lnSpc>
            </a:pPr>
            <a:r>
              <a:rPr lang="en-US" altLang="en-US" sz="2400" smtClean="0"/>
              <a:t>ESL endorsement classes required</a:t>
            </a:r>
          </a:p>
          <a:p>
            <a:pPr eaLnBrk="1" hangingPunct="1">
              <a:lnSpc>
                <a:spcPct val="80000"/>
              </a:lnSpc>
            </a:pPr>
            <a:r>
              <a:rPr lang="en-US" altLang="en-US" sz="2400" smtClean="0"/>
              <a:t>Upon completion of program, commit to district for 3 years</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US" altLang="en-US" smtClean="0"/>
              <a:t>Advantages</a:t>
            </a:r>
          </a:p>
        </p:txBody>
      </p:sp>
      <p:sp>
        <p:nvSpPr>
          <p:cNvPr id="15362" name="Content Placeholder 2"/>
          <p:cNvSpPr>
            <a:spLocks noGrp="1"/>
          </p:cNvSpPr>
          <p:nvPr>
            <p:ph idx="1"/>
          </p:nvPr>
        </p:nvSpPr>
        <p:spPr/>
        <p:txBody>
          <a:bodyPr/>
          <a:lstStyle/>
          <a:p>
            <a:r>
              <a:rPr lang="en-US" altLang="en-US" smtClean="0"/>
              <a:t>Parapros have commitment to district with ties to district via family/community etc.</a:t>
            </a:r>
          </a:p>
          <a:p>
            <a:r>
              <a:rPr lang="en-US" altLang="en-US" smtClean="0"/>
              <a:t>Principals have endorsed parapros as having dispositions and abilities to become teachers via letters of recommendation.</a:t>
            </a:r>
          </a:p>
          <a:p>
            <a:r>
              <a:rPr lang="en-US" altLang="en-US" smtClean="0"/>
              <a:t>Principals/district have committed to hiring parapros when they obtain teaching certificate as teachers for their campus/district</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1"/>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p:txBody>
          <a:bodyPr/>
          <a:lstStyle/>
          <a:p>
            <a:pPr algn="ctr" eaLnBrk="1" hangingPunct="1"/>
            <a:r>
              <a:rPr lang="en-US" altLang="en-US" smtClean="0"/>
              <a:t>Contact Information</a:t>
            </a:r>
          </a:p>
        </p:txBody>
      </p:sp>
      <p:sp>
        <p:nvSpPr>
          <p:cNvPr id="26627" name="Rectangle 3"/>
          <p:cNvSpPr>
            <a:spLocks noGrp="1" noChangeArrowheads="1"/>
          </p:cNvSpPr>
          <p:nvPr>
            <p:ph idx="1"/>
          </p:nvPr>
        </p:nvSpPr>
        <p:spPr/>
        <p:txBody>
          <a:bodyPr>
            <a:normAutofit/>
          </a:bodyPr>
          <a:lstStyle/>
          <a:p>
            <a:pPr marL="365760" indent="-256032" algn="ctr" eaLnBrk="1" fontAlgn="auto" hangingPunct="1">
              <a:spcBef>
                <a:spcPct val="0"/>
              </a:spcBef>
              <a:spcAft>
                <a:spcPts val="0"/>
              </a:spcAft>
              <a:buClr>
                <a:schemeClr val="accent3"/>
              </a:buClr>
              <a:buFont typeface="Wingdings" pitchFamily="2" charset="2"/>
              <a:buNone/>
              <a:defRPr/>
            </a:pPr>
            <a:endParaRPr lang="en-US" sz="2000" dirty="0" smtClean="0">
              <a:solidFill>
                <a:schemeClr val="tx2"/>
              </a:solidFill>
              <a:ea typeface="+mn-ea"/>
            </a:endParaRPr>
          </a:p>
          <a:p>
            <a:pPr marL="365760" indent="-256032" algn="ctr" eaLnBrk="1" fontAlgn="auto" hangingPunct="1">
              <a:spcBef>
                <a:spcPct val="0"/>
              </a:spcBef>
              <a:spcAft>
                <a:spcPts val="0"/>
              </a:spcAft>
              <a:buClr>
                <a:schemeClr val="accent3"/>
              </a:buClr>
              <a:buFont typeface="Wingdings" pitchFamily="2" charset="2"/>
              <a:buNone/>
              <a:defRPr/>
            </a:pPr>
            <a:r>
              <a:rPr lang="en-US" sz="2000" dirty="0" smtClean="0">
                <a:solidFill>
                  <a:schemeClr val="tx2"/>
                </a:solidFill>
                <a:ea typeface="+mn-ea"/>
              </a:rPr>
              <a:t>Diana Gonzales Worthen, Ph.D.</a:t>
            </a:r>
          </a:p>
          <a:p>
            <a:pPr marL="365760" indent="-256032" algn="ctr" eaLnBrk="1" fontAlgn="auto" hangingPunct="1">
              <a:spcBef>
                <a:spcPct val="0"/>
              </a:spcBef>
              <a:spcAft>
                <a:spcPts val="0"/>
              </a:spcAft>
              <a:buClr>
                <a:schemeClr val="accent3"/>
              </a:buClr>
              <a:buFont typeface="Wingdings" pitchFamily="2" charset="2"/>
              <a:buNone/>
              <a:defRPr/>
            </a:pPr>
            <a:r>
              <a:rPr lang="en-US" sz="2000" dirty="0" smtClean="0">
                <a:solidFill>
                  <a:schemeClr val="tx2"/>
                </a:solidFill>
                <a:ea typeface="+mn-ea"/>
                <a:hlinkClick r:id="rId2"/>
              </a:rPr>
              <a:t>dworthen@uark.edu</a:t>
            </a:r>
            <a:endParaRPr lang="en-US" sz="2000" dirty="0" smtClean="0">
              <a:solidFill>
                <a:schemeClr val="tx2"/>
              </a:solidFill>
              <a:ea typeface="+mn-ea"/>
            </a:endParaRPr>
          </a:p>
          <a:p>
            <a:pPr marL="365760" indent="-256032" algn="ctr" eaLnBrk="1" fontAlgn="auto" hangingPunct="1">
              <a:spcBef>
                <a:spcPct val="0"/>
              </a:spcBef>
              <a:spcAft>
                <a:spcPts val="0"/>
              </a:spcAft>
              <a:buClr>
                <a:schemeClr val="accent3"/>
              </a:buClr>
              <a:buFont typeface="Wingdings" pitchFamily="2" charset="2"/>
              <a:buNone/>
              <a:defRPr/>
            </a:pPr>
            <a:r>
              <a:rPr lang="en-US" sz="2000" dirty="0" smtClean="0">
                <a:solidFill>
                  <a:schemeClr val="tx2"/>
                </a:solidFill>
                <a:ea typeface="+mn-ea"/>
              </a:rPr>
              <a:t>479-872-1977</a:t>
            </a:r>
          </a:p>
          <a:p>
            <a:pPr marL="365760" indent="-256032" algn="ctr" eaLnBrk="1" fontAlgn="auto" hangingPunct="1">
              <a:spcBef>
                <a:spcPct val="0"/>
              </a:spcBef>
              <a:spcAft>
                <a:spcPts val="0"/>
              </a:spcAft>
              <a:buClr>
                <a:schemeClr val="accent3"/>
              </a:buClr>
              <a:buFont typeface="Wingdings" pitchFamily="2" charset="2"/>
              <a:buNone/>
              <a:defRPr/>
            </a:pPr>
            <a:endParaRPr lang="en-US" dirty="0" smtClean="0">
              <a:solidFill>
                <a:schemeClr val="tx2"/>
              </a:solidFill>
              <a:ea typeface="+mn-ea"/>
            </a:endParaRPr>
          </a:p>
          <a:p>
            <a:pPr marL="365760" indent="-256032" algn="ctr" eaLnBrk="1" fontAlgn="auto" hangingPunct="1">
              <a:spcBef>
                <a:spcPct val="0"/>
              </a:spcBef>
              <a:spcAft>
                <a:spcPts val="0"/>
              </a:spcAft>
              <a:buClr>
                <a:schemeClr val="accent3"/>
              </a:buClr>
              <a:buFont typeface="Wingdings" pitchFamily="2" charset="2"/>
              <a:buNone/>
              <a:defRPr/>
            </a:pPr>
            <a:endParaRPr lang="en-US" dirty="0" smtClean="0">
              <a:solidFill>
                <a:schemeClr val="tx2"/>
              </a:solidFill>
              <a:ea typeface="+mn-ea"/>
            </a:endParaRPr>
          </a:p>
          <a:p>
            <a:pPr marL="109728" indent="0" algn="ctr" eaLnBrk="1" fontAlgn="auto" hangingPunct="1">
              <a:spcBef>
                <a:spcPct val="0"/>
              </a:spcBef>
              <a:spcAft>
                <a:spcPts val="0"/>
              </a:spcAft>
              <a:buClr>
                <a:schemeClr val="accent3"/>
              </a:buClr>
              <a:buFont typeface="Georgia"/>
              <a:buNone/>
              <a:defRPr/>
            </a:pPr>
            <a:r>
              <a:rPr lang="en-US" sz="2000" dirty="0" smtClean="0">
                <a:solidFill>
                  <a:schemeClr val="tx2"/>
                </a:solidFill>
                <a:ea typeface="+mn-ea"/>
              </a:rPr>
              <a:t>Janet Penner-Williams, Ed.D.</a:t>
            </a:r>
          </a:p>
          <a:p>
            <a:pPr marL="109728" indent="0" algn="ctr" eaLnBrk="1" fontAlgn="auto" hangingPunct="1">
              <a:spcBef>
                <a:spcPct val="0"/>
              </a:spcBef>
              <a:spcAft>
                <a:spcPts val="0"/>
              </a:spcAft>
              <a:buClr>
                <a:schemeClr val="accent3"/>
              </a:buClr>
              <a:buFont typeface="Georgia"/>
              <a:buNone/>
              <a:defRPr/>
            </a:pPr>
            <a:r>
              <a:rPr lang="en-US" sz="2000" dirty="0" smtClean="0">
                <a:solidFill>
                  <a:schemeClr val="tx2"/>
                </a:solidFill>
                <a:ea typeface="+mn-ea"/>
                <a:hlinkClick r:id="rId3"/>
              </a:rPr>
              <a:t>jpenner@uark.edu</a:t>
            </a:r>
            <a:endParaRPr lang="en-US" sz="2000" dirty="0" smtClean="0">
              <a:solidFill>
                <a:schemeClr val="tx2"/>
              </a:solidFill>
              <a:ea typeface="+mn-ea"/>
            </a:endParaRPr>
          </a:p>
          <a:p>
            <a:pPr marL="109728" indent="0" algn="ctr" eaLnBrk="1" fontAlgn="auto" hangingPunct="1">
              <a:spcBef>
                <a:spcPct val="0"/>
              </a:spcBef>
              <a:spcAft>
                <a:spcPts val="0"/>
              </a:spcAft>
              <a:buClr>
                <a:schemeClr val="accent3"/>
              </a:buClr>
              <a:buFont typeface="Georgia"/>
              <a:buNone/>
              <a:defRPr/>
            </a:pPr>
            <a:r>
              <a:rPr lang="en-US" sz="2000" dirty="0" smtClean="0">
                <a:solidFill>
                  <a:schemeClr val="tx2"/>
                </a:solidFill>
                <a:ea typeface="+mn-ea"/>
              </a:rPr>
              <a:t>479-575-2897</a:t>
            </a:r>
          </a:p>
          <a:p>
            <a:pPr marL="365760" indent="-256032" algn="ctr" eaLnBrk="1" fontAlgn="auto" hangingPunct="1">
              <a:spcBef>
                <a:spcPct val="0"/>
              </a:spcBef>
              <a:spcAft>
                <a:spcPts val="0"/>
              </a:spcAft>
              <a:buClr>
                <a:schemeClr val="accent3"/>
              </a:buClr>
              <a:buFont typeface="Wingdings" pitchFamily="2" charset="2"/>
              <a:buNone/>
              <a:defRPr/>
            </a:pPr>
            <a:endParaRPr lang="en-US" dirty="0" smtClean="0">
              <a:solidFill>
                <a:schemeClr val="tx2"/>
              </a:solidFill>
              <a:ea typeface="+mn-ea"/>
            </a:endParaRPr>
          </a:p>
          <a:p>
            <a:pPr marL="365760" indent="-256032" algn="ctr" eaLnBrk="1" fontAlgn="auto" hangingPunct="1">
              <a:spcBef>
                <a:spcPct val="0"/>
              </a:spcBef>
              <a:spcAft>
                <a:spcPts val="0"/>
              </a:spcAft>
              <a:buClr>
                <a:schemeClr val="accent3"/>
              </a:buClr>
              <a:buFont typeface="Wingdings" pitchFamily="2" charset="2"/>
              <a:buNone/>
              <a:defRPr/>
            </a:pPr>
            <a:endParaRPr lang="en-US" dirty="0" smtClean="0">
              <a:solidFill>
                <a:schemeClr val="tx2"/>
              </a:solidFill>
              <a:ea typeface="+mn-ea"/>
            </a:endParaRPr>
          </a:p>
          <a:p>
            <a:pPr marL="365760" indent="-256032" eaLnBrk="1" fontAlgn="auto" hangingPunct="1">
              <a:spcAft>
                <a:spcPts val="0"/>
              </a:spcAft>
              <a:buClr>
                <a:schemeClr val="accent3"/>
              </a:buClr>
              <a:buFont typeface="Georgia"/>
              <a:buChar char="•"/>
              <a:defRPr/>
            </a:pPr>
            <a:endParaRPr lang="en-US" dirty="0" smtClean="0">
              <a:ea typeface="+mn-ea"/>
            </a:endParaRPr>
          </a:p>
        </p:txBody>
      </p:sp>
    </p:spTree>
  </p:cSld>
  <p:clrMapOvr>
    <a:masterClrMapping/>
  </p:clrMapOvr>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3"/>
          <p:cNvSpPr>
            <a:spLocks noGrp="1"/>
          </p:cNvSpPr>
          <p:nvPr>
            <p:ph type="title"/>
          </p:nvPr>
        </p:nvSpPr>
        <p:spPr/>
        <p:txBody>
          <a:bodyPr/>
          <a:lstStyle/>
          <a:p>
            <a:r>
              <a:rPr lang="en-US" altLang="en-US" smtClean="0"/>
              <a:t>Southside School District</a:t>
            </a:r>
          </a:p>
        </p:txBody>
      </p:sp>
      <p:sp>
        <p:nvSpPr>
          <p:cNvPr id="5" name="Content Placeholder 4"/>
          <p:cNvSpPr>
            <a:spLocks noGrp="1"/>
          </p:cNvSpPr>
          <p:nvPr>
            <p:ph idx="1"/>
          </p:nvPr>
        </p:nvSpPr>
        <p:spPr/>
        <p:txBody>
          <a:bodyPr/>
          <a:lstStyle/>
          <a:p>
            <a:pPr>
              <a:buFont typeface="Georgia" charset="0"/>
              <a:buChar char="•"/>
              <a:defRPr/>
            </a:pPr>
            <a:r>
              <a:rPr lang="en-US" dirty="0" smtClean="0">
                <a:ea typeface="ＭＳ Ｐゴシック" charset="0"/>
              </a:rPr>
              <a:t>Grow our own</a:t>
            </a:r>
          </a:p>
          <a:p>
            <a:pPr lvl="1">
              <a:buFont typeface="Georgia" charset="0"/>
              <a:buChar char="▫"/>
              <a:defRPr/>
            </a:pPr>
            <a:r>
              <a:rPr lang="en-US" dirty="0" smtClean="0">
                <a:ea typeface="ＭＳ Ｐゴシック" charset="0"/>
              </a:rPr>
              <a:t>Teacher Cadet</a:t>
            </a:r>
          </a:p>
          <a:p>
            <a:pPr lvl="1">
              <a:buFont typeface="Georgia" charset="0"/>
              <a:buChar char="▫"/>
              <a:defRPr/>
            </a:pPr>
            <a:r>
              <a:rPr lang="en-US" dirty="0" smtClean="0">
                <a:ea typeface="ＭＳ Ｐゴシック" charset="0"/>
              </a:rPr>
              <a:t>Certified Teaching Assistant</a:t>
            </a:r>
          </a:p>
          <a:p>
            <a:pPr marL="457200" lvl="1" indent="0">
              <a:buFont typeface="Georgia" charset="0"/>
              <a:buNone/>
              <a:defRPr/>
            </a:pPr>
            <a:endParaRPr lang="en-US" dirty="0" smtClean="0">
              <a:ea typeface="ＭＳ Ｐゴシック" charset="0"/>
            </a:endParaRPr>
          </a:p>
          <a:p>
            <a:pPr>
              <a:buFont typeface="Georgia" charset="0"/>
              <a:buChar char="•"/>
              <a:defRPr/>
            </a:pPr>
            <a:r>
              <a:rPr lang="en-US" dirty="0" smtClean="0">
                <a:ea typeface="ＭＳ Ｐゴシック" charset="0"/>
              </a:rPr>
              <a:t>Share our profession</a:t>
            </a:r>
          </a:p>
          <a:p>
            <a:pPr>
              <a:buFont typeface="Georgia" charset="0"/>
              <a:buChar char="•"/>
              <a:defRPr/>
            </a:pPr>
            <a:endParaRPr lang="en-US" dirty="0">
              <a:ea typeface="ＭＳ Ｐゴシック" charset="0"/>
            </a:endParaRPr>
          </a:p>
          <a:p>
            <a:pPr>
              <a:buFont typeface="Georgia" charset="0"/>
              <a:buChar char="•"/>
              <a:defRPr/>
            </a:pPr>
            <a:r>
              <a:rPr lang="en-US" dirty="0" smtClean="0">
                <a:ea typeface="ＭＳ Ｐゴシック" charset="0"/>
              </a:rPr>
              <a:t>Share the pathways to our profession</a:t>
            </a:r>
          </a:p>
          <a:p>
            <a:pPr>
              <a:buFont typeface="Georgia" charset="0"/>
              <a:buChar char="•"/>
              <a:defRPr/>
            </a:pPr>
            <a:endParaRPr lang="en-US" dirty="0" smtClean="0">
              <a:ea typeface="ＭＳ Ｐゴシック" charset="0"/>
            </a:endParaRPr>
          </a:p>
          <a:p>
            <a:pPr>
              <a:buFont typeface="Georgia" charset="0"/>
              <a:buChar char="•"/>
              <a:defRPr/>
            </a:pPr>
            <a:r>
              <a:rPr lang="en-US" dirty="0" smtClean="0">
                <a:ea typeface="ＭＳ Ｐゴシック" charset="0"/>
              </a:rPr>
              <a:t>Collaborate with Teacher Prep Programs</a:t>
            </a:r>
          </a:p>
          <a:p>
            <a:pPr marL="0" indent="0">
              <a:buFont typeface="Georgia" charset="0"/>
              <a:buNone/>
              <a:defRPr/>
            </a:pPr>
            <a:endParaRPr lang="en-US" dirty="0" smtClean="0">
              <a:ea typeface="ＭＳ Ｐゴシック" charset="0"/>
            </a:endParaRPr>
          </a:p>
          <a:p>
            <a:pPr marL="0" indent="0">
              <a:buFont typeface="Georgia" charset="0"/>
              <a:buNone/>
              <a:defRPr/>
            </a:pPr>
            <a:endParaRPr lang="en-US" dirty="0">
              <a:ea typeface="ＭＳ Ｐゴシック"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311700" y="1124468"/>
            <a:ext cx="8520600" cy="572700"/>
          </a:xfrm>
          <a:prstGeom prst="rect">
            <a:avLst/>
          </a:prstGeom>
        </p:spPr>
        <p:txBody>
          <a:bodyPr vert="horz" lIns="91425" tIns="91425" rIns="91425" bIns="91425" rtlCol="0" anchor="t" anchorCtr="0">
            <a:noAutofit/>
          </a:bodyPr>
          <a:lstStyle/>
          <a:p>
            <a:r>
              <a:rPr lang="en" dirty="0"/>
              <a:t>Current State of Arkansas </a:t>
            </a:r>
            <a:r>
              <a:rPr lang="en" dirty="0" smtClean="0"/>
              <a:t>Education</a:t>
            </a:r>
            <a:endParaRPr lang="en" dirty="0"/>
          </a:p>
        </p:txBody>
      </p:sp>
      <p:sp>
        <p:nvSpPr>
          <p:cNvPr id="73" name="Shape 73"/>
          <p:cNvSpPr txBox="1">
            <a:spLocks noGrp="1"/>
          </p:cNvSpPr>
          <p:nvPr>
            <p:ph type="body" idx="1"/>
          </p:nvPr>
        </p:nvSpPr>
        <p:spPr>
          <a:xfrm>
            <a:off x="311700" y="2009725"/>
            <a:ext cx="8520600" cy="3876725"/>
          </a:xfrm>
          <a:prstGeom prst="rect">
            <a:avLst/>
          </a:prstGeom>
        </p:spPr>
        <p:txBody>
          <a:bodyPr vert="horz" lIns="91425" tIns="91425" rIns="91425" bIns="91425" rtlCol="0" anchor="t" anchorCtr="0">
            <a:noAutofit/>
          </a:bodyPr>
          <a:lstStyle/>
          <a:p>
            <a:pPr marL="457200" indent="-228600">
              <a:spcAft>
                <a:spcPts val="1800"/>
              </a:spcAft>
            </a:pPr>
            <a:r>
              <a:rPr lang="en" dirty="0" smtClean="0"/>
              <a:t>In 2015, 51% of AR students took at least one AP exam (3rd highest in the nation), compared to 24% in 2005.  AR students earned 45,000+ credit hours resulting in $11,000,000 savings in college tuition. </a:t>
            </a:r>
          </a:p>
          <a:p>
            <a:pPr marL="457200" indent="-228600">
              <a:spcAft>
                <a:spcPts val="1800"/>
              </a:spcAft>
            </a:pPr>
            <a:r>
              <a:rPr lang="en" dirty="0" smtClean="0"/>
              <a:t>In </a:t>
            </a:r>
            <a:r>
              <a:rPr lang="en" dirty="0"/>
              <a:t>2015, students also accumulated 116,000+ concurrent credit hours</a:t>
            </a:r>
            <a:r>
              <a:rPr lang="en" dirty="0" smtClean="0"/>
              <a:t>.</a:t>
            </a:r>
            <a:endParaRPr lang="en" dirty="0"/>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Defaul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10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1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5.xml><?xml version="1.0" encoding="utf-8"?>
<a:theme xmlns:a="http://schemas.openxmlformats.org/drawingml/2006/main" name="1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6.xml><?xml version="1.0" encoding="utf-8"?>
<a:theme xmlns:a="http://schemas.openxmlformats.org/drawingml/2006/main" name="1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7.xml><?xml version="1.0" encoding="utf-8"?>
<a:theme xmlns:a="http://schemas.openxmlformats.org/drawingml/2006/main" name="1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8.xml><?xml version="1.0" encoding="utf-8"?>
<a:theme xmlns:a="http://schemas.openxmlformats.org/drawingml/2006/main" name="1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9.xml><?xml version="1.0" encoding="utf-8"?>
<a:theme xmlns:a="http://schemas.openxmlformats.org/drawingml/2006/main" name="1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0.xml><?xml version="1.0" encoding="utf-8"?>
<a:theme xmlns:a="http://schemas.openxmlformats.org/drawingml/2006/main" name="1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1.xml><?xml version="1.0" encoding="utf-8"?>
<a:theme xmlns:a="http://schemas.openxmlformats.org/drawingml/2006/main" name="1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2.xml><?xml version="1.0" encoding="utf-8"?>
<a:theme xmlns:a="http://schemas.openxmlformats.org/drawingml/2006/main" name="1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3.xml><?xml version="1.0" encoding="utf-8"?>
<a:theme xmlns:a="http://schemas.openxmlformats.org/drawingml/2006/main" name="20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4.xml><?xml version="1.0" encoding="utf-8"?>
<a:theme xmlns:a="http://schemas.openxmlformats.org/drawingml/2006/main" name="2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5.xml><?xml version="1.0" encoding="utf-8"?>
<a:theme xmlns:a="http://schemas.openxmlformats.org/drawingml/2006/main" name="2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6.xml><?xml version="1.0" encoding="utf-8"?>
<a:theme xmlns:a="http://schemas.openxmlformats.org/drawingml/2006/main" name="2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7.xml><?xml version="1.0" encoding="utf-8"?>
<a:theme xmlns:a="http://schemas.openxmlformats.org/drawingml/2006/main" name="2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8.xml><?xml version="1.0" encoding="utf-8"?>
<a:theme xmlns:a="http://schemas.openxmlformats.org/drawingml/2006/main" name="2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9.xml><?xml version="1.0" encoding="utf-8"?>
<a:theme xmlns:a="http://schemas.openxmlformats.org/drawingml/2006/main" name="2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0.xml><?xml version="1.0" encoding="utf-8"?>
<a:theme xmlns:a="http://schemas.openxmlformats.org/drawingml/2006/main" name="2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1.xml><?xml version="1.0" encoding="utf-8"?>
<a:theme xmlns:a="http://schemas.openxmlformats.org/drawingml/2006/main" name="2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2.xml><?xml version="1.0" encoding="utf-8"?>
<a:theme xmlns:a="http://schemas.openxmlformats.org/drawingml/2006/main" name="2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3.xml><?xml version="1.0" encoding="utf-8"?>
<a:theme xmlns:a="http://schemas.openxmlformats.org/drawingml/2006/main" name="30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4.xml><?xml version="1.0" encoding="utf-8"?>
<a:theme xmlns:a="http://schemas.openxmlformats.org/drawingml/2006/main" name="3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5.xml><?xml version="1.0" encoding="utf-8"?>
<a:theme xmlns:a="http://schemas.openxmlformats.org/drawingml/2006/main" name="3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6.xml><?xml version="1.0" encoding="utf-8"?>
<a:theme xmlns:a="http://schemas.openxmlformats.org/drawingml/2006/main" name="3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7.xml><?xml version="1.0" encoding="utf-8"?>
<a:theme xmlns:a="http://schemas.openxmlformats.org/drawingml/2006/main" name="3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8.xml><?xml version="1.0" encoding="utf-8"?>
<a:theme xmlns:a="http://schemas.openxmlformats.org/drawingml/2006/main" name="3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9.xml><?xml version="1.0" encoding="utf-8"?>
<a:theme xmlns:a="http://schemas.openxmlformats.org/drawingml/2006/main" name="3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0.xml><?xml version="1.0" encoding="utf-8"?>
<a:theme xmlns:a="http://schemas.openxmlformats.org/drawingml/2006/main" name="3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1.xml><?xml version="1.0" encoding="utf-8"?>
<a:theme xmlns:a="http://schemas.openxmlformats.org/drawingml/2006/main" name="3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2.xml><?xml version="1.0" encoding="utf-8"?>
<a:theme xmlns:a="http://schemas.openxmlformats.org/drawingml/2006/main" name="3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3.xml><?xml version="1.0" encoding="utf-8"?>
<a:theme xmlns:a="http://schemas.openxmlformats.org/drawingml/2006/main" name="40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4.xml><?xml version="1.0" encoding="utf-8"?>
<a:theme xmlns:a="http://schemas.openxmlformats.org/drawingml/2006/main" name="4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5.xml><?xml version="1.0" encoding="utf-8"?>
<a:theme xmlns:a="http://schemas.openxmlformats.org/drawingml/2006/main" name="4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6.xml><?xml version="1.0" encoding="utf-8"?>
<a:theme xmlns:a="http://schemas.openxmlformats.org/drawingml/2006/main" name="4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7.xml><?xml version="1.0" encoding="utf-8"?>
<a:theme xmlns:a="http://schemas.openxmlformats.org/drawingml/2006/main" name="4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8.xml><?xml version="1.0" encoding="utf-8"?>
<a:theme xmlns:a="http://schemas.openxmlformats.org/drawingml/2006/main" name="4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9.xml><?xml version="1.0" encoding="utf-8"?>
<a:theme xmlns:a="http://schemas.openxmlformats.org/drawingml/2006/main" name="4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0.xml><?xml version="1.0" encoding="utf-8"?>
<a:theme xmlns:a="http://schemas.openxmlformats.org/drawingml/2006/main" name="4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1.xml><?xml version="1.0" encoding="utf-8"?>
<a:theme xmlns:a="http://schemas.openxmlformats.org/drawingml/2006/main" name="4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2.xml><?xml version="1.0" encoding="utf-8"?>
<a:theme xmlns:a="http://schemas.openxmlformats.org/drawingml/2006/main" name="4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Theme.thmx</Template>
  <TotalTime>1278</TotalTime>
  <Words>3823</Words>
  <Application>Microsoft Macintosh PowerPoint</Application>
  <PresentationFormat>On-screen Show (4:3)</PresentationFormat>
  <Paragraphs>381</Paragraphs>
  <Slides>89</Slides>
  <Notes>65</Notes>
  <HiddenSlides>0</HiddenSlides>
  <MMClips>0</MMClips>
  <ScaleCrop>false</ScaleCrop>
  <HeadingPairs>
    <vt:vector size="6" baseType="variant">
      <vt:variant>
        <vt:lpstr>Theme</vt:lpstr>
      </vt:variant>
      <vt:variant>
        <vt:i4>52</vt:i4>
      </vt:variant>
      <vt:variant>
        <vt:lpstr>Embedded OLE Servers</vt:lpstr>
      </vt:variant>
      <vt:variant>
        <vt:i4>1</vt:i4>
      </vt:variant>
      <vt:variant>
        <vt:lpstr>Slide Titles</vt:lpstr>
      </vt:variant>
      <vt:variant>
        <vt:i4>89</vt:i4>
      </vt:variant>
    </vt:vector>
  </HeadingPairs>
  <TitlesOfParts>
    <vt:vector size="142" baseType="lpstr">
      <vt:lpstr>Default Theme</vt:lpstr>
      <vt:lpstr>Urban</vt:lpstr>
      <vt:lpstr>Office Theme</vt:lpstr>
      <vt:lpstr>1_Office Theme</vt:lpstr>
      <vt:lpstr>2_Office Theme</vt:lpstr>
      <vt:lpstr>3_Office Theme</vt:lpstr>
      <vt:lpstr>4_Office Theme</vt:lpstr>
      <vt:lpstr>5_Office Theme</vt:lpstr>
      <vt:lpstr>6_Office Theme</vt:lpstr>
      <vt:lpstr>7_Office Theme</vt:lpstr>
      <vt:lpstr>8_Office Theme</vt:lpstr>
      <vt:lpstr>9_Office Theme</vt:lpstr>
      <vt:lpstr>10_Office Theme</vt:lpstr>
      <vt:lpstr>11_Office Theme</vt:lpstr>
      <vt:lpstr>12_Office Theme</vt:lpstr>
      <vt:lpstr>13_Office Theme</vt:lpstr>
      <vt:lpstr>14_Office Theme</vt:lpstr>
      <vt:lpstr>15_Office Theme</vt:lpstr>
      <vt:lpstr>16_Office Theme</vt:lpstr>
      <vt:lpstr>17_Office Theme</vt:lpstr>
      <vt:lpstr>18_Office Theme</vt:lpstr>
      <vt:lpstr>19_Office Theme</vt:lpstr>
      <vt:lpstr>20_Office Theme</vt:lpstr>
      <vt:lpstr>21_Office Theme</vt:lpstr>
      <vt:lpstr>22_Office Theme</vt:lpstr>
      <vt:lpstr>23_Office Theme</vt:lpstr>
      <vt:lpstr>24_Office Theme</vt:lpstr>
      <vt:lpstr>25_Office Theme</vt:lpstr>
      <vt:lpstr>26_Office Theme</vt:lpstr>
      <vt:lpstr>27_Office Theme</vt:lpstr>
      <vt:lpstr>28_Office Theme</vt:lpstr>
      <vt:lpstr>29_Office Theme</vt:lpstr>
      <vt:lpstr>30_Office Theme</vt:lpstr>
      <vt:lpstr>31_Office Theme</vt:lpstr>
      <vt:lpstr>32_Office Theme</vt:lpstr>
      <vt:lpstr>33_Office Theme</vt:lpstr>
      <vt:lpstr>34_Office Theme</vt:lpstr>
      <vt:lpstr>35_Office Theme</vt:lpstr>
      <vt:lpstr>36_Office Theme</vt:lpstr>
      <vt:lpstr>37_Office Theme</vt:lpstr>
      <vt:lpstr>38_Office Theme</vt:lpstr>
      <vt:lpstr>39_Office Theme</vt:lpstr>
      <vt:lpstr>40_Office Theme</vt:lpstr>
      <vt:lpstr>41_Office Theme</vt:lpstr>
      <vt:lpstr>42_Office Theme</vt:lpstr>
      <vt:lpstr>43_Office Theme</vt:lpstr>
      <vt:lpstr>44_Office Theme</vt:lpstr>
      <vt:lpstr>45_Office Theme</vt:lpstr>
      <vt:lpstr>46_Office Theme</vt:lpstr>
      <vt:lpstr>47_Office Theme</vt:lpstr>
      <vt:lpstr>48_Office Theme</vt:lpstr>
      <vt:lpstr>49_Office Theme</vt:lpstr>
      <vt:lpstr>Document</vt:lpstr>
      <vt:lpstr>PowerPoint Presentation</vt:lpstr>
      <vt:lpstr>    Vision of Excellence         Arkansas Education </vt:lpstr>
      <vt:lpstr>Goal</vt:lpstr>
      <vt:lpstr>How Did We Get Here?  </vt:lpstr>
      <vt:lpstr>How Did We Get Here?  </vt:lpstr>
      <vt:lpstr>Current State of Arkansas Education</vt:lpstr>
      <vt:lpstr>Current State of Arkansas Education</vt:lpstr>
      <vt:lpstr>Current State of Arkansas Education</vt:lpstr>
      <vt:lpstr>Current State of Arkansas Education</vt:lpstr>
      <vt:lpstr>Current State of Arkansas Education</vt:lpstr>
      <vt:lpstr>PowerPoint Presentation</vt:lpstr>
      <vt:lpstr>Focus Area #1</vt:lpstr>
      <vt:lpstr>Focus Area #1</vt:lpstr>
      <vt:lpstr>Schools Should…..</vt:lpstr>
      <vt:lpstr>Schools Should…..</vt:lpstr>
      <vt:lpstr>Schools Should…..</vt:lpstr>
      <vt:lpstr>Schools Should…..</vt:lpstr>
      <vt:lpstr>Policy Recommendations</vt:lpstr>
      <vt:lpstr>Policy Recommendations</vt:lpstr>
      <vt:lpstr>Policy Recommendations</vt:lpstr>
      <vt:lpstr>Policy Recommendations</vt:lpstr>
      <vt:lpstr>Policy Recommendations</vt:lpstr>
      <vt:lpstr>PowerPoint Presentation</vt:lpstr>
      <vt:lpstr>PowerPoint Presentation</vt:lpstr>
      <vt:lpstr>PowerPoint Presentation</vt:lpstr>
      <vt:lpstr>Schools Should…..</vt:lpstr>
      <vt:lpstr>Schools Should…..</vt:lpstr>
      <vt:lpstr>Schools Should…..</vt:lpstr>
      <vt:lpstr>Schools Should…..</vt:lpstr>
      <vt:lpstr>Policy Recommendations</vt:lpstr>
      <vt:lpstr>Policy Recommendations</vt:lpstr>
      <vt:lpstr>Policy Recommendations</vt:lpstr>
      <vt:lpstr>Policy Recommendations</vt:lpstr>
      <vt:lpstr>Policy Recommendations</vt:lpstr>
      <vt:lpstr>Policy Recommendations</vt:lpstr>
      <vt:lpstr>PowerPoint Presentation</vt:lpstr>
      <vt:lpstr>PowerPoint Presentation</vt:lpstr>
      <vt:lpstr>PowerPoint Presentation</vt:lpstr>
      <vt:lpstr>Schools Should…..</vt:lpstr>
      <vt:lpstr>Schools Should…..</vt:lpstr>
      <vt:lpstr>Schools Should…..</vt:lpstr>
      <vt:lpstr>Policy Recommendations</vt:lpstr>
      <vt:lpstr>Policy Recommendations</vt:lpstr>
      <vt:lpstr>Policy Recommendations</vt:lpstr>
      <vt:lpstr>Policy Recommendations</vt:lpstr>
      <vt:lpstr>Policy Recommendations</vt:lpstr>
      <vt:lpstr>Policy Recommendations</vt:lpstr>
      <vt:lpstr>Policy Recommendations</vt:lpstr>
      <vt:lpstr>Policy Recommendations</vt:lpstr>
      <vt:lpstr>What Do We Hope to Achieve?</vt:lpstr>
      <vt:lpstr>What Do We Hope to Achieve?</vt:lpstr>
      <vt:lpstr>Most Frequent Responses</vt:lpstr>
      <vt:lpstr>Most Frequent Responses</vt:lpstr>
      <vt:lpstr>Most Frequent Responses</vt:lpstr>
      <vt:lpstr>Excellent Teachers and Leaders</vt:lpstr>
      <vt:lpstr>What do you consider the most important characteristics/qualifications for your child/grandchild’s teacher</vt:lpstr>
      <vt:lpstr> What do you consider the most important characteristics/qualifications for your child/grandchild’s school and district administrators.</vt:lpstr>
      <vt:lpstr>Does your child/grandchild have access to a team of educators who have the desired qualifications (That you ranked in the above questions)?</vt:lpstr>
      <vt:lpstr>If you answered no to “access to a qualified team of qualified educators”-why? (Most frequent responses.)</vt:lpstr>
      <vt:lpstr> What are some of the strategies our state might investigate or continue to: attract, prepare, support and retain educators?</vt:lpstr>
      <vt:lpstr>Follow up questions</vt:lpstr>
      <vt:lpstr>Additional Questions for Consideration</vt:lpstr>
      <vt:lpstr>PowerPoint Presentation</vt:lpstr>
      <vt:lpstr>PowerPoint Presentation</vt:lpstr>
      <vt:lpstr>PowerPoint Presentation</vt:lpstr>
      <vt:lpstr>Equitable Access to Excellent Educators</vt:lpstr>
      <vt:lpstr>Equitable Access Plan Definitions</vt:lpstr>
      <vt:lpstr>PowerPoint Presentation</vt:lpstr>
      <vt:lpstr>PowerPoint Presentation</vt:lpstr>
      <vt:lpstr>PowerPoint Presentation</vt:lpstr>
      <vt:lpstr>PowerPoint Presentation</vt:lpstr>
      <vt:lpstr>PowerPoint Presentation</vt:lpstr>
      <vt:lpstr>PowerPoint Presentation</vt:lpstr>
      <vt:lpstr>Here’s what we know…Equity Gaps</vt:lpstr>
      <vt:lpstr>ESSA Changes and Challenges</vt:lpstr>
      <vt:lpstr>Focus on the Educator Workforce</vt:lpstr>
      <vt:lpstr>Attract, Prepare, Develop, Support…  to Retain </vt:lpstr>
      <vt:lpstr>Changes in Required Definitions:  Equitable Access Plan to ESSA plan </vt:lpstr>
      <vt:lpstr>The Every Student Succeeds Act (ESSA)</vt:lpstr>
      <vt:lpstr>Defining Ineffective Teachers  Challenges? Considerations? Concerns?</vt:lpstr>
      <vt:lpstr>Defining Ineffective Teachers</vt:lpstr>
      <vt:lpstr>ESSA and required reporting</vt:lpstr>
      <vt:lpstr>The Title II, Part A federal program </vt:lpstr>
      <vt:lpstr>PowerPoint Presentation</vt:lpstr>
      <vt:lpstr>PILOT Project MAESTRO </vt:lpstr>
      <vt:lpstr>Advantages</vt:lpstr>
      <vt:lpstr>PowerPoint Presentation</vt:lpstr>
      <vt:lpstr>Contact Information</vt:lpstr>
      <vt:lpstr>Southside School District</vt:lpstr>
    </vt:vector>
  </TitlesOfParts>
  <Company>Arkansas Department of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Ivy Pfeffer (ADE)</dc:creator>
  <cp:lastModifiedBy>Tina Smith</cp:lastModifiedBy>
  <cp:revision>40</cp:revision>
  <cp:lastPrinted>2016-10-25T16:57:50Z</cp:lastPrinted>
  <dcterms:created xsi:type="dcterms:W3CDTF">2016-10-05T23:27:19Z</dcterms:created>
  <dcterms:modified xsi:type="dcterms:W3CDTF">2016-10-26T19:03:07Z</dcterms:modified>
</cp:coreProperties>
</file>