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2"/>
  </p:notesMasterIdLst>
  <p:sldIdLst>
    <p:sldId id="340" r:id="rId2"/>
    <p:sldId id="296" r:id="rId3"/>
    <p:sldId id="341" r:id="rId4"/>
    <p:sldId id="414" r:id="rId5"/>
    <p:sldId id="295" r:id="rId6"/>
    <p:sldId id="299" r:id="rId7"/>
    <p:sldId id="331" r:id="rId8"/>
    <p:sldId id="297" r:id="rId9"/>
    <p:sldId id="292" r:id="rId10"/>
    <p:sldId id="260" r:id="rId11"/>
    <p:sldId id="261" r:id="rId12"/>
    <p:sldId id="262" r:id="rId13"/>
    <p:sldId id="263" r:id="rId14"/>
    <p:sldId id="329" r:id="rId15"/>
    <p:sldId id="264" r:id="rId16"/>
    <p:sldId id="303" r:id="rId17"/>
    <p:sldId id="332" r:id="rId18"/>
    <p:sldId id="317" r:id="rId19"/>
    <p:sldId id="302" r:id="rId20"/>
    <p:sldId id="305" r:id="rId21"/>
    <p:sldId id="333" r:id="rId22"/>
    <p:sldId id="278" r:id="rId23"/>
    <p:sldId id="279" r:id="rId24"/>
    <p:sldId id="280" r:id="rId25"/>
    <p:sldId id="281" r:id="rId26"/>
    <p:sldId id="282" r:id="rId27"/>
    <p:sldId id="283" r:id="rId28"/>
    <p:sldId id="284" r:id="rId29"/>
    <p:sldId id="285" r:id="rId30"/>
    <p:sldId id="312" r:id="rId31"/>
    <p:sldId id="256" r:id="rId32"/>
    <p:sldId id="257" r:id="rId33"/>
    <p:sldId id="258" r:id="rId34"/>
    <p:sldId id="290" r:id="rId35"/>
    <p:sldId id="313" r:id="rId36"/>
    <p:sldId id="314" r:id="rId37"/>
    <p:sldId id="337" r:id="rId38"/>
    <p:sldId id="318" r:id="rId39"/>
    <p:sldId id="345" r:id="rId40"/>
    <p:sldId id="294" r:id="rId41"/>
    <p:sldId id="346" r:id="rId42"/>
    <p:sldId id="347" r:id="rId43"/>
    <p:sldId id="348" r:id="rId44"/>
    <p:sldId id="259" r:id="rId45"/>
    <p:sldId id="349" r:id="rId46"/>
    <p:sldId id="350" r:id="rId47"/>
    <p:sldId id="351" r:id="rId48"/>
    <p:sldId id="352" r:id="rId49"/>
    <p:sldId id="353" r:id="rId50"/>
    <p:sldId id="265" r:id="rId51"/>
    <p:sldId id="266" r:id="rId52"/>
    <p:sldId id="267" r:id="rId53"/>
    <p:sldId id="268" r:id="rId54"/>
    <p:sldId id="269" r:id="rId55"/>
    <p:sldId id="270" r:id="rId56"/>
    <p:sldId id="271" r:id="rId57"/>
    <p:sldId id="272" r:id="rId58"/>
    <p:sldId id="273" r:id="rId59"/>
    <p:sldId id="274" r:id="rId60"/>
    <p:sldId id="275" r:id="rId61"/>
    <p:sldId id="276" r:id="rId62"/>
    <p:sldId id="277" r:id="rId63"/>
    <p:sldId id="354" r:id="rId64"/>
    <p:sldId id="355" r:id="rId65"/>
    <p:sldId id="356" r:id="rId66"/>
    <p:sldId id="357" r:id="rId67"/>
    <p:sldId id="358" r:id="rId68"/>
    <p:sldId id="359" r:id="rId69"/>
    <p:sldId id="360" r:id="rId70"/>
    <p:sldId id="361" r:id="rId71"/>
    <p:sldId id="286" r:id="rId72"/>
    <p:sldId id="287" r:id="rId73"/>
    <p:sldId id="415" r:id="rId74"/>
    <p:sldId id="362" r:id="rId75"/>
    <p:sldId id="363" r:id="rId76"/>
    <p:sldId id="364" r:id="rId77"/>
    <p:sldId id="365" r:id="rId78"/>
    <p:sldId id="366" r:id="rId79"/>
    <p:sldId id="367" r:id="rId80"/>
    <p:sldId id="368" r:id="rId81"/>
    <p:sldId id="369" r:id="rId82"/>
    <p:sldId id="370" r:id="rId83"/>
    <p:sldId id="371" r:id="rId84"/>
    <p:sldId id="372" r:id="rId85"/>
    <p:sldId id="373" r:id="rId86"/>
    <p:sldId id="374" r:id="rId87"/>
    <p:sldId id="375" r:id="rId88"/>
    <p:sldId id="376" r:id="rId89"/>
    <p:sldId id="377" r:id="rId90"/>
    <p:sldId id="378" r:id="rId91"/>
    <p:sldId id="379" r:id="rId92"/>
    <p:sldId id="380" r:id="rId93"/>
    <p:sldId id="381" r:id="rId94"/>
    <p:sldId id="382" r:id="rId95"/>
    <p:sldId id="383" r:id="rId96"/>
    <p:sldId id="384" r:id="rId97"/>
    <p:sldId id="385" r:id="rId98"/>
    <p:sldId id="288" r:id="rId99"/>
    <p:sldId id="386" r:id="rId100"/>
    <p:sldId id="387" r:id="rId101"/>
    <p:sldId id="388" r:id="rId102"/>
    <p:sldId id="389" r:id="rId103"/>
    <p:sldId id="390" r:id="rId104"/>
    <p:sldId id="391" r:id="rId105"/>
    <p:sldId id="416" r:id="rId106"/>
    <p:sldId id="392" r:id="rId107"/>
    <p:sldId id="393" r:id="rId108"/>
    <p:sldId id="394" r:id="rId109"/>
    <p:sldId id="395" r:id="rId110"/>
    <p:sldId id="396" r:id="rId111"/>
    <p:sldId id="397" r:id="rId112"/>
    <p:sldId id="398" r:id="rId113"/>
    <p:sldId id="399" r:id="rId114"/>
    <p:sldId id="400" r:id="rId115"/>
    <p:sldId id="401" r:id="rId116"/>
    <p:sldId id="402" r:id="rId117"/>
    <p:sldId id="403" r:id="rId118"/>
    <p:sldId id="404" r:id="rId119"/>
    <p:sldId id="405" r:id="rId120"/>
    <p:sldId id="406" r:id="rId121"/>
    <p:sldId id="407" r:id="rId122"/>
    <p:sldId id="408" r:id="rId123"/>
    <p:sldId id="409" r:id="rId124"/>
    <p:sldId id="410" r:id="rId125"/>
    <p:sldId id="411" r:id="rId126"/>
    <p:sldId id="412" r:id="rId127"/>
    <p:sldId id="413" r:id="rId128"/>
    <p:sldId id="344" r:id="rId129"/>
    <p:sldId id="343" r:id="rId130"/>
    <p:sldId id="417" r:id="rId1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392"/>
    <p:restoredTop sz="94411"/>
  </p:normalViewPr>
  <p:slideViewPr>
    <p:cSldViewPr snapToGrid="0" snapToObjects="1">
      <p:cViewPr varScale="1">
        <p:scale>
          <a:sx n="77" d="100"/>
          <a:sy n="77" d="100"/>
        </p:scale>
        <p:origin x="520" y="192"/>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A1F5FD-D42B-E74E-8D0A-86579A36B720}"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US"/>
        </a:p>
      </dgm:t>
    </dgm:pt>
    <dgm:pt modelId="{67EF1DDB-1C38-5446-B665-55B2FBD079FA}">
      <dgm:prSet phldrT="[Text]"/>
      <dgm:spPr/>
      <dgm:t>
        <a:bodyPr/>
        <a:lstStyle/>
        <a:p>
          <a:r>
            <a:rPr lang="en-US" dirty="0"/>
            <a:t>Jan</a:t>
          </a:r>
        </a:p>
      </dgm:t>
    </dgm:pt>
    <dgm:pt modelId="{04F8F982-F0A6-DF4C-B892-2F5D1AE176D1}" type="parTrans" cxnId="{815898AB-7AD6-7941-A2A4-CB85CA3F0C27}">
      <dgm:prSet/>
      <dgm:spPr/>
      <dgm:t>
        <a:bodyPr/>
        <a:lstStyle/>
        <a:p>
          <a:endParaRPr lang="en-US"/>
        </a:p>
      </dgm:t>
    </dgm:pt>
    <dgm:pt modelId="{9A4644C6-EAC2-D245-91E6-4819EA85AC69}" type="sibTrans" cxnId="{815898AB-7AD6-7941-A2A4-CB85CA3F0C27}">
      <dgm:prSet/>
      <dgm:spPr/>
      <dgm:t>
        <a:bodyPr/>
        <a:lstStyle/>
        <a:p>
          <a:endParaRPr lang="en-US"/>
        </a:p>
      </dgm:t>
    </dgm:pt>
    <dgm:pt modelId="{C4BCBC9C-0031-894C-85A9-7DC0DA1E8A6E}">
      <dgm:prSet phldrT="[Text]"/>
      <dgm:spPr/>
      <dgm:t>
        <a:bodyPr/>
        <a:lstStyle/>
        <a:p>
          <a:r>
            <a:rPr lang="en-US" dirty="0"/>
            <a:t>Feb</a:t>
          </a:r>
        </a:p>
      </dgm:t>
    </dgm:pt>
    <dgm:pt modelId="{E6EBD6A5-D2B6-4041-9D6A-5854B8C47122}" type="parTrans" cxnId="{57533739-ADFE-BA42-B1A3-18C7E092C64E}">
      <dgm:prSet/>
      <dgm:spPr/>
      <dgm:t>
        <a:bodyPr/>
        <a:lstStyle/>
        <a:p>
          <a:endParaRPr lang="en-US"/>
        </a:p>
      </dgm:t>
    </dgm:pt>
    <dgm:pt modelId="{959A105F-031D-C24D-8B36-2D3AE70EB9AE}" type="sibTrans" cxnId="{57533739-ADFE-BA42-B1A3-18C7E092C64E}">
      <dgm:prSet/>
      <dgm:spPr/>
      <dgm:t>
        <a:bodyPr/>
        <a:lstStyle/>
        <a:p>
          <a:endParaRPr lang="en-US"/>
        </a:p>
      </dgm:t>
    </dgm:pt>
    <dgm:pt modelId="{2BA86FB1-87F0-1B43-9318-CB0CD519A6E7}">
      <dgm:prSet phldrT="[Text]"/>
      <dgm:spPr/>
      <dgm:t>
        <a:bodyPr/>
        <a:lstStyle/>
        <a:p>
          <a:r>
            <a:rPr lang="en-US" dirty="0"/>
            <a:t>Mar</a:t>
          </a:r>
        </a:p>
      </dgm:t>
    </dgm:pt>
    <dgm:pt modelId="{FA88DAA9-A5E6-8C4D-AB85-33FDA3170A23}" type="parTrans" cxnId="{6163B44D-7D2A-8547-B0B4-F9DBBAA4041F}">
      <dgm:prSet/>
      <dgm:spPr/>
      <dgm:t>
        <a:bodyPr/>
        <a:lstStyle/>
        <a:p>
          <a:endParaRPr lang="en-US"/>
        </a:p>
      </dgm:t>
    </dgm:pt>
    <dgm:pt modelId="{85EEE600-0183-764D-AE09-3E5969B7FB50}" type="sibTrans" cxnId="{6163B44D-7D2A-8547-B0B4-F9DBBAA4041F}">
      <dgm:prSet/>
      <dgm:spPr/>
      <dgm:t>
        <a:bodyPr/>
        <a:lstStyle/>
        <a:p>
          <a:endParaRPr lang="en-US"/>
        </a:p>
      </dgm:t>
    </dgm:pt>
    <dgm:pt modelId="{DD45A2FC-4C0A-DC4F-89EF-66DC2ACCDA54}">
      <dgm:prSet phldrT="[Text]"/>
      <dgm:spPr/>
      <dgm:t>
        <a:bodyPr/>
        <a:lstStyle/>
        <a:p>
          <a:r>
            <a:rPr lang="en-US" dirty="0"/>
            <a:t>Apr</a:t>
          </a:r>
        </a:p>
      </dgm:t>
    </dgm:pt>
    <dgm:pt modelId="{7772C9B5-B622-2748-B0F4-9A8CF62D95F6}" type="parTrans" cxnId="{41C288DD-441D-CF43-9850-0E2E388D6A81}">
      <dgm:prSet/>
      <dgm:spPr/>
      <dgm:t>
        <a:bodyPr/>
        <a:lstStyle/>
        <a:p>
          <a:endParaRPr lang="en-US"/>
        </a:p>
      </dgm:t>
    </dgm:pt>
    <dgm:pt modelId="{F13E4774-23FC-1C43-BD7B-826E21F9A1E8}" type="sibTrans" cxnId="{41C288DD-441D-CF43-9850-0E2E388D6A81}">
      <dgm:prSet/>
      <dgm:spPr/>
      <dgm:t>
        <a:bodyPr/>
        <a:lstStyle/>
        <a:p>
          <a:endParaRPr lang="en-US"/>
        </a:p>
      </dgm:t>
    </dgm:pt>
    <dgm:pt modelId="{EABC2EAD-9B83-3849-A3D9-3270DF3979A8}">
      <dgm:prSet phldrT="[Text]"/>
      <dgm:spPr/>
      <dgm:t>
        <a:bodyPr/>
        <a:lstStyle/>
        <a:p>
          <a:r>
            <a:rPr lang="en-US" dirty="0"/>
            <a:t>May</a:t>
          </a:r>
        </a:p>
      </dgm:t>
    </dgm:pt>
    <dgm:pt modelId="{B007EAF7-603D-3E4C-BDD8-9A8D8C2820FE}" type="parTrans" cxnId="{EF84D74E-7061-0D4F-AF57-30A335197F23}">
      <dgm:prSet/>
      <dgm:spPr/>
    </dgm:pt>
    <dgm:pt modelId="{1EA055B5-5821-EC4A-B41D-7882C392D04D}" type="sibTrans" cxnId="{EF84D74E-7061-0D4F-AF57-30A335197F23}">
      <dgm:prSet/>
      <dgm:spPr/>
    </dgm:pt>
    <dgm:pt modelId="{82E384A3-B2C3-B147-A6B6-94FC07BB6928}">
      <dgm:prSet phldrT="[Text]"/>
      <dgm:spPr/>
      <dgm:t>
        <a:bodyPr/>
        <a:lstStyle/>
        <a:p>
          <a:r>
            <a:rPr lang="en-US" dirty="0"/>
            <a:t>June</a:t>
          </a:r>
        </a:p>
      </dgm:t>
    </dgm:pt>
    <dgm:pt modelId="{3273EA68-070E-5C49-881C-C8225FAA006E}" type="parTrans" cxnId="{5DAF687F-FC79-224D-A838-BD07A08E28EA}">
      <dgm:prSet/>
      <dgm:spPr/>
    </dgm:pt>
    <dgm:pt modelId="{544FEA4E-F731-4745-B04C-A08AACEBB5E2}" type="sibTrans" cxnId="{5DAF687F-FC79-224D-A838-BD07A08E28EA}">
      <dgm:prSet/>
      <dgm:spPr/>
    </dgm:pt>
    <dgm:pt modelId="{4953A8A6-1C73-ED44-B03C-4845E803F9CC}">
      <dgm:prSet phldrT="[Text]"/>
      <dgm:spPr/>
      <dgm:t>
        <a:bodyPr/>
        <a:lstStyle/>
        <a:p>
          <a:r>
            <a:rPr lang="en-US" dirty="0"/>
            <a:t>July</a:t>
          </a:r>
        </a:p>
      </dgm:t>
    </dgm:pt>
    <dgm:pt modelId="{CDC33303-5001-4C48-A09D-3A45FB146FDE}" type="parTrans" cxnId="{3609BB7C-D3D3-1448-9517-1816D4B8BC39}">
      <dgm:prSet/>
      <dgm:spPr/>
    </dgm:pt>
    <dgm:pt modelId="{EEDDF3AD-9E4D-A34F-A39C-2C93658E6E83}" type="sibTrans" cxnId="{3609BB7C-D3D3-1448-9517-1816D4B8BC39}">
      <dgm:prSet/>
      <dgm:spPr/>
    </dgm:pt>
    <dgm:pt modelId="{0FD4FDB6-C98E-E64F-B82E-B9FBC3ADF764}">
      <dgm:prSet phldrT="[Text]"/>
      <dgm:spPr/>
      <dgm:t>
        <a:bodyPr/>
        <a:lstStyle/>
        <a:p>
          <a:r>
            <a:rPr lang="en-US" dirty="0"/>
            <a:t>Aug</a:t>
          </a:r>
        </a:p>
      </dgm:t>
    </dgm:pt>
    <dgm:pt modelId="{02420A97-271F-6C49-9076-3DB3686FD074}" type="parTrans" cxnId="{54897C68-3FD9-EF44-8F2C-61B522B8158A}">
      <dgm:prSet/>
      <dgm:spPr/>
    </dgm:pt>
    <dgm:pt modelId="{54F13FB0-238A-184B-BAB0-DCECBF0B9406}" type="sibTrans" cxnId="{54897C68-3FD9-EF44-8F2C-61B522B8158A}">
      <dgm:prSet/>
      <dgm:spPr/>
    </dgm:pt>
    <dgm:pt modelId="{9CB789D2-5EB6-AE49-92D5-B0E88488939C}">
      <dgm:prSet phldrT="[Text]"/>
      <dgm:spPr/>
      <dgm:t>
        <a:bodyPr/>
        <a:lstStyle/>
        <a:p>
          <a:r>
            <a:rPr lang="en-US" dirty="0"/>
            <a:t>Sept</a:t>
          </a:r>
        </a:p>
      </dgm:t>
    </dgm:pt>
    <dgm:pt modelId="{6CBDBAE8-06C6-9343-88E2-5E40CCBB8676}" type="parTrans" cxnId="{49A4D6D2-D06A-454D-BBF1-CCDAB8930011}">
      <dgm:prSet/>
      <dgm:spPr/>
    </dgm:pt>
    <dgm:pt modelId="{9DB8641A-6387-8445-BF49-FDD51313167A}" type="sibTrans" cxnId="{49A4D6D2-D06A-454D-BBF1-CCDAB8930011}">
      <dgm:prSet/>
      <dgm:spPr/>
    </dgm:pt>
    <dgm:pt modelId="{8A89548A-D454-584B-BE9F-5F9F76AA05EF}">
      <dgm:prSet phldrT="[Text]"/>
      <dgm:spPr/>
      <dgm:t>
        <a:bodyPr/>
        <a:lstStyle/>
        <a:p>
          <a:r>
            <a:rPr lang="en-US" dirty="0"/>
            <a:t>Oct</a:t>
          </a:r>
        </a:p>
      </dgm:t>
    </dgm:pt>
    <dgm:pt modelId="{3C257F42-B6D7-9D43-8EA9-777B87D08C4E}" type="parTrans" cxnId="{C78FE9B5-2513-9844-BF18-344E96C3B9D7}">
      <dgm:prSet/>
      <dgm:spPr/>
    </dgm:pt>
    <dgm:pt modelId="{7F2D62B8-5D94-624D-931B-33B8CC5414EA}" type="sibTrans" cxnId="{C78FE9B5-2513-9844-BF18-344E96C3B9D7}">
      <dgm:prSet/>
      <dgm:spPr/>
    </dgm:pt>
    <dgm:pt modelId="{7522ED18-2C76-234D-8B64-6B6A81CE28D2}">
      <dgm:prSet phldrT="[Text]"/>
      <dgm:spPr/>
      <dgm:t>
        <a:bodyPr/>
        <a:lstStyle/>
        <a:p>
          <a:r>
            <a:rPr lang="en-US" dirty="0"/>
            <a:t>Nov</a:t>
          </a:r>
        </a:p>
      </dgm:t>
    </dgm:pt>
    <dgm:pt modelId="{F2FE6B8E-D4DC-3649-875B-EE4AD76B5A79}" type="parTrans" cxnId="{27378315-4059-F24C-9FAF-8654C748D238}">
      <dgm:prSet/>
      <dgm:spPr/>
    </dgm:pt>
    <dgm:pt modelId="{056C8AFE-53D9-3941-91C8-7DBC8BF88A4B}" type="sibTrans" cxnId="{27378315-4059-F24C-9FAF-8654C748D238}">
      <dgm:prSet/>
      <dgm:spPr/>
    </dgm:pt>
    <dgm:pt modelId="{BD9A2E20-0CDC-7841-B7E7-9CF29257759A}">
      <dgm:prSet phldrT="[Text]"/>
      <dgm:spPr/>
      <dgm:t>
        <a:bodyPr/>
        <a:lstStyle/>
        <a:p>
          <a:r>
            <a:rPr lang="en-US" dirty="0"/>
            <a:t>Dec</a:t>
          </a:r>
        </a:p>
      </dgm:t>
    </dgm:pt>
    <dgm:pt modelId="{4B8E62C9-767D-F046-9139-64425D15677D}" type="parTrans" cxnId="{656C66FE-819A-E84A-8AB3-9C0EA16220F2}">
      <dgm:prSet/>
      <dgm:spPr/>
    </dgm:pt>
    <dgm:pt modelId="{2FB85835-4DE1-6D48-92B5-133C31C26833}" type="sibTrans" cxnId="{656C66FE-819A-E84A-8AB3-9C0EA16220F2}">
      <dgm:prSet/>
      <dgm:spPr/>
    </dgm:pt>
    <dgm:pt modelId="{B7F02973-C439-5D45-9230-6B60F8904DC8}" type="pres">
      <dgm:prSet presAssocID="{0FA1F5FD-D42B-E74E-8D0A-86579A36B720}" presName="cycle" presStyleCnt="0">
        <dgm:presLayoutVars>
          <dgm:dir/>
          <dgm:resizeHandles val="exact"/>
        </dgm:presLayoutVars>
      </dgm:prSet>
      <dgm:spPr/>
    </dgm:pt>
    <dgm:pt modelId="{A64F68C7-5F20-1C42-9231-D67AE9423E0E}" type="pres">
      <dgm:prSet presAssocID="{67EF1DDB-1C38-5446-B665-55B2FBD079FA}" presName="node" presStyleLbl="node1" presStyleIdx="0" presStyleCnt="12">
        <dgm:presLayoutVars>
          <dgm:bulletEnabled val="1"/>
        </dgm:presLayoutVars>
      </dgm:prSet>
      <dgm:spPr/>
    </dgm:pt>
    <dgm:pt modelId="{001D3289-0A54-3848-B93E-C47048EE8698}" type="pres">
      <dgm:prSet presAssocID="{67EF1DDB-1C38-5446-B665-55B2FBD079FA}" presName="spNode" presStyleCnt="0"/>
      <dgm:spPr/>
    </dgm:pt>
    <dgm:pt modelId="{B337ABEC-9BBC-9047-BDBC-1C3A5B0D68E8}" type="pres">
      <dgm:prSet presAssocID="{9A4644C6-EAC2-D245-91E6-4819EA85AC69}" presName="sibTrans" presStyleLbl="sibTrans1D1" presStyleIdx="0" presStyleCnt="12"/>
      <dgm:spPr/>
    </dgm:pt>
    <dgm:pt modelId="{29434498-5D25-E345-8227-B29F2779B1BB}" type="pres">
      <dgm:prSet presAssocID="{C4BCBC9C-0031-894C-85A9-7DC0DA1E8A6E}" presName="node" presStyleLbl="node1" presStyleIdx="1" presStyleCnt="12">
        <dgm:presLayoutVars>
          <dgm:bulletEnabled val="1"/>
        </dgm:presLayoutVars>
      </dgm:prSet>
      <dgm:spPr/>
    </dgm:pt>
    <dgm:pt modelId="{2E1AA230-94DE-7A42-9B4F-C1B2230AB221}" type="pres">
      <dgm:prSet presAssocID="{C4BCBC9C-0031-894C-85A9-7DC0DA1E8A6E}" presName="spNode" presStyleCnt="0"/>
      <dgm:spPr/>
    </dgm:pt>
    <dgm:pt modelId="{DF5F9A44-10E2-0B47-B553-B9652B693BB4}" type="pres">
      <dgm:prSet presAssocID="{959A105F-031D-C24D-8B36-2D3AE70EB9AE}" presName="sibTrans" presStyleLbl="sibTrans1D1" presStyleIdx="1" presStyleCnt="12"/>
      <dgm:spPr/>
    </dgm:pt>
    <dgm:pt modelId="{B220E229-F1C3-434E-888F-A16A3518FB76}" type="pres">
      <dgm:prSet presAssocID="{2BA86FB1-87F0-1B43-9318-CB0CD519A6E7}" presName="node" presStyleLbl="node1" presStyleIdx="2" presStyleCnt="12">
        <dgm:presLayoutVars>
          <dgm:bulletEnabled val="1"/>
        </dgm:presLayoutVars>
      </dgm:prSet>
      <dgm:spPr/>
    </dgm:pt>
    <dgm:pt modelId="{7A111637-939C-1A45-9493-49F557A18862}" type="pres">
      <dgm:prSet presAssocID="{2BA86FB1-87F0-1B43-9318-CB0CD519A6E7}" presName="spNode" presStyleCnt="0"/>
      <dgm:spPr/>
    </dgm:pt>
    <dgm:pt modelId="{B5B9B3EB-EF1C-2646-9908-B49351D02085}" type="pres">
      <dgm:prSet presAssocID="{85EEE600-0183-764D-AE09-3E5969B7FB50}" presName="sibTrans" presStyleLbl="sibTrans1D1" presStyleIdx="2" presStyleCnt="12"/>
      <dgm:spPr/>
    </dgm:pt>
    <dgm:pt modelId="{D61280FE-09EE-DA42-B9A5-8E95F2C6259B}" type="pres">
      <dgm:prSet presAssocID="{DD45A2FC-4C0A-DC4F-89EF-66DC2ACCDA54}" presName="node" presStyleLbl="node1" presStyleIdx="3" presStyleCnt="12">
        <dgm:presLayoutVars>
          <dgm:bulletEnabled val="1"/>
        </dgm:presLayoutVars>
      </dgm:prSet>
      <dgm:spPr/>
    </dgm:pt>
    <dgm:pt modelId="{1C07810D-8265-524A-A634-D35A013CE761}" type="pres">
      <dgm:prSet presAssocID="{DD45A2FC-4C0A-DC4F-89EF-66DC2ACCDA54}" presName="spNode" presStyleCnt="0"/>
      <dgm:spPr/>
    </dgm:pt>
    <dgm:pt modelId="{65D56466-7B5B-7942-9953-BFCE202F3434}" type="pres">
      <dgm:prSet presAssocID="{F13E4774-23FC-1C43-BD7B-826E21F9A1E8}" presName="sibTrans" presStyleLbl="sibTrans1D1" presStyleIdx="3" presStyleCnt="12"/>
      <dgm:spPr/>
    </dgm:pt>
    <dgm:pt modelId="{BD19BC4C-CEAF-6048-AF29-B9AAF7538E6F}" type="pres">
      <dgm:prSet presAssocID="{EABC2EAD-9B83-3849-A3D9-3270DF3979A8}" presName="node" presStyleLbl="node1" presStyleIdx="4" presStyleCnt="12">
        <dgm:presLayoutVars>
          <dgm:bulletEnabled val="1"/>
        </dgm:presLayoutVars>
      </dgm:prSet>
      <dgm:spPr/>
    </dgm:pt>
    <dgm:pt modelId="{6A99899E-DFAE-CC49-9BA8-863F103BBD04}" type="pres">
      <dgm:prSet presAssocID="{EABC2EAD-9B83-3849-A3D9-3270DF3979A8}" presName="spNode" presStyleCnt="0"/>
      <dgm:spPr/>
    </dgm:pt>
    <dgm:pt modelId="{60634E08-8CE6-9C4A-9F47-38114F8588C1}" type="pres">
      <dgm:prSet presAssocID="{1EA055B5-5821-EC4A-B41D-7882C392D04D}" presName="sibTrans" presStyleLbl="sibTrans1D1" presStyleIdx="4" presStyleCnt="12"/>
      <dgm:spPr/>
    </dgm:pt>
    <dgm:pt modelId="{2F825E02-7B37-FD41-B5AE-AC998C5BC32D}" type="pres">
      <dgm:prSet presAssocID="{82E384A3-B2C3-B147-A6B6-94FC07BB6928}" presName="node" presStyleLbl="node1" presStyleIdx="5" presStyleCnt="12">
        <dgm:presLayoutVars>
          <dgm:bulletEnabled val="1"/>
        </dgm:presLayoutVars>
      </dgm:prSet>
      <dgm:spPr/>
    </dgm:pt>
    <dgm:pt modelId="{FB65F6D4-3786-B04E-A5D7-E44DA10D1E7B}" type="pres">
      <dgm:prSet presAssocID="{82E384A3-B2C3-B147-A6B6-94FC07BB6928}" presName="spNode" presStyleCnt="0"/>
      <dgm:spPr/>
    </dgm:pt>
    <dgm:pt modelId="{91BD0330-F2B5-1B4E-9F28-1BB9D152E9BB}" type="pres">
      <dgm:prSet presAssocID="{544FEA4E-F731-4745-B04C-A08AACEBB5E2}" presName="sibTrans" presStyleLbl="sibTrans1D1" presStyleIdx="5" presStyleCnt="12"/>
      <dgm:spPr/>
    </dgm:pt>
    <dgm:pt modelId="{44D7E073-74EC-2C48-9550-80E5B2088751}" type="pres">
      <dgm:prSet presAssocID="{4953A8A6-1C73-ED44-B03C-4845E803F9CC}" presName="node" presStyleLbl="node1" presStyleIdx="6" presStyleCnt="12">
        <dgm:presLayoutVars>
          <dgm:bulletEnabled val="1"/>
        </dgm:presLayoutVars>
      </dgm:prSet>
      <dgm:spPr/>
    </dgm:pt>
    <dgm:pt modelId="{3525E483-D164-0846-8360-7403F23FDAD9}" type="pres">
      <dgm:prSet presAssocID="{4953A8A6-1C73-ED44-B03C-4845E803F9CC}" presName="spNode" presStyleCnt="0"/>
      <dgm:spPr/>
    </dgm:pt>
    <dgm:pt modelId="{54C27322-2B19-DB4A-8C50-F688B8E2CC7F}" type="pres">
      <dgm:prSet presAssocID="{EEDDF3AD-9E4D-A34F-A39C-2C93658E6E83}" presName="sibTrans" presStyleLbl="sibTrans1D1" presStyleIdx="6" presStyleCnt="12"/>
      <dgm:spPr/>
    </dgm:pt>
    <dgm:pt modelId="{682C08CF-CAA8-884E-B49D-CC4BF56FB8CD}" type="pres">
      <dgm:prSet presAssocID="{0FD4FDB6-C98E-E64F-B82E-B9FBC3ADF764}" presName="node" presStyleLbl="node1" presStyleIdx="7" presStyleCnt="12">
        <dgm:presLayoutVars>
          <dgm:bulletEnabled val="1"/>
        </dgm:presLayoutVars>
      </dgm:prSet>
      <dgm:spPr/>
    </dgm:pt>
    <dgm:pt modelId="{2B563C83-F0D2-C344-92A9-B6381505DE17}" type="pres">
      <dgm:prSet presAssocID="{0FD4FDB6-C98E-E64F-B82E-B9FBC3ADF764}" presName="spNode" presStyleCnt="0"/>
      <dgm:spPr/>
    </dgm:pt>
    <dgm:pt modelId="{43AACF2E-9101-134B-9872-637FC1518CF8}" type="pres">
      <dgm:prSet presAssocID="{54F13FB0-238A-184B-BAB0-DCECBF0B9406}" presName="sibTrans" presStyleLbl="sibTrans1D1" presStyleIdx="7" presStyleCnt="12"/>
      <dgm:spPr/>
    </dgm:pt>
    <dgm:pt modelId="{E88167A7-4282-8A48-8C47-A1D4EB2923AF}" type="pres">
      <dgm:prSet presAssocID="{9CB789D2-5EB6-AE49-92D5-B0E88488939C}" presName="node" presStyleLbl="node1" presStyleIdx="8" presStyleCnt="12">
        <dgm:presLayoutVars>
          <dgm:bulletEnabled val="1"/>
        </dgm:presLayoutVars>
      </dgm:prSet>
      <dgm:spPr/>
    </dgm:pt>
    <dgm:pt modelId="{AF3BCE28-09AC-9B4E-A1E8-EF0C9DF22CDE}" type="pres">
      <dgm:prSet presAssocID="{9CB789D2-5EB6-AE49-92D5-B0E88488939C}" presName="spNode" presStyleCnt="0"/>
      <dgm:spPr/>
    </dgm:pt>
    <dgm:pt modelId="{30E2F79B-AD10-0146-987D-BFB258DE78A1}" type="pres">
      <dgm:prSet presAssocID="{9DB8641A-6387-8445-BF49-FDD51313167A}" presName="sibTrans" presStyleLbl="sibTrans1D1" presStyleIdx="8" presStyleCnt="12"/>
      <dgm:spPr/>
    </dgm:pt>
    <dgm:pt modelId="{35189157-8AF5-9D40-9D3E-343E078E690F}" type="pres">
      <dgm:prSet presAssocID="{8A89548A-D454-584B-BE9F-5F9F76AA05EF}" presName="node" presStyleLbl="node1" presStyleIdx="9" presStyleCnt="12">
        <dgm:presLayoutVars>
          <dgm:bulletEnabled val="1"/>
        </dgm:presLayoutVars>
      </dgm:prSet>
      <dgm:spPr/>
    </dgm:pt>
    <dgm:pt modelId="{79D76BD8-2BB7-7949-A525-76C3A3DE7BF3}" type="pres">
      <dgm:prSet presAssocID="{8A89548A-D454-584B-BE9F-5F9F76AA05EF}" presName="spNode" presStyleCnt="0"/>
      <dgm:spPr/>
    </dgm:pt>
    <dgm:pt modelId="{1D37FD1F-4C05-2245-A533-8DB21C849DF1}" type="pres">
      <dgm:prSet presAssocID="{7F2D62B8-5D94-624D-931B-33B8CC5414EA}" presName="sibTrans" presStyleLbl="sibTrans1D1" presStyleIdx="9" presStyleCnt="12"/>
      <dgm:spPr/>
    </dgm:pt>
    <dgm:pt modelId="{2A6A1E06-E4E3-5F4A-B2D2-7222483E6F77}" type="pres">
      <dgm:prSet presAssocID="{7522ED18-2C76-234D-8B64-6B6A81CE28D2}" presName="node" presStyleLbl="node1" presStyleIdx="10" presStyleCnt="12">
        <dgm:presLayoutVars>
          <dgm:bulletEnabled val="1"/>
        </dgm:presLayoutVars>
      </dgm:prSet>
      <dgm:spPr/>
    </dgm:pt>
    <dgm:pt modelId="{02D25890-F142-544A-89EB-2017D8A6569A}" type="pres">
      <dgm:prSet presAssocID="{7522ED18-2C76-234D-8B64-6B6A81CE28D2}" presName="spNode" presStyleCnt="0"/>
      <dgm:spPr/>
    </dgm:pt>
    <dgm:pt modelId="{BA457C65-527D-8F4E-9A04-27C2F5AF20EC}" type="pres">
      <dgm:prSet presAssocID="{056C8AFE-53D9-3941-91C8-7DBC8BF88A4B}" presName="sibTrans" presStyleLbl="sibTrans1D1" presStyleIdx="10" presStyleCnt="12"/>
      <dgm:spPr/>
    </dgm:pt>
    <dgm:pt modelId="{48EC3D55-282B-4E45-8C89-F9F01F94BD86}" type="pres">
      <dgm:prSet presAssocID="{BD9A2E20-0CDC-7841-B7E7-9CF29257759A}" presName="node" presStyleLbl="node1" presStyleIdx="11" presStyleCnt="12">
        <dgm:presLayoutVars>
          <dgm:bulletEnabled val="1"/>
        </dgm:presLayoutVars>
      </dgm:prSet>
      <dgm:spPr/>
    </dgm:pt>
    <dgm:pt modelId="{B647AD25-94B7-F04E-A63C-3026A89C90AE}" type="pres">
      <dgm:prSet presAssocID="{BD9A2E20-0CDC-7841-B7E7-9CF29257759A}" presName="spNode" presStyleCnt="0"/>
      <dgm:spPr/>
    </dgm:pt>
    <dgm:pt modelId="{F30474FF-F0C2-A143-84A1-5AD49F5B2E17}" type="pres">
      <dgm:prSet presAssocID="{2FB85835-4DE1-6D48-92B5-133C31C26833}" presName="sibTrans" presStyleLbl="sibTrans1D1" presStyleIdx="11" presStyleCnt="12"/>
      <dgm:spPr/>
    </dgm:pt>
  </dgm:ptLst>
  <dgm:cxnLst>
    <dgm:cxn modelId="{0D4BB30D-FE07-BF4F-8AF0-8C481D213702}" type="presOf" srcId="{DD45A2FC-4C0A-DC4F-89EF-66DC2ACCDA54}" destId="{D61280FE-09EE-DA42-B9A5-8E95F2C6259B}" srcOrd="0" destOrd="0" presId="urn:microsoft.com/office/officeart/2005/8/layout/cycle6"/>
    <dgm:cxn modelId="{27378315-4059-F24C-9FAF-8654C748D238}" srcId="{0FA1F5FD-D42B-E74E-8D0A-86579A36B720}" destId="{7522ED18-2C76-234D-8B64-6B6A81CE28D2}" srcOrd="10" destOrd="0" parTransId="{F2FE6B8E-D4DC-3649-875B-EE4AD76B5A79}" sibTransId="{056C8AFE-53D9-3941-91C8-7DBC8BF88A4B}"/>
    <dgm:cxn modelId="{11279116-F832-AD41-925F-4D1ECD409B94}" type="presOf" srcId="{056C8AFE-53D9-3941-91C8-7DBC8BF88A4B}" destId="{BA457C65-527D-8F4E-9A04-27C2F5AF20EC}" srcOrd="0" destOrd="0" presId="urn:microsoft.com/office/officeart/2005/8/layout/cycle6"/>
    <dgm:cxn modelId="{5BAC551F-8943-5D46-976B-4C0A3B5E243B}" type="presOf" srcId="{BD9A2E20-0CDC-7841-B7E7-9CF29257759A}" destId="{48EC3D55-282B-4E45-8C89-F9F01F94BD86}" srcOrd="0" destOrd="0" presId="urn:microsoft.com/office/officeart/2005/8/layout/cycle6"/>
    <dgm:cxn modelId="{F2A88D21-8913-B545-B2A6-DCAB9F85C63F}" type="presOf" srcId="{54F13FB0-238A-184B-BAB0-DCECBF0B9406}" destId="{43AACF2E-9101-134B-9872-637FC1518CF8}" srcOrd="0" destOrd="0" presId="urn:microsoft.com/office/officeart/2005/8/layout/cycle6"/>
    <dgm:cxn modelId="{6643AF24-50D5-4441-8A24-7258E1CD8443}" type="presOf" srcId="{F13E4774-23FC-1C43-BD7B-826E21F9A1E8}" destId="{65D56466-7B5B-7942-9953-BFCE202F3434}" srcOrd="0" destOrd="0" presId="urn:microsoft.com/office/officeart/2005/8/layout/cycle6"/>
    <dgm:cxn modelId="{B8D4E538-63B6-7D42-8F91-5F51A7A66C0C}" type="presOf" srcId="{9A4644C6-EAC2-D245-91E6-4819EA85AC69}" destId="{B337ABEC-9BBC-9047-BDBC-1C3A5B0D68E8}" srcOrd="0" destOrd="0" presId="urn:microsoft.com/office/officeart/2005/8/layout/cycle6"/>
    <dgm:cxn modelId="{57533739-ADFE-BA42-B1A3-18C7E092C64E}" srcId="{0FA1F5FD-D42B-E74E-8D0A-86579A36B720}" destId="{C4BCBC9C-0031-894C-85A9-7DC0DA1E8A6E}" srcOrd="1" destOrd="0" parTransId="{E6EBD6A5-D2B6-4041-9D6A-5854B8C47122}" sibTransId="{959A105F-031D-C24D-8B36-2D3AE70EB9AE}"/>
    <dgm:cxn modelId="{BA4B4F42-D137-D240-92F8-4202439E1F17}" type="presOf" srcId="{959A105F-031D-C24D-8B36-2D3AE70EB9AE}" destId="{DF5F9A44-10E2-0B47-B553-B9652B693BB4}" srcOrd="0" destOrd="0" presId="urn:microsoft.com/office/officeart/2005/8/layout/cycle6"/>
    <dgm:cxn modelId="{6163B44D-7D2A-8547-B0B4-F9DBBAA4041F}" srcId="{0FA1F5FD-D42B-E74E-8D0A-86579A36B720}" destId="{2BA86FB1-87F0-1B43-9318-CB0CD519A6E7}" srcOrd="2" destOrd="0" parTransId="{FA88DAA9-A5E6-8C4D-AB85-33FDA3170A23}" sibTransId="{85EEE600-0183-764D-AE09-3E5969B7FB50}"/>
    <dgm:cxn modelId="{EF84D74E-7061-0D4F-AF57-30A335197F23}" srcId="{0FA1F5FD-D42B-E74E-8D0A-86579A36B720}" destId="{EABC2EAD-9B83-3849-A3D9-3270DF3979A8}" srcOrd="4" destOrd="0" parTransId="{B007EAF7-603D-3E4C-BDD8-9A8D8C2820FE}" sibTransId="{1EA055B5-5821-EC4A-B41D-7882C392D04D}"/>
    <dgm:cxn modelId="{78AF9C61-EA36-804B-8E2E-F96028AFA297}" type="presOf" srcId="{9CB789D2-5EB6-AE49-92D5-B0E88488939C}" destId="{E88167A7-4282-8A48-8C47-A1D4EB2923AF}" srcOrd="0" destOrd="0" presId="urn:microsoft.com/office/officeart/2005/8/layout/cycle6"/>
    <dgm:cxn modelId="{54897C68-3FD9-EF44-8F2C-61B522B8158A}" srcId="{0FA1F5FD-D42B-E74E-8D0A-86579A36B720}" destId="{0FD4FDB6-C98E-E64F-B82E-B9FBC3ADF764}" srcOrd="7" destOrd="0" parTransId="{02420A97-271F-6C49-9076-3DB3686FD074}" sibTransId="{54F13FB0-238A-184B-BAB0-DCECBF0B9406}"/>
    <dgm:cxn modelId="{2E49ED6D-1470-1646-9EE8-F497C9775804}" type="presOf" srcId="{0FA1F5FD-D42B-E74E-8D0A-86579A36B720}" destId="{B7F02973-C439-5D45-9230-6B60F8904DC8}" srcOrd="0" destOrd="0" presId="urn:microsoft.com/office/officeart/2005/8/layout/cycle6"/>
    <dgm:cxn modelId="{D32A9771-6DA8-CD46-8E26-30FE52BCD5EB}" type="presOf" srcId="{67EF1DDB-1C38-5446-B665-55B2FBD079FA}" destId="{A64F68C7-5F20-1C42-9231-D67AE9423E0E}" srcOrd="0" destOrd="0" presId="urn:microsoft.com/office/officeart/2005/8/layout/cycle6"/>
    <dgm:cxn modelId="{5DE63375-EE2F-604D-8843-D17AEA698241}" type="presOf" srcId="{1EA055B5-5821-EC4A-B41D-7882C392D04D}" destId="{60634E08-8CE6-9C4A-9F47-38114F8588C1}" srcOrd="0" destOrd="0" presId="urn:microsoft.com/office/officeart/2005/8/layout/cycle6"/>
    <dgm:cxn modelId="{B8541577-468C-6D47-9429-F57D50BBD5C6}" type="presOf" srcId="{82E384A3-B2C3-B147-A6B6-94FC07BB6928}" destId="{2F825E02-7B37-FD41-B5AE-AC998C5BC32D}" srcOrd="0" destOrd="0" presId="urn:microsoft.com/office/officeart/2005/8/layout/cycle6"/>
    <dgm:cxn modelId="{3609BB7C-D3D3-1448-9517-1816D4B8BC39}" srcId="{0FA1F5FD-D42B-E74E-8D0A-86579A36B720}" destId="{4953A8A6-1C73-ED44-B03C-4845E803F9CC}" srcOrd="6" destOrd="0" parTransId="{CDC33303-5001-4C48-A09D-3A45FB146FDE}" sibTransId="{EEDDF3AD-9E4D-A34F-A39C-2C93658E6E83}"/>
    <dgm:cxn modelId="{547E907E-A3FF-584D-98F7-EBB3488EECEE}" type="presOf" srcId="{0FD4FDB6-C98E-E64F-B82E-B9FBC3ADF764}" destId="{682C08CF-CAA8-884E-B49D-CC4BF56FB8CD}" srcOrd="0" destOrd="0" presId="urn:microsoft.com/office/officeart/2005/8/layout/cycle6"/>
    <dgm:cxn modelId="{5DAF687F-FC79-224D-A838-BD07A08E28EA}" srcId="{0FA1F5FD-D42B-E74E-8D0A-86579A36B720}" destId="{82E384A3-B2C3-B147-A6B6-94FC07BB6928}" srcOrd="5" destOrd="0" parTransId="{3273EA68-070E-5C49-881C-C8225FAA006E}" sibTransId="{544FEA4E-F731-4745-B04C-A08AACEBB5E2}"/>
    <dgm:cxn modelId="{95012791-96E4-9746-B591-EC4229821541}" type="presOf" srcId="{7522ED18-2C76-234D-8B64-6B6A81CE28D2}" destId="{2A6A1E06-E4E3-5F4A-B2D2-7222483E6F77}" srcOrd="0" destOrd="0" presId="urn:microsoft.com/office/officeart/2005/8/layout/cycle6"/>
    <dgm:cxn modelId="{5C121E93-A377-9046-88C2-C0E4EEA5AFA8}" type="presOf" srcId="{2FB85835-4DE1-6D48-92B5-133C31C26833}" destId="{F30474FF-F0C2-A143-84A1-5AD49F5B2E17}" srcOrd="0" destOrd="0" presId="urn:microsoft.com/office/officeart/2005/8/layout/cycle6"/>
    <dgm:cxn modelId="{F52A4093-6C1D-3E40-98BB-1897641C310C}" type="presOf" srcId="{EEDDF3AD-9E4D-A34F-A39C-2C93658E6E83}" destId="{54C27322-2B19-DB4A-8C50-F688B8E2CC7F}" srcOrd="0" destOrd="0" presId="urn:microsoft.com/office/officeart/2005/8/layout/cycle6"/>
    <dgm:cxn modelId="{B5E394A4-8378-7240-8C6F-E02AC09E4D02}" type="presOf" srcId="{9DB8641A-6387-8445-BF49-FDD51313167A}" destId="{30E2F79B-AD10-0146-987D-BFB258DE78A1}" srcOrd="0" destOrd="0" presId="urn:microsoft.com/office/officeart/2005/8/layout/cycle6"/>
    <dgm:cxn modelId="{815898AB-7AD6-7941-A2A4-CB85CA3F0C27}" srcId="{0FA1F5FD-D42B-E74E-8D0A-86579A36B720}" destId="{67EF1DDB-1C38-5446-B665-55B2FBD079FA}" srcOrd="0" destOrd="0" parTransId="{04F8F982-F0A6-DF4C-B892-2F5D1AE176D1}" sibTransId="{9A4644C6-EAC2-D245-91E6-4819EA85AC69}"/>
    <dgm:cxn modelId="{C78FE9B5-2513-9844-BF18-344E96C3B9D7}" srcId="{0FA1F5FD-D42B-E74E-8D0A-86579A36B720}" destId="{8A89548A-D454-584B-BE9F-5F9F76AA05EF}" srcOrd="9" destOrd="0" parTransId="{3C257F42-B6D7-9D43-8EA9-777B87D08C4E}" sibTransId="{7F2D62B8-5D94-624D-931B-33B8CC5414EA}"/>
    <dgm:cxn modelId="{281A04B6-395A-AF43-ACCC-1A83EC0CDE14}" type="presOf" srcId="{2BA86FB1-87F0-1B43-9318-CB0CD519A6E7}" destId="{B220E229-F1C3-434E-888F-A16A3518FB76}" srcOrd="0" destOrd="0" presId="urn:microsoft.com/office/officeart/2005/8/layout/cycle6"/>
    <dgm:cxn modelId="{89D0DAB9-1365-BF45-9507-06BD9C45CC7C}" type="presOf" srcId="{8A89548A-D454-584B-BE9F-5F9F76AA05EF}" destId="{35189157-8AF5-9D40-9D3E-343E078E690F}" srcOrd="0" destOrd="0" presId="urn:microsoft.com/office/officeart/2005/8/layout/cycle6"/>
    <dgm:cxn modelId="{EECEEACF-7D28-9A49-BDC9-19377B64893E}" type="presOf" srcId="{7F2D62B8-5D94-624D-931B-33B8CC5414EA}" destId="{1D37FD1F-4C05-2245-A533-8DB21C849DF1}" srcOrd="0" destOrd="0" presId="urn:microsoft.com/office/officeart/2005/8/layout/cycle6"/>
    <dgm:cxn modelId="{44FBDED1-3B68-A24F-B8BA-AD42F119F02B}" type="presOf" srcId="{EABC2EAD-9B83-3849-A3D9-3270DF3979A8}" destId="{BD19BC4C-CEAF-6048-AF29-B9AAF7538E6F}" srcOrd="0" destOrd="0" presId="urn:microsoft.com/office/officeart/2005/8/layout/cycle6"/>
    <dgm:cxn modelId="{49A4D6D2-D06A-454D-BBF1-CCDAB8930011}" srcId="{0FA1F5FD-D42B-E74E-8D0A-86579A36B720}" destId="{9CB789D2-5EB6-AE49-92D5-B0E88488939C}" srcOrd="8" destOrd="0" parTransId="{6CBDBAE8-06C6-9343-88E2-5E40CCBB8676}" sibTransId="{9DB8641A-6387-8445-BF49-FDD51313167A}"/>
    <dgm:cxn modelId="{9BD2E9D3-E17D-1448-B5AE-5CB3E72C06C3}" type="presOf" srcId="{544FEA4E-F731-4745-B04C-A08AACEBB5E2}" destId="{91BD0330-F2B5-1B4E-9F28-1BB9D152E9BB}" srcOrd="0" destOrd="0" presId="urn:microsoft.com/office/officeart/2005/8/layout/cycle6"/>
    <dgm:cxn modelId="{41C288DD-441D-CF43-9850-0E2E388D6A81}" srcId="{0FA1F5FD-D42B-E74E-8D0A-86579A36B720}" destId="{DD45A2FC-4C0A-DC4F-89EF-66DC2ACCDA54}" srcOrd="3" destOrd="0" parTransId="{7772C9B5-B622-2748-B0F4-9A8CF62D95F6}" sibTransId="{F13E4774-23FC-1C43-BD7B-826E21F9A1E8}"/>
    <dgm:cxn modelId="{9FF73FE1-257E-504B-9945-1C8743055E96}" type="presOf" srcId="{C4BCBC9C-0031-894C-85A9-7DC0DA1E8A6E}" destId="{29434498-5D25-E345-8227-B29F2779B1BB}" srcOrd="0" destOrd="0" presId="urn:microsoft.com/office/officeart/2005/8/layout/cycle6"/>
    <dgm:cxn modelId="{5315F2E5-3D27-2B40-83DE-57BB7D3F1581}" type="presOf" srcId="{85EEE600-0183-764D-AE09-3E5969B7FB50}" destId="{B5B9B3EB-EF1C-2646-9908-B49351D02085}" srcOrd="0" destOrd="0" presId="urn:microsoft.com/office/officeart/2005/8/layout/cycle6"/>
    <dgm:cxn modelId="{57BE6FF6-49EE-4944-BD7C-F36BE32619AA}" type="presOf" srcId="{4953A8A6-1C73-ED44-B03C-4845E803F9CC}" destId="{44D7E073-74EC-2C48-9550-80E5B2088751}" srcOrd="0" destOrd="0" presId="urn:microsoft.com/office/officeart/2005/8/layout/cycle6"/>
    <dgm:cxn modelId="{656C66FE-819A-E84A-8AB3-9C0EA16220F2}" srcId="{0FA1F5FD-D42B-E74E-8D0A-86579A36B720}" destId="{BD9A2E20-0CDC-7841-B7E7-9CF29257759A}" srcOrd="11" destOrd="0" parTransId="{4B8E62C9-767D-F046-9139-64425D15677D}" sibTransId="{2FB85835-4DE1-6D48-92B5-133C31C26833}"/>
    <dgm:cxn modelId="{ACBF799B-3D43-D24D-869D-847C26977A20}" type="presParOf" srcId="{B7F02973-C439-5D45-9230-6B60F8904DC8}" destId="{A64F68C7-5F20-1C42-9231-D67AE9423E0E}" srcOrd="0" destOrd="0" presId="urn:microsoft.com/office/officeart/2005/8/layout/cycle6"/>
    <dgm:cxn modelId="{68F8B27F-913C-1241-ABB4-7C06E5E0D5BC}" type="presParOf" srcId="{B7F02973-C439-5D45-9230-6B60F8904DC8}" destId="{001D3289-0A54-3848-B93E-C47048EE8698}" srcOrd="1" destOrd="0" presId="urn:microsoft.com/office/officeart/2005/8/layout/cycle6"/>
    <dgm:cxn modelId="{E8A16C64-3CFE-E646-AF45-02E38BC09A1C}" type="presParOf" srcId="{B7F02973-C439-5D45-9230-6B60F8904DC8}" destId="{B337ABEC-9BBC-9047-BDBC-1C3A5B0D68E8}" srcOrd="2" destOrd="0" presId="urn:microsoft.com/office/officeart/2005/8/layout/cycle6"/>
    <dgm:cxn modelId="{F1EFF0AB-C27C-504C-A268-88B479344B25}" type="presParOf" srcId="{B7F02973-C439-5D45-9230-6B60F8904DC8}" destId="{29434498-5D25-E345-8227-B29F2779B1BB}" srcOrd="3" destOrd="0" presId="urn:microsoft.com/office/officeart/2005/8/layout/cycle6"/>
    <dgm:cxn modelId="{1CDF6365-BCC6-F748-8528-3F3912C9984A}" type="presParOf" srcId="{B7F02973-C439-5D45-9230-6B60F8904DC8}" destId="{2E1AA230-94DE-7A42-9B4F-C1B2230AB221}" srcOrd="4" destOrd="0" presId="urn:microsoft.com/office/officeart/2005/8/layout/cycle6"/>
    <dgm:cxn modelId="{7E71AB70-9A16-A24E-98CE-0383FDAB2D0D}" type="presParOf" srcId="{B7F02973-C439-5D45-9230-6B60F8904DC8}" destId="{DF5F9A44-10E2-0B47-B553-B9652B693BB4}" srcOrd="5" destOrd="0" presId="urn:microsoft.com/office/officeart/2005/8/layout/cycle6"/>
    <dgm:cxn modelId="{66CEFF71-FC4F-0941-A85A-D5162AA96D05}" type="presParOf" srcId="{B7F02973-C439-5D45-9230-6B60F8904DC8}" destId="{B220E229-F1C3-434E-888F-A16A3518FB76}" srcOrd="6" destOrd="0" presId="urn:microsoft.com/office/officeart/2005/8/layout/cycle6"/>
    <dgm:cxn modelId="{62EA783E-1919-F94D-AA0F-1B9894DD732F}" type="presParOf" srcId="{B7F02973-C439-5D45-9230-6B60F8904DC8}" destId="{7A111637-939C-1A45-9493-49F557A18862}" srcOrd="7" destOrd="0" presId="urn:microsoft.com/office/officeart/2005/8/layout/cycle6"/>
    <dgm:cxn modelId="{CB1F19B8-13A0-CF41-9376-1E8A6A3617B6}" type="presParOf" srcId="{B7F02973-C439-5D45-9230-6B60F8904DC8}" destId="{B5B9B3EB-EF1C-2646-9908-B49351D02085}" srcOrd="8" destOrd="0" presId="urn:microsoft.com/office/officeart/2005/8/layout/cycle6"/>
    <dgm:cxn modelId="{053DFBD3-735D-004F-A4AD-A71FB9FF865F}" type="presParOf" srcId="{B7F02973-C439-5D45-9230-6B60F8904DC8}" destId="{D61280FE-09EE-DA42-B9A5-8E95F2C6259B}" srcOrd="9" destOrd="0" presId="urn:microsoft.com/office/officeart/2005/8/layout/cycle6"/>
    <dgm:cxn modelId="{6F725DEC-0000-5844-826E-3D7B18C938AE}" type="presParOf" srcId="{B7F02973-C439-5D45-9230-6B60F8904DC8}" destId="{1C07810D-8265-524A-A634-D35A013CE761}" srcOrd="10" destOrd="0" presId="urn:microsoft.com/office/officeart/2005/8/layout/cycle6"/>
    <dgm:cxn modelId="{703C2147-7DE2-B247-8F59-8C5AF48964AB}" type="presParOf" srcId="{B7F02973-C439-5D45-9230-6B60F8904DC8}" destId="{65D56466-7B5B-7942-9953-BFCE202F3434}" srcOrd="11" destOrd="0" presId="urn:microsoft.com/office/officeart/2005/8/layout/cycle6"/>
    <dgm:cxn modelId="{7FC4CE45-F723-764D-B641-C9E8260312C2}" type="presParOf" srcId="{B7F02973-C439-5D45-9230-6B60F8904DC8}" destId="{BD19BC4C-CEAF-6048-AF29-B9AAF7538E6F}" srcOrd="12" destOrd="0" presId="urn:microsoft.com/office/officeart/2005/8/layout/cycle6"/>
    <dgm:cxn modelId="{09D9733A-0D9B-3747-96E7-7311895957B6}" type="presParOf" srcId="{B7F02973-C439-5D45-9230-6B60F8904DC8}" destId="{6A99899E-DFAE-CC49-9BA8-863F103BBD04}" srcOrd="13" destOrd="0" presId="urn:microsoft.com/office/officeart/2005/8/layout/cycle6"/>
    <dgm:cxn modelId="{7BF6F0FA-FDE0-4D44-AB54-5E7DA7C3BD9F}" type="presParOf" srcId="{B7F02973-C439-5D45-9230-6B60F8904DC8}" destId="{60634E08-8CE6-9C4A-9F47-38114F8588C1}" srcOrd="14" destOrd="0" presId="urn:microsoft.com/office/officeart/2005/8/layout/cycle6"/>
    <dgm:cxn modelId="{B022E013-795B-924A-AA1F-B75BF79AB109}" type="presParOf" srcId="{B7F02973-C439-5D45-9230-6B60F8904DC8}" destId="{2F825E02-7B37-FD41-B5AE-AC998C5BC32D}" srcOrd="15" destOrd="0" presId="urn:microsoft.com/office/officeart/2005/8/layout/cycle6"/>
    <dgm:cxn modelId="{F359E292-AB6D-4A4D-A307-1C4DC8FCCB2F}" type="presParOf" srcId="{B7F02973-C439-5D45-9230-6B60F8904DC8}" destId="{FB65F6D4-3786-B04E-A5D7-E44DA10D1E7B}" srcOrd="16" destOrd="0" presId="urn:microsoft.com/office/officeart/2005/8/layout/cycle6"/>
    <dgm:cxn modelId="{F6F59911-8FA1-2940-8AC4-299533EE28F7}" type="presParOf" srcId="{B7F02973-C439-5D45-9230-6B60F8904DC8}" destId="{91BD0330-F2B5-1B4E-9F28-1BB9D152E9BB}" srcOrd="17" destOrd="0" presId="urn:microsoft.com/office/officeart/2005/8/layout/cycle6"/>
    <dgm:cxn modelId="{0A13802A-B12B-1A4B-8050-35373BC117CF}" type="presParOf" srcId="{B7F02973-C439-5D45-9230-6B60F8904DC8}" destId="{44D7E073-74EC-2C48-9550-80E5B2088751}" srcOrd="18" destOrd="0" presId="urn:microsoft.com/office/officeart/2005/8/layout/cycle6"/>
    <dgm:cxn modelId="{A43225ED-DF43-294F-B787-58FB290C4A50}" type="presParOf" srcId="{B7F02973-C439-5D45-9230-6B60F8904DC8}" destId="{3525E483-D164-0846-8360-7403F23FDAD9}" srcOrd="19" destOrd="0" presId="urn:microsoft.com/office/officeart/2005/8/layout/cycle6"/>
    <dgm:cxn modelId="{8F6E7124-F84F-5349-8941-83209D46C488}" type="presParOf" srcId="{B7F02973-C439-5D45-9230-6B60F8904DC8}" destId="{54C27322-2B19-DB4A-8C50-F688B8E2CC7F}" srcOrd="20" destOrd="0" presId="urn:microsoft.com/office/officeart/2005/8/layout/cycle6"/>
    <dgm:cxn modelId="{6E683DE5-FA99-3F41-A872-CB5021843CDD}" type="presParOf" srcId="{B7F02973-C439-5D45-9230-6B60F8904DC8}" destId="{682C08CF-CAA8-884E-B49D-CC4BF56FB8CD}" srcOrd="21" destOrd="0" presId="urn:microsoft.com/office/officeart/2005/8/layout/cycle6"/>
    <dgm:cxn modelId="{03BD4B58-228F-4A46-BE90-6C1075B3B23D}" type="presParOf" srcId="{B7F02973-C439-5D45-9230-6B60F8904DC8}" destId="{2B563C83-F0D2-C344-92A9-B6381505DE17}" srcOrd="22" destOrd="0" presId="urn:microsoft.com/office/officeart/2005/8/layout/cycle6"/>
    <dgm:cxn modelId="{BA2DAC54-9D5A-2446-825B-5FAEE839E4B7}" type="presParOf" srcId="{B7F02973-C439-5D45-9230-6B60F8904DC8}" destId="{43AACF2E-9101-134B-9872-637FC1518CF8}" srcOrd="23" destOrd="0" presId="urn:microsoft.com/office/officeart/2005/8/layout/cycle6"/>
    <dgm:cxn modelId="{5FD5DE36-1251-B741-A791-29C69E97876C}" type="presParOf" srcId="{B7F02973-C439-5D45-9230-6B60F8904DC8}" destId="{E88167A7-4282-8A48-8C47-A1D4EB2923AF}" srcOrd="24" destOrd="0" presId="urn:microsoft.com/office/officeart/2005/8/layout/cycle6"/>
    <dgm:cxn modelId="{C6939AED-AC2A-7E4E-9671-F1D67060A8D6}" type="presParOf" srcId="{B7F02973-C439-5D45-9230-6B60F8904DC8}" destId="{AF3BCE28-09AC-9B4E-A1E8-EF0C9DF22CDE}" srcOrd="25" destOrd="0" presId="urn:microsoft.com/office/officeart/2005/8/layout/cycle6"/>
    <dgm:cxn modelId="{F4C5C0CB-6AB1-1049-8A43-FBE0CC9F9735}" type="presParOf" srcId="{B7F02973-C439-5D45-9230-6B60F8904DC8}" destId="{30E2F79B-AD10-0146-987D-BFB258DE78A1}" srcOrd="26" destOrd="0" presId="urn:microsoft.com/office/officeart/2005/8/layout/cycle6"/>
    <dgm:cxn modelId="{3C2D075C-9BE9-A74A-AD61-1E6E0667C394}" type="presParOf" srcId="{B7F02973-C439-5D45-9230-6B60F8904DC8}" destId="{35189157-8AF5-9D40-9D3E-343E078E690F}" srcOrd="27" destOrd="0" presId="urn:microsoft.com/office/officeart/2005/8/layout/cycle6"/>
    <dgm:cxn modelId="{D431136F-4795-4440-988F-CBF69A61E0C6}" type="presParOf" srcId="{B7F02973-C439-5D45-9230-6B60F8904DC8}" destId="{79D76BD8-2BB7-7949-A525-76C3A3DE7BF3}" srcOrd="28" destOrd="0" presId="urn:microsoft.com/office/officeart/2005/8/layout/cycle6"/>
    <dgm:cxn modelId="{AE00DB73-5485-D44A-A5F5-26185EF3E969}" type="presParOf" srcId="{B7F02973-C439-5D45-9230-6B60F8904DC8}" destId="{1D37FD1F-4C05-2245-A533-8DB21C849DF1}" srcOrd="29" destOrd="0" presId="urn:microsoft.com/office/officeart/2005/8/layout/cycle6"/>
    <dgm:cxn modelId="{10C66792-1331-E140-8F08-7A12D9D14E67}" type="presParOf" srcId="{B7F02973-C439-5D45-9230-6B60F8904DC8}" destId="{2A6A1E06-E4E3-5F4A-B2D2-7222483E6F77}" srcOrd="30" destOrd="0" presId="urn:microsoft.com/office/officeart/2005/8/layout/cycle6"/>
    <dgm:cxn modelId="{CA87B643-02DA-7242-8972-DF88AE337F0F}" type="presParOf" srcId="{B7F02973-C439-5D45-9230-6B60F8904DC8}" destId="{02D25890-F142-544A-89EB-2017D8A6569A}" srcOrd="31" destOrd="0" presId="urn:microsoft.com/office/officeart/2005/8/layout/cycle6"/>
    <dgm:cxn modelId="{5F233F9C-A18A-4743-9693-B132519109AE}" type="presParOf" srcId="{B7F02973-C439-5D45-9230-6B60F8904DC8}" destId="{BA457C65-527D-8F4E-9A04-27C2F5AF20EC}" srcOrd="32" destOrd="0" presId="urn:microsoft.com/office/officeart/2005/8/layout/cycle6"/>
    <dgm:cxn modelId="{2E843810-1C87-FA48-B7FF-1209FB7DEA3B}" type="presParOf" srcId="{B7F02973-C439-5D45-9230-6B60F8904DC8}" destId="{48EC3D55-282B-4E45-8C89-F9F01F94BD86}" srcOrd="33" destOrd="0" presId="urn:microsoft.com/office/officeart/2005/8/layout/cycle6"/>
    <dgm:cxn modelId="{0A64962D-B3C3-6047-A39A-FADBD7675654}" type="presParOf" srcId="{B7F02973-C439-5D45-9230-6B60F8904DC8}" destId="{B647AD25-94B7-F04E-A63C-3026A89C90AE}" srcOrd="34" destOrd="0" presId="urn:microsoft.com/office/officeart/2005/8/layout/cycle6"/>
    <dgm:cxn modelId="{F87BABB1-4BDC-E444-93AE-BE0EB3E9322A}" type="presParOf" srcId="{B7F02973-C439-5D45-9230-6B60F8904DC8}" destId="{F30474FF-F0C2-A143-84A1-5AD49F5B2E17}" srcOrd="35"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FA1F5FD-D42B-E74E-8D0A-86579A36B720}"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US"/>
        </a:p>
      </dgm:t>
    </dgm:pt>
    <dgm:pt modelId="{67EF1DDB-1C38-5446-B665-55B2FBD079FA}">
      <dgm:prSet phldrT="[Text]"/>
      <dgm:spPr/>
      <dgm:t>
        <a:bodyPr/>
        <a:lstStyle/>
        <a:p>
          <a:r>
            <a:rPr lang="en-US" dirty="0"/>
            <a:t>Jan</a:t>
          </a:r>
        </a:p>
      </dgm:t>
    </dgm:pt>
    <dgm:pt modelId="{04F8F982-F0A6-DF4C-B892-2F5D1AE176D1}" type="parTrans" cxnId="{815898AB-7AD6-7941-A2A4-CB85CA3F0C27}">
      <dgm:prSet/>
      <dgm:spPr/>
      <dgm:t>
        <a:bodyPr/>
        <a:lstStyle/>
        <a:p>
          <a:endParaRPr lang="en-US"/>
        </a:p>
      </dgm:t>
    </dgm:pt>
    <dgm:pt modelId="{9A4644C6-EAC2-D245-91E6-4819EA85AC69}" type="sibTrans" cxnId="{815898AB-7AD6-7941-A2A4-CB85CA3F0C27}">
      <dgm:prSet/>
      <dgm:spPr/>
      <dgm:t>
        <a:bodyPr/>
        <a:lstStyle/>
        <a:p>
          <a:endParaRPr lang="en-US"/>
        </a:p>
      </dgm:t>
    </dgm:pt>
    <dgm:pt modelId="{C4BCBC9C-0031-894C-85A9-7DC0DA1E8A6E}">
      <dgm:prSet phldrT="[Text]"/>
      <dgm:spPr/>
      <dgm:t>
        <a:bodyPr/>
        <a:lstStyle/>
        <a:p>
          <a:r>
            <a:rPr lang="en-US" dirty="0"/>
            <a:t>Feb</a:t>
          </a:r>
        </a:p>
      </dgm:t>
    </dgm:pt>
    <dgm:pt modelId="{E6EBD6A5-D2B6-4041-9D6A-5854B8C47122}" type="parTrans" cxnId="{57533739-ADFE-BA42-B1A3-18C7E092C64E}">
      <dgm:prSet/>
      <dgm:spPr/>
      <dgm:t>
        <a:bodyPr/>
        <a:lstStyle/>
        <a:p>
          <a:endParaRPr lang="en-US"/>
        </a:p>
      </dgm:t>
    </dgm:pt>
    <dgm:pt modelId="{959A105F-031D-C24D-8B36-2D3AE70EB9AE}" type="sibTrans" cxnId="{57533739-ADFE-BA42-B1A3-18C7E092C64E}">
      <dgm:prSet/>
      <dgm:spPr/>
      <dgm:t>
        <a:bodyPr/>
        <a:lstStyle/>
        <a:p>
          <a:endParaRPr lang="en-US"/>
        </a:p>
      </dgm:t>
    </dgm:pt>
    <dgm:pt modelId="{2BA86FB1-87F0-1B43-9318-CB0CD519A6E7}">
      <dgm:prSet phldrT="[Text]"/>
      <dgm:spPr/>
      <dgm:t>
        <a:bodyPr/>
        <a:lstStyle/>
        <a:p>
          <a:r>
            <a:rPr lang="en-US" dirty="0"/>
            <a:t>Mar</a:t>
          </a:r>
        </a:p>
      </dgm:t>
    </dgm:pt>
    <dgm:pt modelId="{FA88DAA9-A5E6-8C4D-AB85-33FDA3170A23}" type="parTrans" cxnId="{6163B44D-7D2A-8547-B0B4-F9DBBAA4041F}">
      <dgm:prSet/>
      <dgm:spPr/>
      <dgm:t>
        <a:bodyPr/>
        <a:lstStyle/>
        <a:p>
          <a:endParaRPr lang="en-US"/>
        </a:p>
      </dgm:t>
    </dgm:pt>
    <dgm:pt modelId="{85EEE600-0183-764D-AE09-3E5969B7FB50}" type="sibTrans" cxnId="{6163B44D-7D2A-8547-B0B4-F9DBBAA4041F}">
      <dgm:prSet/>
      <dgm:spPr/>
      <dgm:t>
        <a:bodyPr/>
        <a:lstStyle/>
        <a:p>
          <a:endParaRPr lang="en-US"/>
        </a:p>
      </dgm:t>
    </dgm:pt>
    <dgm:pt modelId="{DD45A2FC-4C0A-DC4F-89EF-66DC2ACCDA54}">
      <dgm:prSet phldrT="[Text]"/>
      <dgm:spPr/>
      <dgm:t>
        <a:bodyPr/>
        <a:lstStyle/>
        <a:p>
          <a:r>
            <a:rPr lang="en-US" dirty="0"/>
            <a:t>Apr</a:t>
          </a:r>
        </a:p>
      </dgm:t>
    </dgm:pt>
    <dgm:pt modelId="{7772C9B5-B622-2748-B0F4-9A8CF62D95F6}" type="parTrans" cxnId="{41C288DD-441D-CF43-9850-0E2E388D6A81}">
      <dgm:prSet/>
      <dgm:spPr/>
      <dgm:t>
        <a:bodyPr/>
        <a:lstStyle/>
        <a:p>
          <a:endParaRPr lang="en-US"/>
        </a:p>
      </dgm:t>
    </dgm:pt>
    <dgm:pt modelId="{F13E4774-23FC-1C43-BD7B-826E21F9A1E8}" type="sibTrans" cxnId="{41C288DD-441D-CF43-9850-0E2E388D6A81}">
      <dgm:prSet/>
      <dgm:spPr/>
      <dgm:t>
        <a:bodyPr/>
        <a:lstStyle/>
        <a:p>
          <a:endParaRPr lang="en-US"/>
        </a:p>
      </dgm:t>
    </dgm:pt>
    <dgm:pt modelId="{EABC2EAD-9B83-3849-A3D9-3270DF3979A8}">
      <dgm:prSet phldrT="[Text]"/>
      <dgm:spPr/>
      <dgm:t>
        <a:bodyPr/>
        <a:lstStyle/>
        <a:p>
          <a:r>
            <a:rPr lang="en-US" dirty="0"/>
            <a:t>May</a:t>
          </a:r>
        </a:p>
      </dgm:t>
    </dgm:pt>
    <dgm:pt modelId="{B007EAF7-603D-3E4C-BDD8-9A8D8C2820FE}" type="parTrans" cxnId="{EF84D74E-7061-0D4F-AF57-30A335197F23}">
      <dgm:prSet/>
      <dgm:spPr/>
      <dgm:t>
        <a:bodyPr/>
        <a:lstStyle/>
        <a:p>
          <a:endParaRPr lang="en-US"/>
        </a:p>
      </dgm:t>
    </dgm:pt>
    <dgm:pt modelId="{1EA055B5-5821-EC4A-B41D-7882C392D04D}" type="sibTrans" cxnId="{EF84D74E-7061-0D4F-AF57-30A335197F23}">
      <dgm:prSet/>
      <dgm:spPr/>
      <dgm:t>
        <a:bodyPr/>
        <a:lstStyle/>
        <a:p>
          <a:endParaRPr lang="en-US"/>
        </a:p>
      </dgm:t>
    </dgm:pt>
    <dgm:pt modelId="{82E384A3-B2C3-B147-A6B6-94FC07BB6928}">
      <dgm:prSet phldrT="[Text]"/>
      <dgm:spPr/>
      <dgm:t>
        <a:bodyPr/>
        <a:lstStyle/>
        <a:p>
          <a:r>
            <a:rPr lang="en-US" dirty="0"/>
            <a:t>June</a:t>
          </a:r>
        </a:p>
      </dgm:t>
    </dgm:pt>
    <dgm:pt modelId="{3273EA68-070E-5C49-881C-C8225FAA006E}" type="parTrans" cxnId="{5DAF687F-FC79-224D-A838-BD07A08E28EA}">
      <dgm:prSet/>
      <dgm:spPr/>
      <dgm:t>
        <a:bodyPr/>
        <a:lstStyle/>
        <a:p>
          <a:endParaRPr lang="en-US"/>
        </a:p>
      </dgm:t>
    </dgm:pt>
    <dgm:pt modelId="{544FEA4E-F731-4745-B04C-A08AACEBB5E2}" type="sibTrans" cxnId="{5DAF687F-FC79-224D-A838-BD07A08E28EA}">
      <dgm:prSet/>
      <dgm:spPr/>
      <dgm:t>
        <a:bodyPr/>
        <a:lstStyle/>
        <a:p>
          <a:endParaRPr lang="en-US"/>
        </a:p>
      </dgm:t>
    </dgm:pt>
    <dgm:pt modelId="{4953A8A6-1C73-ED44-B03C-4845E803F9CC}">
      <dgm:prSet phldrT="[Text]"/>
      <dgm:spPr/>
      <dgm:t>
        <a:bodyPr/>
        <a:lstStyle/>
        <a:p>
          <a:r>
            <a:rPr lang="en-US" dirty="0"/>
            <a:t>July</a:t>
          </a:r>
        </a:p>
      </dgm:t>
    </dgm:pt>
    <dgm:pt modelId="{CDC33303-5001-4C48-A09D-3A45FB146FDE}" type="parTrans" cxnId="{3609BB7C-D3D3-1448-9517-1816D4B8BC39}">
      <dgm:prSet/>
      <dgm:spPr/>
      <dgm:t>
        <a:bodyPr/>
        <a:lstStyle/>
        <a:p>
          <a:endParaRPr lang="en-US"/>
        </a:p>
      </dgm:t>
    </dgm:pt>
    <dgm:pt modelId="{EEDDF3AD-9E4D-A34F-A39C-2C93658E6E83}" type="sibTrans" cxnId="{3609BB7C-D3D3-1448-9517-1816D4B8BC39}">
      <dgm:prSet/>
      <dgm:spPr/>
      <dgm:t>
        <a:bodyPr/>
        <a:lstStyle/>
        <a:p>
          <a:endParaRPr lang="en-US"/>
        </a:p>
      </dgm:t>
    </dgm:pt>
    <dgm:pt modelId="{0FD4FDB6-C98E-E64F-B82E-B9FBC3ADF764}">
      <dgm:prSet phldrT="[Text]"/>
      <dgm:spPr/>
      <dgm:t>
        <a:bodyPr/>
        <a:lstStyle/>
        <a:p>
          <a:r>
            <a:rPr lang="en-US" dirty="0"/>
            <a:t>Aug</a:t>
          </a:r>
        </a:p>
      </dgm:t>
    </dgm:pt>
    <dgm:pt modelId="{02420A97-271F-6C49-9076-3DB3686FD074}" type="parTrans" cxnId="{54897C68-3FD9-EF44-8F2C-61B522B8158A}">
      <dgm:prSet/>
      <dgm:spPr/>
      <dgm:t>
        <a:bodyPr/>
        <a:lstStyle/>
        <a:p>
          <a:endParaRPr lang="en-US"/>
        </a:p>
      </dgm:t>
    </dgm:pt>
    <dgm:pt modelId="{54F13FB0-238A-184B-BAB0-DCECBF0B9406}" type="sibTrans" cxnId="{54897C68-3FD9-EF44-8F2C-61B522B8158A}">
      <dgm:prSet/>
      <dgm:spPr/>
      <dgm:t>
        <a:bodyPr/>
        <a:lstStyle/>
        <a:p>
          <a:endParaRPr lang="en-US"/>
        </a:p>
      </dgm:t>
    </dgm:pt>
    <dgm:pt modelId="{9CB789D2-5EB6-AE49-92D5-B0E88488939C}">
      <dgm:prSet phldrT="[Text]"/>
      <dgm:spPr/>
      <dgm:t>
        <a:bodyPr/>
        <a:lstStyle/>
        <a:p>
          <a:r>
            <a:rPr lang="en-US" dirty="0"/>
            <a:t>Sept</a:t>
          </a:r>
        </a:p>
      </dgm:t>
    </dgm:pt>
    <dgm:pt modelId="{6CBDBAE8-06C6-9343-88E2-5E40CCBB8676}" type="parTrans" cxnId="{49A4D6D2-D06A-454D-BBF1-CCDAB8930011}">
      <dgm:prSet/>
      <dgm:spPr/>
      <dgm:t>
        <a:bodyPr/>
        <a:lstStyle/>
        <a:p>
          <a:endParaRPr lang="en-US"/>
        </a:p>
      </dgm:t>
    </dgm:pt>
    <dgm:pt modelId="{9DB8641A-6387-8445-BF49-FDD51313167A}" type="sibTrans" cxnId="{49A4D6D2-D06A-454D-BBF1-CCDAB8930011}">
      <dgm:prSet/>
      <dgm:spPr/>
      <dgm:t>
        <a:bodyPr/>
        <a:lstStyle/>
        <a:p>
          <a:endParaRPr lang="en-US"/>
        </a:p>
      </dgm:t>
    </dgm:pt>
    <dgm:pt modelId="{8A89548A-D454-584B-BE9F-5F9F76AA05EF}">
      <dgm:prSet phldrT="[Text]"/>
      <dgm:spPr/>
      <dgm:t>
        <a:bodyPr/>
        <a:lstStyle/>
        <a:p>
          <a:r>
            <a:rPr lang="en-US" dirty="0"/>
            <a:t>Oct</a:t>
          </a:r>
        </a:p>
      </dgm:t>
    </dgm:pt>
    <dgm:pt modelId="{3C257F42-B6D7-9D43-8EA9-777B87D08C4E}" type="parTrans" cxnId="{C78FE9B5-2513-9844-BF18-344E96C3B9D7}">
      <dgm:prSet/>
      <dgm:spPr/>
      <dgm:t>
        <a:bodyPr/>
        <a:lstStyle/>
        <a:p>
          <a:endParaRPr lang="en-US"/>
        </a:p>
      </dgm:t>
    </dgm:pt>
    <dgm:pt modelId="{7F2D62B8-5D94-624D-931B-33B8CC5414EA}" type="sibTrans" cxnId="{C78FE9B5-2513-9844-BF18-344E96C3B9D7}">
      <dgm:prSet/>
      <dgm:spPr/>
      <dgm:t>
        <a:bodyPr/>
        <a:lstStyle/>
        <a:p>
          <a:endParaRPr lang="en-US"/>
        </a:p>
      </dgm:t>
    </dgm:pt>
    <dgm:pt modelId="{7522ED18-2C76-234D-8B64-6B6A81CE28D2}">
      <dgm:prSet phldrT="[Text]"/>
      <dgm:spPr/>
      <dgm:t>
        <a:bodyPr/>
        <a:lstStyle/>
        <a:p>
          <a:r>
            <a:rPr lang="en-US" dirty="0"/>
            <a:t>Nov</a:t>
          </a:r>
        </a:p>
      </dgm:t>
    </dgm:pt>
    <dgm:pt modelId="{F2FE6B8E-D4DC-3649-875B-EE4AD76B5A79}" type="parTrans" cxnId="{27378315-4059-F24C-9FAF-8654C748D238}">
      <dgm:prSet/>
      <dgm:spPr/>
      <dgm:t>
        <a:bodyPr/>
        <a:lstStyle/>
        <a:p>
          <a:endParaRPr lang="en-US"/>
        </a:p>
      </dgm:t>
    </dgm:pt>
    <dgm:pt modelId="{056C8AFE-53D9-3941-91C8-7DBC8BF88A4B}" type="sibTrans" cxnId="{27378315-4059-F24C-9FAF-8654C748D238}">
      <dgm:prSet/>
      <dgm:spPr/>
      <dgm:t>
        <a:bodyPr/>
        <a:lstStyle/>
        <a:p>
          <a:endParaRPr lang="en-US"/>
        </a:p>
      </dgm:t>
    </dgm:pt>
    <dgm:pt modelId="{BD9A2E20-0CDC-7841-B7E7-9CF29257759A}">
      <dgm:prSet phldrT="[Text]"/>
      <dgm:spPr/>
      <dgm:t>
        <a:bodyPr/>
        <a:lstStyle/>
        <a:p>
          <a:r>
            <a:rPr lang="en-US" dirty="0"/>
            <a:t>Dec</a:t>
          </a:r>
        </a:p>
      </dgm:t>
    </dgm:pt>
    <dgm:pt modelId="{4B8E62C9-767D-F046-9139-64425D15677D}" type="parTrans" cxnId="{656C66FE-819A-E84A-8AB3-9C0EA16220F2}">
      <dgm:prSet/>
      <dgm:spPr/>
      <dgm:t>
        <a:bodyPr/>
        <a:lstStyle/>
        <a:p>
          <a:endParaRPr lang="en-US"/>
        </a:p>
      </dgm:t>
    </dgm:pt>
    <dgm:pt modelId="{2FB85835-4DE1-6D48-92B5-133C31C26833}" type="sibTrans" cxnId="{656C66FE-819A-E84A-8AB3-9C0EA16220F2}">
      <dgm:prSet/>
      <dgm:spPr/>
      <dgm:t>
        <a:bodyPr/>
        <a:lstStyle/>
        <a:p>
          <a:endParaRPr lang="en-US"/>
        </a:p>
      </dgm:t>
    </dgm:pt>
    <dgm:pt modelId="{B7F02973-C439-5D45-9230-6B60F8904DC8}" type="pres">
      <dgm:prSet presAssocID="{0FA1F5FD-D42B-E74E-8D0A-86579A36B720}" presName="cycle" presStyleCnt="0">
        <dgm:presLayoutVars>
          <dgm:dir/>
          <dgm:resizeHandles val="exact"/>
        </dgm:presLayoutVars>
      </dgm:prSet>
      <dgm:spPr/>
    </dgm:pt>
    <dgm:pt modelId="{A64F68C7-5F20-1C42-9231-D67AE9423E0E}" type="pres">
      <dgm:prSet presAssocID="{67EF1DDB-1C38-5446-B665-55B2FBD079FA}" presName="node" presStyleLbl="node1" presStyleIdx="0" presStyleCnt="12">
        <dgm:presLayoutVars>
          <dgm:bulletEnabled val="1"/>
        </dgm:presLayoutVars>
      </dgm:prSet>
      <dgm:spPr/>
    </dgm:pt>
    <dgm:pt modelId="{001D3289-0A54-3848-B93E-C47048EE8698}" type="pres">
      <dgm:prSet presAssocID="{67EF1DDB-1C38-5446-B665-55B2FBD079FA}" presName="spNode" presStyleCnt="0"/>
      <dgm:spPr/>
    </dgm:pt>
    <dgm:pt modelId="{B337ABEC-9BBC-9047-BDBC-1C3A5B0D68E8}" type="pres">
      <dgm:prSet presAssocID="{9A4644C6-EAC2-D245-91E6-4819EA85AC69}" presName="sibTrans" presStyleLbl="sibTrans1D1" presStyleIdx="0" presStyleCnt="12"/>
      <dgm:spPr/>
    </dgm:pt>
    <dgm:pt modelId="{29434498-5D25-E345-8227-B29F2779B1BB}" type="pres">
      <dgm:prSet presAssocID="{C4BCBC9C-0031-894C-85A9-7DC0DA1E8A6E}" presName="node" presStyleLbl="node1" presStyleIdx="1" presStyleCnt="12">
        <dgm:presLayoutVars>
          <dgm:bulletEnabled val="1"/>
        </dgm:presLayoutVars>
      </dgm:prSet>
      <dgm:spPr/>
    </dgm:pt>
    <dgm:pt modelId="{2E1AA230-94DE-7A42-9B4F-C1B2230AB221}" type="pres">
      <dgm:prSet presAssocID="{C4BCBC9C-0031-894C-85A9-7DC0DA1E8A6E}" presName="spNode" presStyleCnt="0"/>
      <dgm:spPr/>
    </dgm:pt>
    <dgm:pt modelId="{DF5F9A44-10E2-0B47-B553-B9652B693BB4}" type="pres">
      <dgm:prSet presAssocID="{959A105F-031D-C24D-8B36-2D3AE70EB9AE}" presName="sibTrans" presStyleLbl="sibTrans1D1" presStyleIdx="1" presStyleCnt="12"/>
      <dgm:spPr/>
    </dgm:pt>
    <dgm:pt modelId="{B220E229-F1C3-434E-888F-A16A3518FB76}" type="pres">
      <dgm:prSet presAssocID="{2BA86FB1-87F0-1B43-9318-CB0CD519A6E7}" presName="node" presStyleLbl="node1" presStyleIdx="2" presStyleCnt="12">
        <dgm:presLayoutVars>
          <dgm:bulletEnabled val="1"/>
        </dgm:presLayoutVars>
      </dgm:prSet>
      <dgm:spPr/>
    </dgm:pt>
    <dgm:pt modelId="{7A111637-939C-1A45-9493-49F557A18862}" type="pres">
      <dgm:prSet presAssocID="{2BA86FB1-87F0-1B43-9318-CB0CD519A6E7}" presName="spNode" presStyleCnt="0"/>
      <dgm:spPr/>
    </dgm:pt>
    <dgm:pt modelId="{B5B9B3EB-EF1C-2646-9908-B49351D02085}" type="pres">
      <dgm:prSet presAssocID="{85EEE600-0183-764D-AE09-3E5969B7FB50}" presName="sibTrans" presStyleLbl="sibTrans1D1" presStyleIdx="2" presStyleCnt="12"/>
      <dgm:spPr/>
    </dgm:pt>
    <dgm:pt modelId="{D61280FE-09EE-DA42-B9A5-8E95F2C6259B}" type="pres">
      <dgm:prSet presAssocID="{DD45A2FC-4C0A-DC4F-89EF-66DC2ACCDA54}" presName="node" presStyleLbl="node1" presStyleIdx="3" presStyleCnt="12">
        <dgm:presLayoutVars>
          <dgm:bulletEnabled val="1"/>
        </dgm:presLayoutVars>
      </dgm:prSet>
      <dgm:spPr/>
    </dgm:pt>
    <dgm:pt modelId="{1C07810D-8265-524A-A634-D35A013CE761}" type="pres">
      <dgm:prSet presAssocID="{DD45A2FC-4C0A-DC4F-89EF-66DC2ACCDA54}" presName="spNode" presStyleCnt="0"/>
      <dgm:spPr/>
    </dgm:pt>
    <dgm:pt modelId="{65D56466-7B5B-7942-9953-BFCE202F3434}" type="pres">
      <dgm:prSet presAssocID="{F13E4774-23FC-1C43-BD7B-826E21F9A1E8}" presName="sibTrans" presStyleLbl="sibTrans1D1" presStyleIdx="3" presStyleCnt="12"/>
      <dgm:spPr/>
    </dgm:pt>
    <dgm:pt modelId="{BD19BC4C-CEAF-6048-AF29-B9AAF7538E6F}" type="pres">
      <dgm:prSet presAssocID="{EABC2EAD-9B83-3849-A3D9-3270DF3979A8}" presName="node" presStyleLbl="node1" presStyleIdx="4" presStyleCnt="12">
        <dgm:presLayoutVars>
          <dgm:bulletEnabled val="1"/>
        </dgm:presLayoutVars>
      </dgm:prSet>
      <dgm:spPr/>
    </dgm:pt>
    <dgm:pt modelId="{6A99899E-DFAE-CC49-9BA8-863F103BBD04}" type="pres">
      <dgm:prSet presAssocID="{EABC2EAD-9B83-3849-A3D9-3270DF3979A8}" presName="spNode" presStyleCnt="0"/>
      <dgm:spPr/>
    </dgm:pt>
    <dgm:pt modelId="{60634E08-8CE6-9C4A-9F47-38114F8588C1}" type="pres">
      <dgm:prSet presAssocID="{1EA055B5-5821-EC4A-B41D-7882C392D04D}" presName="sibTrans" presStyleLbl="sibTrans1D1" presStyleIdx="4" presStyleCnt="12"/>
      <dgm:spPr/>
    </dgm:pt>
    <dgm:pt modelId="{2F825E02-7B37-FD41-B5AE-AC998C5BC32D}" type="pres">
      <dgm:prSet presAssocID="{82E384A3-B2C3-B147-A6B6-94FC07BB6928}" presName="node" presStyleLbl="node1" presStyleIdx="5" presStyleCnt="12">
        <dgm:presLayoutVars>
          <dgm:bulletEnabled val="1"/>
        </dgm:presLayoutVars>
      </dgm:prSet>
      <dgm:spPr/>
    </dgm:pt>
    <dgm:pt modelId="{FB65F6D4-3786-B04E-A5D7-E44DA10D1E7B}" type="pres">
      <dgm:prSet presAssocID="{82E384A3-B2C3-B147-A6B6-94FC07BB6928}" presName="spNode" presStyleCnt="0"/>
      <dgm:spPr/>
    </dgm:pt>
    <dgm:pt modelId="{91BD0330-F2B5-1B4E-9F28-1BB9D152E9BB}" type="pres">
      <dgm:prSet presAssocID="{544FEA4E-F731-4745-B04C-A08AACEBB5E2}" presName="sibTrans" presStyleLbl="sibTrans1D1" presStyleIdx="5" presStyleCnt="12"/>
      <dgm:spPr/>
    </dgm:pt>
    <dgm:pt modelId="{44D7E073-74EC-2C48-9550-80E5B2088751}" type="pres">
      <dgm:prSet presAssocID="{4953A8A6-1C73-ED44-B03C-4845E803F9CC}" presName="node" presStyleLbl="node1" presStyleIdx="6" presStyleCnt="12">
        <dgm:presLayoutVars>
          <dgm:bulletEnabled val="1"/>
        </dgm:presLayoutVars>
      </dgm:prSet>
      <dgm:spPr/>
    </dgm:pt>
    <dgm:pt modelId="{3525E483-D164-0846-8360-7403F23FDAD9}" type="pres">
      <dgm:prSet presAssocID="{4953A8A6-1C73-ED44-B03C-4845E803F9CC}" presName="spNode" presStyleCnt="0"/>
      <dgm:spPr/>
    </dgm:pt>
    <dgm:pt modelId="{54C27322-2B19-DB4A-8C50-F688B8E2CC7F}" type="pres">
      <dgm:prSet presAssocID="{EEDDF3AD-9E4D-A34F-A39C-2C93658E6E83}" presName="sibTrans" presStyleLbl="sibTrans1D1" presStyleIdx="6" presStyleCnt="12"/>
      <dgm:spPr/>
    </dgm:pt>
    <dgm:pt modelId="{682C08CF-CAA8-884E-B49D-CC4BF56FB8CD}" type="pres">
      <dgm:prSet presAssocID="{0FD4FDB6-C98E-E64F-B82E-B9FBC3ADF764}" presName="node" presStyleLbl="node1" presStyleIdx="7" presStyleCnt="12">
        <dgm:presLayoutVars>
          <dgm:bulletEnabled val="1"/>
        </dgm:presLayoutVars>
      </dgm:prSet>
      <dgm:spPr/>
    </dgm:pt>
    <dgm:pt modelId="{2B563C83-F0D2-C344-92A9-B6381505DE17}" type="pres">
      <dgm:prSet presAssocID="{0FD4FDB6-C98E-E64F-B82E-B9FBC3ADF764}" presName="spNode" presStyleCnt="0"/>
      <dgm:spPr/>
    </dgm:pt>
    <dgm:pt modelId="{43AACF2E-9101-134B-9872-637FC1518CF8}" type="pres">
      <dgm:prSet presAssocID="{54F13FB0-238A-184B-BAB0-DCECBF0B9406}" presName="sibTrans" presStyleLbl="sibTrans1D1" presStyleIdx="7" presStyleCnt="12"/>
      <dgm:spPr/>
    </dgm:pt>
    <dgm:pt modelId="{E88167A7-4282-8A48-8C47-A1D4EB2923AF}" type="pres">
      <dgm:prSet presAssocID="{9CB789D2-5EB6-AE49-92D5-B0E88488939C}" presName="node" presStyleLbl="node1" presStyleIdx="8" presStyleCnt="12">
        <dgm:presLayoutVars>
          <dgm:bulletEnabled val="1"/>
        </dgm:presLayoutVars>
      </dgm:prSet>
      <dgm:spPr/>
    </dgm:pt>
    <dgm:pt modelId="{AF3BCE28-09AC-9B4E-A1E8-EF0C9DF22CDE}" type="pres">
      <dgm:prSet presAssocID="{9CB789D2-5EB6-AE49-92D5-B0E88488939C}" presName="spNode" presStyleCnt="0"/>
      <dgm:spPr/>
    </dgm:pt>
    <dgm:pt modelId="{30E2F79B-AD10-0146-987D-BFB258DE78A1}" type="pres">
      <dgm:prSet presAssocID="{9DB8641A-6387-8445-BF49-FDD51313167A}" presName="sibTrans" presStyleLbl="sibTrans1D1" presStyleIdx="8" presStyleCnt="12"/>
      <dgm:spPr/>
    </dgm:pt>
    <dgm:pt modelId="{35189157-8AF5-9D40-9D3E-343E078E690F}" type="pres">
      <dgm:prSet presAssocID="{8A89548A-D454-584B-BE9F-5F9F76AA05EF}" presName="node" presStyleLbl="node1" presStyleIdx="9" presStyleCnt="12">
        <dgm:presLayoutVars>
          <dgm:bulletEnabled val="1"/>
        </dgm:presLayoutVars>
      </dgm:prSet>
      <dgm:spPr/>
    </dgm:pt>
    <dgm:pt modelId="{79D76BD8-2BB7-7949-A525-76C3A3DE7BF3}" type="pres">
      <dgm:prSet presAssocID="{8A89548A-D454-584B-BE9F-5F9F76AA05EF}" presName="spNode" presStyleCnt="0"/>
      <dgm:spPr/>
    </dgm:pt>
    <dgm:pt modelId="{1D37FD1F-4C05-2245-A533-8DB21C849DF1}" type="pres">
      <dgm:prSet presAssocID="{7F2D62B8-5D94-624D-931B-33B8CC5414EA}" presName="sibTrans" presStyleLbl="sibTrans1D1" presStyleIdx="9" presStyleCnt="12"/>
      <dgm:spPr/>
    </dgm:pt>
    <dgm:pt modelId="{2A6A1E06-E4E3-5F4A-B2D2-7222483E6F77}" type="pres">
      <dgm:prSet presAssocID="{7522ED18-2C76-234D-8B64-6B6A81CE28D2}" presName="node" presStyleLbl="node1" presStyleIdx="10" presStyleCnt="12">
        <dgm:presLayoutVars>
          <dgm:bulletEnabled val="1"/>
        </dgm:presLayoutVars>
      </dgm:prSet>
      <dgm:spPr/>
    </dgm:pt>
    <dgm:pt modelId="{02D25890-F142-544A-89EB-2017D8A6569A}" type="pres">
      <dgm:prSet presAssocID="{7522ED18-2C76-234D-8B64-6B6A81CE28D2}" presName="spNode" presStyleCnt="0"/>
      <dgm:spPr/>
    </dgm:pt>
    <dgm:pt modelId="{BA457C65-527D-8F4E-9A04-27C2F5AF20EC}" type="pres">
      <dgm:prSet presAssocID="{056C8AFE-53D9-3941-91C8-7DBC8BF88A4B}" presName="sibTrans" presStyleLbl="sibTrans1D1" presStyleIdx="10" presStyleCnt="12"/>
      <dgm:spPr/>
    </dgm:pt>
    <dgm:pt modelId="{48EC3D55-282B-4E45-8C89-F9F01F94BD86}" type="pres">
      <dgm:prSet presAssocID="{BD9A2E20-0CDC-7841-B7E7-9CF29257759A}" presName="node" presStyleLbl="node1" presStyleIdx="11" presStyleCnt="12">
        <dgm:presLayoutVars>
          <dgm:bulletEnabled val="1"/>
        </dgm:presLayoutVars>
      </dgm:prSet>
      <dgm:spPr/>
    </dgm:pt>
    <dgm:pt modelId="{B647AD25-94B7-F04E-A63C-3026A89C90AE}" type="pres">
      <dgm:prSet presAssocID="{BD9A2E20-0CDC-7841-B7E7-9CF29257759A}" presName="spNode" presStyleCnt="0"/>
      <dgm:spPr/>
    </dgm:pt>
    <dgm:pt modelId="{F30474FF-F0C2-A143-84A1-5AD49F5B2E17}" type="pres">
      <dgm:prSet presAssocID="{2FB85835-4DE1-6D48-92B5-133C31C26833}" presName="sibTrans" presStyleLbl="sibTrans1D1" presStyleIdx="11" presStyleCnt="12"/>
      <dgm:spPr/>
    </dgm:pt>
  </dgm:ptLst>
  <dgm:cxnLst>
    <dgm:cxn modelId="{0D4BB30D-FE07-BF4F-8AF0-8C481D213702}" type="presOf" srcId="{DD45A2FC-4C0A-DC4F-89EF-66DC2ACCDA54}" destId="{D61280FE-09EE-DA42-B9A5-8E95F2C6259B}" srcOrd="0" destOrd="0" presId="urn:microsoft.com/office/officeart/2005/8/layout/cycle6"/>
    <dgm:cxn modelId="{27378315-4059-F24C-9FAF-8654C748D238}" srcId="{0FA1F5FD-D42B-E74E-8D0A-86579A36B720}" destId="{7522ED18-2C76-234D-8B64-6B6A81CE28D2}" srcOrd="10" destOrd="0" parTransId="{F2FE6B8E-D4DC-3649-875B-EE4AD76B5A79}" sibTransId="{056C8AFE-53D9-3941-91C8-7DBC8BF88A4B}"/>
    <dgm:cxn modelId="{11279116-F832-AD41-925F-4D1ECD409B94}" type="presOf" srcId="{056C8AFE-53D9-3941-91C8-7DBC8BF88A4B}" destId="{BA457C65-527D-8F4E-9A04-27C2F5AF20EC}" srcOrd="0" destOrd="0" presId="urn:microsoft.com/office/officeart/2005/8/layout/cycle6"/>
    <dgm:cxn modelId="{5BAC551F-8943-5D46-976B-4C0A3B5E243B}" type="presOf" srcId="{BD9A2E20-0CDC-7841-B7E7-9CF29257759A}" destId="{48EC3D55-282B-4E45-8C89-F9F01F94BD86}" srcOrd="0" destOrd="0" presId="urn:microsoft.com/office/officeart/2005/8/layout/cycle6"/>
    <dgm:cxn modelId="{F2A88D21-8913-B545-B2A6-DCAB9F85C63F}" type="presOf" srcId="{54F13FB0-238A-184B-BAB0-DCECBF0B9406}" destId="{43AACF2E-9101-134B-9872-637FC1518CF8}" srcOrd="0" destOrd="0" presId="urn:microsoft.com/office/officeart/2005/8/layout/cycle6"/>
    <dgm:cxn modelId="{6643AF24-50D5-4441-8A24-7258E1CD8443}" type="presOf" srcId="{F13E4774-23FC-1C43-BD7B-826E21F9A1E8}" destId="{65D56466-7B5B-7942-9953-BFCE202F3434}" srcOrd="0" destOrd="0" presId="urn:microsoft.com/office/officeart/2005/8/layout/cycle6"/>
    <dgm:cxn modelId="{B8D4E538-63B6-7D42-8F91-5F51A7A66C0C}" type="presOf" srcId="{9A4644C6-EAC2-D245-91E6-4819EA85AC69}" destId="{B337ABEC-9BBC-9047-BDBC-1C3A5B0D68E8}" srcOrd="0" destOrd="0" presId="urn:microsoft.com/office/officeart/2005/8/layout/cycle6"/>
    <dgm:cxn modelId="{57533739-ADFE-BA42-B1A3-18C7E092C64E}" srcId="{0FA1F5FD-D42B-E74E-8D0A-86579A36B720}" destId="{C4BCBC9C-0031-894C-85A9-7DC0DA1E8A6E}" srcOrd="1" destOrd="0" parTransId="{E6EBD6A5-D2B6-4041-9D6A-5854B8C47122}" sibTransId="{959A105F-031D-C24D-8B36-2D3AE70EB9AE}"/>
    <dgm:cxn modelId="{BA4B4F42-D137-D240-92F8-4202439E1F17}" type="presOf" srcId="{959A105F-031D-C24D-8B36-2D3AE70EB9AE}" destId="{DF5F9A44-10E2-0B47-B553-B9652B693BB4}" srcOrd="0" destOrd="0" presId="urn:microsoft.com/office/officeart/2005/8/layout/cycle6"/>
    <dgm:cxn modelId="{6163B44D-7D2A-8547-B0B4-F9DBBAA4041F}" srcId="{0FA1F5FD-D42B-E74E-8D0A-86579A36B720}" destId="{2BA86FB1-87F0-1B43-9318-CB0CD519A6E7}" srcOrd="2" destOrd="0" parTransId="{FA88DAA9-A5E6-8C4D-AB85-33FDA3170A23}" sibTransId="{85EEE600-0183-764D-AE09-3E5969B7FB50}"/>
    <dgm:cxn modelId="{EF84D74E-7061-0D4F-AF57-30A335197F23}" srcId="{0FA1F5FD-D42B-E74E-8D0A-86579A36B720}" destId="{EABC2EAD-9B83-3849-A3D9-3270DF3979A8}" srcOrd="4" destOrd="0" parTransId="{B007EAF7-603D-3E4C-BDD8-9A8D8C2820FE}" sibTransId="{1EA055B5-5821-EC4A-B41D-7882C392D04D}"/>
    <dgm:cxn modelId="{78AF9C61-EA36-804B-8E2E-F96028AFA297}" type="presOf" srcId="{9CB789D2-5EB6-AE49-92D5-B0E88488939C}" destId="{E88167A7-4282-8A48-8C47-A1D4EB2923AF}" srcOrd="0" destOrd="0" presId="urn:microsoft.com/office/officeart/2005/8/layout/cycle6"/>
    <dgm:cxn modelId="{54897C68-3FD9-EF44-8F2C-61B522B8158A}" srcId="{0FA1F5FD-D42B-E74E-8D0A-86579A36B720}" destId="{0FD4FDB6-C98E-E64F-B82E-B9FBC3ADF764}" srcOrd="7" destOrd="0" parTransId="{02420A97-271F-6C49-9076-3DB3686FD074}" sibTransId="{54F13FB0-238A-184B-BAB0-DCECBF0B9406}"/>
    <dgm:cxn modelId="{2E49ED6D-1470-1646-9EE8-F497C9775804}" type="presOf" srcId="{0FA1F5FD-D42B-E74E-8D0A-86579A36B720}" destId="{B7F02973-C439-5D45-9230-6B60F8904DC8}" srcOrd="0" destOrd="0" presId="urn:microsoft.com/office/officeart/2005/8/layout/cycle6"/>
    <dgm:cxn modelId="{D32A9771-6DA8-CD46-8E26-30FE52BCD5EB}" type="presOf" srcId="{67EF1DDB-1C38-5446-B665-55B2FBD079FA}" destId="{A64F68C7-5F20-1C42-9231-D67AE9423E0E}" srcOrd="0" destOrd="0" presId="urn:microsoft.com/office/officeart/2005/8/layout/cycle6"/>
    <dgm:cxn modelId="{5DE63375-EE2F-604D-8843-D17AEA698241}" type="presOf" srcId="{1EA055B5-5821-EC4A-B41D-7882C392D04D}" destId="{60634E08-8CE6-9C4A-9F47-38114F8588C1}" srcOrd="0" destOrd="0" presId="urn:microsoft.com/office/officeart/2005/8/layout/cycle6"/>
    <dgm:cxn modelId="{B8541577-468C-6D47-9429-F57D50BBD5C6}" type="presOf" srcId="{82E384A3-B2C3-B147-A6B6-94FC07BB6928}" destId="{2F825E02-7B37-FD41-B5AE-AC998C5BC32D}" srcOrd="0" destOrd="0" presId="urn:microsoft.com/office/officeart/2005/8/layout/cycle6"/>
    <dgm:cxn modelId="{3609BB7C-D3D3-1448-9517-1816D4B8BC39}" srcId="{0FA1F5FD-D42B-E74E-8D0A-86579A36B720}" destId="{4953A8A6-1C73-ED44-B03C-4845E803F9CC}" srcOrd="6" destOrd="0" parTransId="{CDC33303-5001-4C48-A09D-3A45FB146FDE}" sibTransId="{EEDDF3AD-9E4D-A34F-A39C-2C93658E6E83}"/>
    <dgm:cxn modelId="{547E907E-A3FF-584D-98F7-EBB3488EECEE}" type="presOf" srcId="{0FD4FDB6-C98E-E64F-B82E-B9FBC3ADF764}" destId="{682C08CF-CAA8-884E-B49D-CC4BF56FB8CD}" srcOrd="0" destOrd="0" presId="urn:microsoft.com/office/officeart/2005/8/layout/cycle6"/>
    <dgm:cxn modelId="{5DAF687F-FC79-224D-A838-BD07A08E28EA}" srcId="{0FA1F5FD-D42B-E74E-8D0A-86579A36B720}" destId="{82E384A3-B2C3-B147-A6B6-94FC07BB6928}" srcOrd="5" destOrd="0" parTransId="{3273EA68-070E-5C49-881C-C8225FAA006E}" sibTransId="{544FEA4E-F731-4745-B04C-A08AACEBB5E2}"/>
    <dgm:cxn modelId="{95012791-96E4-9746-B591-EC4229821541}" type="presOf" srcId="{7522ED18-2C76-234D-8B64-6B6A81CE28D2}" destId="{2A6A1E06-E4E3-5F4A-B2D2-7222483E6F77}" srcOrd="0" destOrd="0" presId="urn:microsoft.com/office/officeart/2005/8/layout/cycle6"/>
    <dgm:cxn modelId="{5C121E93-A377-9046-88C2-C0E4EEA5AFA8}" type="presOf" srcId="{2FB85835-4DE1-6D48-92B5-133C31C26833}" destId="{F30474FF-F0C2-A143-84A1-5AD49F5B2E17}" srcOrd="0" destOrd="0" presId="urn:microsoft.com/office/officeart/2005/8/layout/cycle6"/>
    <dgm:cxn modelId="{F52A4093-6C1D-3E40-98BB-1897641C310C}" type="presOf" srcId="{EEDDF3AD-9E4D-A34F-A39C-2C93658E6E83}" destId="{54C27322-2B19-DB4A-8C50-F688B8E2CC7F}" srcOrd="0" destOrd="0" presId="urn:microsoft.com/office/officeart/2005/8/layout/cycle6"/>
    <dgm:cxn modelId="{B5E394A4-8378-7240-8C6F-E02AC09E4D02}" type="presOf" srcId="{9DB8641A-6387-8445-BF49-FDD51313167A}" destId="{30E2F79B-AD10-0146-987D-BFB258DE78A1}" srcOrd="0" destOrd="0" presId="urn:microsoft.com/office/officeart/2005/8/layout/cycle6"/>
    <dgm:cxn modelId="{815898AB-7AD6-7941-A2A4-CB85CA3F0C27}" srcId="{0FA1F5FD-D42B-E74E-8D0A-86579A36B720}" destId="{67EF1DDB-1C38-5446-B665-55B2FBD079FA}" srcOrd="0" destOrd="0" parTransId="{04F8F982-F0A6-DF4C-B892-2F5D1AE176D1}" sibTransId="{9A4644C6-EAC2-D245-91E6-4819EA85AC69}"/>
    <dgm:cxn modelId="{C78FE9B5-2513-9844-BF18-344E96C3B9D7}" srcId="{0FA1F5FD-D42B-E74E-8D0A-86579A36B720}" destId="{8A89548A-D454-584B-BE9F-5F9F76AA05EF}" srcOrd="9" destOrd="0" parTransId="{3C257F42-B6D7-9D43-8EA9-777B87D08C4E}" sibTransId="{7F2D62B8-5D94-624D-931B-33B8CC5414EA}"/>
    <dgm:cxn modelId="{281A04B6-395A-AF43-ACCC-1A83EC0CDE14}" type="presOf" srcId="{2BA86FB1-87F0-1B43-9318-CB0CD519A6E7}" destId="{B220E229-F1C3-434E-888F-A16A3518FB76}" srcOrd="0" destOrd="0" presId="urn:microsoft.com/office/officeart/2005/8/layout/cycle6"/>
    <dgm:cxn modelId="{89D0DAB9-1365-BF45-9507-06BD9C45CC7C}" type="presOf" srcId="{8A89548A-D454-584B-BE9F-5F9F76AA05EF}" destId="{35189157-8AF5-9D40-9D3E-343E078E690F}" srcOrd="0" destOrd="0" presId="urn:microsoft.com/office/officeart/2005/8/layout/cycle6"/>
    <dgm:cxn modelId="{EECEEACF-7D28-9A49-BDC9-19377B64893E}" type="presOf" srcId="{7F2D62B8-5D94-624D-931B-33B8CC5414EA}" destId="{1D37FD1F-4C05-2245-A533-8DB21C849DF1}" srcOrd="0" destOrd="0" presId="urn:microsoft.com/office/officeart/2005/8/layout/cycle6"/>
    <dgm:cxn modelId="{44FBDED1-3B68-A24F-B8BA-AD42F119F02B}" type="presOf" srcId="{EABC2EAD-9B83-3849-A3D9-3270DF3979A8}" destId="{BD19BC4C-CEAF-6048-AF29-B9AAF7538E6F}" srcOrd="0" destOrd="0" presId="urn:microsoft.com/office/officeart/2005/8/layout/cycle6"/>
    <dgm:cxn modelId="{49A4D6D2-D06A-454D-BBF1-CCDAB8930011}" srcId="{0FA1F5FD-D42B-E74E-8D0A-86579A36B720}" destId="{9CB789D2-5EB6-AE49-92D5-B0E88488939C}" srcOrd="8" destOrd="0" parTransId="{6CBDBAE8-06C6-9343-88E2-5E40CCBB8676}" sibTransId="{9DB8641A-6387-8445-BF49-FDD51313167A}"/>
    <dgm:cxn modelId="{9BD2E9D3-E17D-1448-B5AE-5CB3E72C06C3}" type="presOf" srcId="{544FEA4E-F731-4745-B04C-A08AACEBB5E2}" destId="{91BD0330-F2B5-1B4E-9F28-1BB9D152E9BB}" srcOrd="0" destOrd="0" presId="urn:microsoft.com/office/officeart/2005/8/layout/cycle6"/>
    <dgm:cxn modelId="{41C288DD-441D-CF43-9850-0E2E388D6A81}" srcId="{0FA1F5FD-D42B-E74E-8D0A-86579A36B720}" destId="{DD45A2FC-4C0A-DC4F-89EF-66DC2ACCDA54}" srcOrd="3" destOrd="0" parTransId="{7772C9B5-B622-2748-B0F4-9A8CF62D95F6}" sibTransId="{F13E4774-23FC-1C43-BD7B-826E21F9A1E8}"/>
    <dgm:cxn modelId="{9FF73FE1-257E-504B-9945-1C8743055E96}" type="presOf" srcId="{C4BCBC9C-0031-894C-85A9-7DC0DA1E8A6E}" destId="{29434498-5D25-E345-8227-B29F2779B1BB}" srcOrd="0" destOrd="0" presId="urn:microsoft.com/office/officeart/2005/8/layout/cycle6"/>
    <dgm:cxn modelId="{5315F2E5-3D27-2B40-83DE-57BB7D3F1581}" type="presOf" srcId="{85EEE600-0183-764D-AE09-3E5969B7FB50}" destId="{B5B9B3EB-EF1C-2646-9908-B49351D02085}" srcOrd="0" destOrd="0" presId="urn:microsoft.com/office/officeart/2005/8/layout/cycle6"/>
    <dgm:cxn modelId="{57BE6FF6-49EE-4944-BD7C-F36BE32619AA}" type="presOf" srcId="{4953A8A6-1C73-ED44-B03C-4845E803F9CC}" destId="{44D7E073-74EC-2C48-9550-80E5B2088751}" srcOrd="0" destOrd="0" presId="urn:microsoft.com/office/officeart/2005/8/layout/cycle6"/>
    <dgm:cxn modelId="{656C66FE-819A-E84A-8AB3-9C0EA16220F2}" srcId="{0FA1F5FD-D42B-E74E-8D0A-86579A36B720}" destId="{BD9A2E20-0CDC-7841-B7E7-9CF29257759A}" srcOrd="11" destOrd="0" parTransId="{4B8E62C9-767D-F046-9139-64425D15677D}" sibTransId="{2FB85835-4DE1-6D48-92B5-133C31C26833}"/>
    <dgm:cxn modelId="{ACBF799B-3D43-D24D-869D-847C26977A20}" type="presParOf" srcId="{B7F02973-C439-5D45-9230-6B60F8904DC8}" destId="{A64F68C7-5F20-1C42-9231-D67AE9423E0E}" srcOrd="0" destOrd="0" presId="urn:microsoft.com/office/officeart/2005/8/layout/cycle6"/>
    <dgm:cxn modelId="{68F8B27F-913C-1241-ABB4-7C06E5E0D5BC}" type="presParOf" srcId="{B7F02973-C439-5D45-9230-6B60F8904DC8}" destId="{001D3289-0A54-3848-B93E-C47048EE8698}" srcOrd="1" destOrd="0" presId="urn:microsoft.com/office/officeart/2005/8/layout/cycle6"/>
    <dgm:cxn modelId="{E8A16C64-3CFE-E646-AF45-02E38BC09A1C}" type="presParOf" srcId="{B7F02973-C439-5D45-9230-6B60F8904DC8}" destId="{B337ABEC-9BBC-9047-BDBC-1C3A5B0D68E8}" srcOrd="2" destOrd="0" presId="urn:microsoft.com/office/officeart/2005/8/layout/cycle6"/>
    <dgm:cxn modelId="{F1EFF0AB-C27C-504C-A268-88B479344B25}" type="presParOf" srcId="{B7F02973-C439-5D45-9230-6B60F8904DC8}" destId="{29434498-5D25-E345-8227-B29F2779B1BB}" srcOrd="3" destOrd="0" presId="urn:microsoft.com/office/officeart/2005/8/layout/cycle6"/>
    <dgm:cxn modelId="{1CDF6365-BCC6-F748-8528-3F3912C9984A}" type="presParOf" srcId="{B7F02973-C439-5D45-9230-6B60F8904DC8}" destId="{2E1AA230-94DE-7A42-9B4F-C1B2230AB221}" srcOrd="4" destOrd="0" presId="urn:microsoft.com/office/officeart/2005/8/layout/cycle6"/>
    <dgm:cxn modelId="{7E71AB70-9A16-A24E-98CE-0383FDAB2D0D}" type="presParOf" srcId="{B7F02973-C439-5D45-9230-6B60F8904DC8}" destId="{DF5F9A44-10E2-0B47-B553-B9652B693BB4}" srcOrd="5" destOrd="0" presId="urn:microsoft.com/office/officeart/2005/8/layout/cycle6"/>
    <dgm:cxn modelId="{66CEFF71-FC4F-0941-A85A-D5162AA96D05}" type="presParOf" srcId="{B7F02973-C439-5D45-9230-6B60F8904DC8}" destId="{B220E229-F1C3-434E-888F-A16A3518FB76}" srcOrd="6" destOrd="0" presId="urn:microsoft.com/office/officeart/2005/8/layout/cycle6"/>
    <dgm:cxn modelId="{62EA783E-1919-F94D-AA0F-1B9894DD732F}" type="presParOf" srcId="{B7F02973-C439-5D45-9230-6B60F8904DC8}" destId="{7A111637-939C-1A45-9493-49F557A18862}" srcOrd="7" destOrd="0" presId="urn:microsoft.com/office/officeart/2005/8/layout/cycle6"/>
    <dgm:cxn modelId="{CB1F19B8-13A0-CF41-9376-1E8A6A3617B6}" type="presParOf" srcId="{B7F02973-C439-5D45-9230-6B60F8904DC8}" destId="{B5B9B3EB-EF1C-2646-9908-B49351D02085}" srcOrd="8" destOrd="0" presId="urn:microsoft.com/office/officeart/2005/8/layout/cycle6"/>
    <dgm:cxn modelId="{053DFBD3-735D-004F-A4AD-A71FB9FF865F}" type="presParOf" srcId="{B7F02973-C439-5D45-9230-6B60F8904DC8}" destId="{D61280FE-09EE-DA42-B9A5-8E95F2C6259B}" srcOrd="9" destOrd="0" presId="urn:microsoft.com/office/officeart/2005/8/layout/cycle6"/>
    <dgm:cxn modelId="{6F725DEC-0000-5844-826E-3D7B18C938AE}" type="presParOf" srcId="{B7F02973-C439-5D45-9230-6B60F8904DC8}" destId="{1C07810D-8265-524A-A634-D35A013CE761}" srcOrd="10" destOrd="0" presId="urn:microsoft.com/office/officeart/2005/8/layout/cycle6"/>
    <dgm:cxn modelId="{703C2147-7DE2-B247-8F59-8C5AF48964AB}" type="presParOf" srcId="{B7F02973-C439-5D45-9230-6B60F8904DC8}" destId="{65D56466-7B5B-7942-9953-BFCE202F3434}" srcOrd="11" destOrd="0" presId="urn:microsoft.com/office/officeart/2005/8/layout/cycle6"/>
    <dgm:cxn modelId="{7FC4CE45-F723-764D-B641-C9E8260312C2}" type="presParOf" srcId="{B7F02973-C439-5D45-9230-6B60F8904DC8}" destId="{BD19BC4C-CEAF-6048-AF29-B9AAF7538E6F}" srcOrd="12" destOrd="0" presId="urn:microsoft.com/office/officeart/2005/8/layout/cycle6"/>
    <dgm:cxn modelId="{09D9733A-0D9B-3747-96E7-7311895957B6}" type="presParOf" srcId="{B7F02973-C439-5D45-9230-6B60F8904DC8}" destId="{6A99899E-DFAE-CC49-9BA8-863F103BBD04}" srcOrd="13" destOrd="0" presId="urn:microsoft.com/office/officeart/2005/8/layout/cycle6"/>
    <dgm:cxn modelId="{7BF6F0FA-FDE0-4D44-AB54-5E7DA7C3BD9F}" type="presParOf" srcId="{B7F02973-C439-5D45-9230-6B60F8904DC8}" destId="{60634E08-8CE6-9C4A-9F47-38114F8588C1}" srcOrd="14" destOrd="0" presId="urn:microsoft.com/office/officeart/2005/8/layout/cycle6"/>
    <dgm:cxn modelId="{B022E013-795B-924A-AA1F-B75BF79AB109}" type="presParOf" srcId="{B7F02973-C439-5D45-9230-6B60F8904DC8}" destId="{2F825E02-7B37-FD41-B5AE-AC998C5BC32D}" srcOrd="15" destOrd="0" presId="urn:microsoft.com/office/officeart/2005/8/layout/cycle6"/>
    <dgm:cxn modelId="{F359E292-AB6D-4A4D-A307-1C4DC8FCCB2F}" type="presParOf" srcId="{B7F02973-C439-5D45-9230-6B60F8904DC8}" destId="{FB65F6D4-3786-B04E-A5D7-E44DA10D1E7B}" srcOrd="16" destOrd="0" presId="urn:microsoft.com/office/officeart/2005/8/layout/cycle6"/>
    <dgm:cxn modelId="{F6F59911-8FA1-2940-8AC4-299533EE28F7}" type="presParOf" srcId="{B7F02973-C439-5D45-9230-6B60F8904DC8}" destId="{91BD0330-F2B5-1B4E-9F28-1BB9D152E9BB}" srcOrd="17" destOrd="0" presId="urn:microsoft.com/office/officeart/2005/8/layout/cycle6"/>
    <dgm:cxn modelId="{0A13802A-B12B-1A4B-8050-35373BC117CF}" type="presParOf" srcId="{B7F02973-C439-5D45-9230-6B60F8904DC8}" destId="{44D7E073-74EC-2C48-9550-80E5B2088751}" srcOrd="18" destOrd="0" presId="urn:microsoft.com/office/officeart/2005/8/layout/cycle6"/>
    <dgm:cxn modelId="{A43225ED-DF43-294F-B787-58FB290C4A50}" type="presParOf" srcId="{B7F02973-C439-5D45-9230-6B60F8904DC8}" destId="{3525E483-D164-0846-8360-7403F23FDAD9}" srcOrd="19" destOrd="0" presId="urn:microsoft.com/office/officeart/2005/8/layout/cycle6"/>
    <dgm:cxn modelId="{8F6E7124-F84F-5349-8941-83209D46C488}" type="presParOf" srcId="{B7F02973-C439-5D45-9230-6B60F8904DC8}" destId="{54C27322-2B19-DB4A-8C50-F688B8E2CC7F}" srcOrd="20" destOrd="0" presId="urn:microsoft.com/office/officeart/2005/8/layout/cycle6"/>
    <dgm:cxn modelId="{6E683DE5-FA99-3F41-A872-CB5021843CDD}" type="presParOf" srcId="{B7F02973-C439-5D45-9230-6B60F8904DC8}" destId="{682C08CF-CAA8-884E-B49D-CC4BF56FB8CD}" srcOrd="21" destOrd="0" presId="urn:microsoft.com/office/officeart/2005/8/layout/cycle6"/>
    <dgm:cxn modelId="{03BD4B58-228F-4A46-BE90-6C1075B3B23D}" type="presParOf" srcId="{B7F02973-C439-5D45-9230-6B60F8904DC8}" destId="{2B563C83-F0D2-C344-92A9-B6381505DE17}" srcOrd="22" destOrd="0" presId="urn:microsoft.com/office/officeart/2005/8/layout/cycle6"/>
    <dgm:cxn modelId="{BA2DAC54-9D5A-2446-825B-5FAEE839E4B7}" type="presParOf" srcId="{B7F02973-C439-5D45-9230-6B60F8904DC8}" destId="{43AACF2E-9101-134B-9872-637FC1518CF8}" srcOrd="23" destOrd="0" presId="urn:microsoft.com/office/officeart/2005/8/layout/cycle6"/>
    <dgm:cxn modelId="{5FD5DE36-1251-B741-A791-29C69E97876C}" type="presParOf" srcId="{B7F02973-C439-5D45-9230-6B60F8904DC8}" destId="{E88167A7-4282-8A48-8C47-A1D4EB2923AF}" srcOrd="24" destOrd="0" presId="urn:microsoft.com/office/officeart/2005/8/layout/cycle6"/>
    <dgm:cxn modelId="{C6939AED-AC2A-7E4E-9671-F1D67060A8D6}" type="presParOf" srcId="{B7F02973-C439-5D45-9230-6B60F8904DC8}" destId="{AF3BCE28-09AC-9B4E-A1E8-EF0C9DF22CDE}" srcOrd="25" destOrd="0" presId="urn:microsoft.com/office/officeart/2005/8/layout/cycle6"/>
    <dgm:cxn modelId="{F4C5C0CB-6AB1-1049-8A43-FBE0CC9F9735}" type="presParOf" srcId="{B7F02973-C439-5D45-9230-6B60F8904DC8}" destId="{30E2F79B-AD10-0146-987D-BFB258DE78A1}" srcOrd="26" destOrd="0" presId="urn:microsoft.com/office/officeart/2005/8/layout/cycle6"/>
    <dgm:cxn modelId="{3C2D075C-9BE9-A74A-AD61-1E6E0667C394}" type="presParOf" srcId="{B7F02973-C439-5D45-9230-6B60F8904DC8}" destId="{35189157-8AF5-9D40-9D3E-343E078E690F}" srcOrd="27" destOrd="0" presId="urn:microsoft.com/office/officeart/2005/8/layout/cycle6"/>
    <dgm:cxn modelId="{D431136F-4795-4440-988F-CBF69A61E0C6}" type="presParOf" srcId="{B7F02973-C439-5D45-9230-6B60F8904DC8}" destId="{79D76BD8-2BB7-7949-A525-76C3A3DE7BF3}" srcOrd="28" destOrd="0" presId="urn:microsoft.com/office/officeart/2005/8/layout/cycle6"/>
    <dgm:cxn modelId="{AE00DB73-5485-D44A-A5F5-26185EF3E969}" type="presParOf" srcId="{B7F02973-C439-5D45-9230-6B60F8904DC8}" destId="{1D37FD1F-4C05-2245-A533-8DB21C849DF1}" srcOrd="29" destOrd="0" presId="urn:microsoft.com/office/officeart/2005/8/layout/cycle6"/>
    <dgm:cxn modelId="{10C66792-1331-E140-8F08-7A12D9D14E67}" type="presParOf" srcId="{B7F02973-C439-5D45-9230-6B60F8904DC8}" destId="{2A6A1E06-E4E3-5F4A-B2D2-7222483E6F77}" srcOrd="30" destOrd="0" presId="urn:microsoft.com/office/officeart/2005/8/layout/cycle6"/>
    <dgm:cxn modelId="{CA87B643-02DA-7242-8972-DF88AE337F0F}" type="presParOf" srcId="{B7F02973-C439-5D45-9230-6B60F8904DC8}" destId="{02D25890-F142-544A-89EB-2017D8A6569A}" srcOrd="31" destOrd="0" presId="urn:microsoft.com/office/officeart/2005/8/layout/cycle6"/>
    <dgm:cxn modelId="{5F233F9C-A18A-4743-9693-B132519109AE}" type="presParOf" srcId="{B7F02973-C439-5D45-9230-6B60F8904DC8}" destId="{BA457C65-527D-8F4E-9A04-27C2F5AF20EC}" srcOrd="32" destOrd="0" presId="urn:microsoft.com/office/officeart/2005/8/layout/cycle6"/>
    <dgm:cxn modelId="{2E843810-1C87-FA48-B7FF-1209FB7DEA3B}" type="presParOf" srcId="{B7F02973-C439-5D45-9230-6B60F8904DC8}" destId="{48EC3D55-282B-4E45-8C89-F9F01F94BD86}" srcOrd="33" destOrd="0" presId="urn:microsoft.com/office/officeart/2005/8/layout/cycle6"/>
    <dgm:cxn modelId="{0A64962D-B3C3-6047-A39A-FADBD7675654}" type="presParOf" srcId="{B7F02973-C439-5D45-9230-6B60F8904DC8}" destId="{B647AD25-94B7-F04E-A63C-3026A89C90AE}" srcOrd="34" destOrd="0" presId="urn:microsoft.com/office/officeart/2005/8/layout/cycle6"/>
    <dgm:cxn modelId="{F87BABB1-4BDC-E444-93AE-BE0EB3E9322A}" type="presParOf" srcId="{B7F02973-C439-5D45-9230-6B60F8904DC8}" destId="{F30474FF-F0C2-A143-84A1-5AD49F5B2E17}" srcOrd="35" destOrd="0" presId="urn:microsoft.com/office/officeart/2005/8/layout/cycle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FA1F5FD-D42B-E74E-8D0A-86579A36B720}"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US"/>
        </a:p>
      </dgm:t>
    </dgm:pt>
    <dgm:pt modelId="{67EF1DDB-1C38-5446-B665-55B2FBD079FA}">
      <dgm:prSet phldrT="[Text]"/>
      <dgm:spPr/>
      <dgm:t>
        <a:bodyPr/>
        <a:lstStyle/>
        <a:p>
          <a:r>
            <a:rPr lang="en-US" dirty="0"/>
            <a:t>Jan</a:t>
          </a:r>
        </a:p>
      </dgm:t>
    </dgm:pt>
    <dgm:pt modelId="{04F8F982-F0A6-DF4C-B892-2F5D1AE176D1}" type="parTrans" cxnId="{815898AB-7AD6-7941-A2A4-CB85CA3F0C27}">
      <dgm:prSet/>
      <dgm:spPr/>
      <dgm:t>
        <a:bodyPr/>
        <a:lstStyle/>
        <a:p>
          <a:endParaRPr lang="en-US"/>
        </a:p>
      </dgm:t>
    </dgm:pt>
    <dgm:pt modelId="{9A4644C6-EAC2-D245-91E6-4819EA85AC69}" type="sibTrans" cxnId="{815898AB-7AD6-7941-A2A4-CB85CA3F0C27}">
      <dgm:prSet/>
      <dgm:spPr/>
      <dgm:t>
        <a:bodyPr/>
        <a:lstStyle/>
        <a:p>
          <a:endParaRPr lang="en-US"/>
        </a:p>
      </dgm:t>
    </dgm:pt>
    <dgm:pt modelId="{C4BCBC9C-0031-894C-85A9-7DC0DA1E8A6E}">
      <dgm:prSet phldrT="[Text]"/>
      <dgm:spPr/>
      <dgm:t>
        <a:bodyPr/>
        <a:lstStyle/>
        <a:p>
          <a:r>
            <a:rPr lang="en-US" dirty="0"/>
            <a:t>Feb</a:t>
          </a:r>
        </a:p>
      </dgm:t>
    </dgm:pt>
    <dgm:pt modelId="{E6EBD6A5-D2B6-4041-9D6A-5854B8C47122}" type="parTrans" cxnId="{57533739-ADFE-BA42-B1A3-18C7E092C64E}">
      <dgm:prSet/>
      <dgm:spPr/>
      <dgm:t>
        <a:bodyPr/>
        <a:lstStyle/>
        <a:p>
          <a:endParaRPr lang="en-US"/>
        </a:p>
      </dgm:t>
    </dgm:pt>
    <dgm:pt modelId="{959A105F-031D-C24D-8B36-2D3AE70EB9AE}" type="sibTrans" cxnId="{57533739-ADFE-BA42-B1A3-18C7E092C64E}">
      <dgm:prSet/>
      <dgm:spPr/>
      <dgm:t>
        <a:bodyPr/>
        <a:lstStyle/>
        <a:p>
          <a:endParaRPr lang="en-US"/>
        </a:p>
      </dgm:t>
    </dgm:pt>
    <dgm:pt modelId="{2BA86FB1-87F0-1B43-9318-CB0CD519A6E7}">
      <dgm:prSet phldrT="[Text]"/>
      <dgm:spPr/>
      <dgm:t>
        <a:bodyPr/>
        <a:lstStyle/>
        <a:p>
          <a:r>
            <a:rPr lang="en-US" dirty="0"/>
            <a:t>Mar</a:t>
          </a:r>
        </a:p>
      </dgm:t>
    </dgm:pt>
    <dgm:pt modelId="{FA88DAA9-A5E6-8C4D-AB85-33FDA3170A23}" type="parTrans" cxnId="{6163B44D-7D2A-8547-B0B4-F9DBBAA4041F}">
      <dgm:prSet/>
      <dgm:spPr/>
      <dgm:t>
        <a:bodyPr/>
        <a:lstStyle/>
        <a:p>
          <a:endParaRPr lang="en-US"/>
        </a:p>
      </dgm:t>
    </dgm:pt>
    <dgm:pt modelId="{85EEE600-0183-764D-AE09-3E5969B7FB50}" type="sibTrans" cxnId="{6163B44D-7D2A-8547-B0B4-F9DBBAA4041F}">
      <dgm:prSet/>
      <dgm:spPr/>
      <dgm:t>
        <a:bodyPr/>
        <a:lstStyle/>
        <a:p>
          <a:endParaRPr lang="en-US"/>
        </a:p>
      </dgm:t>
    </dgm:pt>
    <dgm:pt modelId="{DD45A2FC-4C0A-DC4F-89EF-66DC2ACCDA54}">
      <dgm:prSet phldrT="[Text]"/>
      <dgm:spPr/>
      <dgm:t>
        <a:bodyPr/>
        <a:lstStyle/>
        <a:p>
          <a:r>
            <a:rPr lang="en-US" dirty="0"/>
            <a:t>Apr</a:t>
          </a:r>
        </a:p>
      </dgm:t>
    </dgm:pt>
    <dgm:pt modelId="{7772C9B5-B622-2748-B0F4-9A8CF62D95F6}" type="parTrans" cxnId="{41C288DD-441D-CF43-9850-0E2E388D6A81}">
      <dgm:prSet/>
      <dgm:spPr/>
      <dgm:t>
        <a:bodyPr/>
        <a:lstStyle/>
        <a:p>
          <a:endParaRPr lang="en-US"/>
        </a:p>
      </dgm:t>
    </dgm:pt>
    <dgm:pt modelId="{F13E4774-23FC-1C43-BD7B-826E21F9A1E8}" type="sibTrans" cxnId="{41C288DD-441D-CF43-9850-0E2E388D6A81}">
      <dgm:prSet/>
      <dgm:spPr/>
      <dgm:t>
        <a:bodyPr/>
        <a:lstStyle/>
        <a:p>
          <a:endParaRPr lang="en-US"/>
        </a:p>
      </dgm:t>
    </dgm:pt>
    <dgm:pt modelId="{EABC2EAD-9B83-3849-A3D9-3270DF3979A8}">
      <dgm:prSet phldrT="[Text]"/>
      <dgm:spPr/>
      <dgm:t>
        <a:bodyPr/>
        <a:lstStyle/>
        <a:p>
          <a:r>
            <a:rPr lang="en-US" dirty="0"/>
            <a:t>May</a:t>
          </a:r>
        </a:p>
      </dgm:t>
    </dgm:pt>
    <dgm:pt modelId="{B007EAF7-603D-3E4C-BDD8-9A8D8C2820FE}" type="parTrans" cxnId="{EF84D74E-7061-0D4F-AF57-30A335197F23}">
      <dgm:prSet/>
      <dgm:spPr/>
      <dgm:t>
        <a:bodyPr/>
        <a:lstStyle/>
        <a:p>
          <a:endParaRPr lang="en-US"/>
        </a:p>
      </dgm:t>
    </dgm:pt>
    <dgm:pt modelId="{1EA055B5-5821-EC4A-B41D-7882C392D04D}" type="sibTrans" cxnId="{EF84D74E-7061-0D4F-AF57-30A335197F23}">
      <dgm:prSet/>
      <dgm:spPr/>
      <dgm:t>
        <a:bodyPr/>
        <a:lstStyle/>
        <a:p>
          <a:endParaRPr lang="en-US"/>
        </a:p>
      </dgm:t>
    </dgm:pt>
    <dgm:pt modelId="{82E384A3-B2C3-B147-A6B6-94FC07BB6928}">
      <dgm:prSet phldrT="[Text]"/>
      <dgm:spPr/>
      <dgm:t>
        <a:bodyPr/>
        <a:lstStyle/>
        <a:p>
          <a:r>
            <a:rPr lang="en-US" dirty="0"/>
            <a:t>June</a:t>
          </a:r>
        </a:p>
      </dgm:t>
    </dgm:pt>
    <dgm:pt modelId="{3273EA68-070E-5C49-881C-C8225FAA006E}" type="parTrans" cxnId="{5DAF687F-FC79-224D-A838-BD07A08E28EA}">
      <dgm:prSet/>
      <dgm:spPr/>
      <dgm:t>
        <a:bodyPr/>
        <a:lstStyle/>
        <a:p>
          <a:endParaRPr lang="en-US"/>
        </a:p>
      </dgm:t>
    </dgm:pt>
    <dgm:pt modelId="{544FEA4E-F731-4745-B04C-A08AACEBB5E2}" type="sibTrans" cxnId="{5DAF687F-FC79-224D-A838-BD07A08E28EA}">
      <dgm:prSet/>
      <dgm:spPr/>
      <dgm:t>
        <a:bodyPr/>
        <a:lstStyle/>
        <a:p>
          <a:endParaRPr lang="en-US"/>
        </a:p>
      </dgm:t>
    </dgm:pt>
    <dgm:pt modelId="{4953A8A6-1C73-ED44-B03C-4845E803F9CC}">
      <dgm:prSet phldrT="[Text]"/>
      <dgm:spPr/>
      <dgm:t>
        <a:bodyPr/>
        <a:lstStyle/>
        <a:p>
          <a:r>
            <a:rPr lang="en-US" dirty="0"/>
            <a:t>July</a:t>
          </a:r>
        </a:p>
      </dgm:t>
    </dgm:pt>
    <dgm:pt modelId="{CDC33303-5001-4C48-A09D-3A45FB146FDE}" type="parTrans" cxnId="{3609BB7C-D3D3-1448-9517-1816D4B8BC39}">
      <dgm:prSet/>
      <dgm:spPr/>
      <dgm:t>
        <a:bodyPr/>
        <a:lstStyle/>
        <a:p>
          <a:endParaRPr lang="en-US"/>
        </a:p>
      </dgm:t>
    </dgm:pt>
    <dgm:pt modelId="{EEDDF3AD-9E4D-A34F-A39C-2C93658E6E83}" type="sibTrans" cxnId="{3609BB7C-D3D3-1448-9517-1816D4B8BC39}">
      <dgm:prSet/>
      <dgm:spPr/>
      <dgm:t>
        <a:bodyPr/>
        <a:lstStyle/>
        <a:p>
          <a:endParaRPr lang="en-US"/>
        </a:p>
      </dgm:t>
    </dgm:pt>
    <dgm:pt modelId="{0FD4FDB6-C98E-E64F-B82E-B9FBC3ADF764}">
      <dgm:prSet phldrT="[Text]"/>
      <dgm:spPr/>
      <dgm:t>
        <a:bodyPr/>
        <a:lstStyle/>
        <a:p>
          <a:r>
            <a:rPr lang="en-US" dirty="0"/>
            <a:t>Aug</a:t>
          </a:r>
        </a:p>
      </dgm:t>
    </dgm:pt>
    <dgm:pt modelId="{02420A97-271F-6C49-9076-3DB3686FD074}" type="parTrans" cxnId="{54897C68-3FD9-EF44-8F2C-61B522B8158A}">
      <dgm:prSet/>
      <dgm:spPr/>
      <dgm:t>
        <a:bodyPr/>
        <a:lstStyle/>
        <a:p>
          <a:endParaRPr lang="en-US"/>
        </a:p>
      </dgm:t>
    </dgm:pt>
    <dgm:pt modelId="{54F13FB0-238A-184B-BAB0-DCECBF0B9406}" type="sibTrans" cxnId="{54897C68-3FD9-EF44-8F2C-61B522B8158A}">
      <dgm:prSet/>
      <dgm:spPr/>
      <dgm:t>
        <a:bodyPr/>
        <a:lstStyle/>
        <a:p>
          <a:endParaRPr lang="en-US"/>
        </a:p>
      </dgm:t>
    </dgm:pt>
    <dgm:pt modelId="{9CB789D2-5EB6-AE49-92D5-B0E88488939C}">
      <dgm:prSet phldrT="[Text]"/>
      <dgm:spPr/>
      <dgm:t>
        <a:bodyPr/>
        <a:lstStyle/>
        <a:p>
          <a:r>
            <a:rPr lang="en-US" dirty="0"/>
            <a:t>Sept</a:t>
          </a:r>
        </a:p>
      </dgm:t>
    </dgm:pt>
    <dgm:pt modelId="{6CBDBAE8-06C6-9343-88E2-5E40CCBB8676}" type="parTrans" cxnId="{49A4D6D2-D06A-454D-BBF1-CCDAB8930011}">
      <dgm:prSet/>
      <dgm:spPr/>
      <dgm:t>
        <a:bodyPr/>
        <a:lstStyle/>
        <a:p>
          <a:endParaRPr lang="en-US"/>
        </a:p>
      </dgm:t>
    </dgm:pt>
    <dgm:pt modelId="{9DB8641A-6387-8445-BF49-FDD51313167A}" type="sibTrans" cxnId="{49A4D6D2-D06A-454D-BBF1-CCDAB8930011}">
      <dgm:prSet/>
      <dgm:spPr/>
      <dgm:t>
        <a:bodyPr/>
        <a:lstStyle/>
        <a:p>
          <a:endParaRPr lang="en-US"/>
        </a:p>
      </dgm:t>
    </dgm:pt>
    <dgm:pt modelId="{8A89548A-D454-584B-BE9F-5F9F76AA05EF}">
      <dgm:prSet phldrT="[Text]"/>
      <dgm:spPr/>
      <dgm:t>
        <a:bodyPr/>
        <a:lstStyle/>
        <a:p>
          <a:r>
            <a:rPr lang="en-US" dirty="0"/>
            <a:t>Oct</a:t>
          </a:r>
        </a:p>
      </dgm:t>
    </dgm:pt>
    <dgm:pt modelId="{3C257F42-B6D7-9D43-8EA9-777B87D08C4E}" type="parTrans" cxnId="{C78FE9B5-2513-9844-BF18-344E96C3B9D7}">
      <dgm:prSet/>
      <dgm:spPr/>
      <dgm:t>
        <a:bodyPr/>
        <a:lstStyle/>
        <a:p>
          <a:endParaRPr lang="en-US"/>
        </a:p>
      </dgm:t>
    </dgm:pt>
    <dgm:pt modelId="{7F2D62B8-5D94-624D-931B-33B8CC5414EA}" type="sibTrans" cxnId="{C78FE9B5-2513-9844-BF18-344E96C3B9D7}">
      <dgm:prSet/>
      <dgm:spPr/>
      <dgm:t>
        <a:bodyPr/>
        <a:lstStyle/>
        <a:p>
          <a:endParaRPr lang="en-US"/>
        </a:p>
      </dgm:t>
    </dgm:pt>
    <dgm:pt modelId="{7522ED18-2C76-234D-8B64-6B6A81CE28D2}">
      <dgm:prSet phldrT="[Text]"/>
      <dgm:spPr/>
      <dgm:t>
        <a:bodyPr/>
        <a:lstStyle/>
        <a:p>
          <a:r>
            <a:rPr lang="en-US" dirty="0"/>
            <a:t>Nov</a:t>
          </a:r>
        </a:p>
      </dgm:t>
    </dgm:pt>
    <dgm:pt modelId="{F2FE6B8E-D4DC-3649-875B-EE4AD76B5A79}" type="parTrans" cxnId="{27378315-4059-F24C-9FAF-8654C748D238}">
      <dgm:prSet/>
      <dgm:spPr/>
      <dgm:t>
        <a:bodyPr/>
        <a:lstStyle/>
        <a:p>
          <a:endParaRPr lang="en-US"/>
        </a:p>
      </dgm:t>
    </dgm:pt>
    <dgm:pt modelId="{056C8AFE-53D9-3941-91C8-7DBC8BF88A4B}" type="sibTrans" cxnId="{27378315-4059-F24C-9FAF-8654C748D238}">
      <dgm:prSet/>
      <dgm:spPr/>
      <dgm:t>
        <a:bodyPr/>
        <a:lstStyle/>
        <a:p>
          <a:endParaRPr lang="en-US"/>
        </a:p>
      </dgm:t>
    </dgm:pt>
    <dgm:pt modelId="{BD9A2E20-0CDC-7841-B7E7-9CF29257759A}">
      <dgm:prSet phldrT="[Text]"/>
      <dgm:spPr/>
      <dgm:t>
        <a:bodyPr/>
        <a:lstStyle/>
        <a:p>
          <a:r>
            <a:rPr lang="en-US" dirty="0"/>
            <a:t>Dec</a:t>
          </a:r>
        </a:p>
      </dgm:t>
    </dgm:pt>
    <dgm:pt modelId="{4B8E62C9-767D-F046-9139-64425D15677D}" type="parTrans" cxnId="{656C66FE-819A-E84A-8AB3-9C0EA16220F2}">
      <dgm:prSet/>
      <dgm:spPr/>
      <dgm:t>
        <a:bodyPr/>
        <a:lstStyle/>
        <a:p>
          <a:endParaRPr lang="en-US"/>
        </a:p>
      </dgm:t>
    </dgm:pt>
    <dgm:pt modelId="{2FB85835-4DE1-6D48-92B5-133C31C26833}" type="sibTrans" cxnId="{656C66FE-819A-E84A-8AB3-9C0EA16220F2}">
      <dgm:prSet/>
      <dgm:spPr/>
      <dgm:t>
        <a:bodyPr/>
        <a:lstStyle/>
        <a:p>
          <a:endParaRPr lang="en-US"/>
        </a:p>
      </dgm:t>
    </dgm:pt>
    <dgm:pt modelId="{B7F02973-C439-5D45-9230-6B60F8904DC8}" type="pres">
      <dgm:prSet presAssocID="{0FA1F5FD-D42B-E74E-8D0A-86579A36B720}" presName="cycle" presStyleCnt="0">
        <dgm:presLayoutVars>
          <dgm:dir/>
          <dgm:resizeHandles val="exact"/>
        </dgm:presLayoutVars>
      </dgm:prSet>
      <dgm:spPr/>
    </dgm:pt>
    <dgm:pt modelId="{A64F68C7-5F20-1C42-9231-D67AE9423E0E}" type="pres">
      <dgm:prSet presAssocID="{67EF1DDB-1C38-5446-B665-55B2FBD079FA}" presName="node" presStyleLbl="node1" presStyleIdx="0" presStyleCnt="12">
        <dgm:presLayoutVars>
          <dgm:bulletEnabled val="1"/>
        </dgm:presLayoutVars>
      </dgm:prSet>
      <dgm:spPr/>
    </dgm:pt>
    <dgm:pt modelId="{001D3289-0A54-3848-B93E-C47048EE8698}" type="pres">
      <dgm:prSet presAssocID="{67EF1DDB-1C38-5446-B665-55B2FBD079FA}" presName="spNode" presStyleCnt="0"/>
      <dgm:spPr/>
    </dgm:pt>
    <dgm:pt modelId="{B337ABEC-9BBC-9047-BDBC-1C3A5B0D68E8}" type="pres">
      <dgm:prSet presAssocID="{9A4644C6-EAC2-D245-91E6-4819EA85AC69}" presName="sibTrans" presStyleLbl="sibTrans1D1" presStyleIdx="0" presStyleCnt="12"/>
      <dgm:spPr/>
    </dgm:pt>
    <dgm:pt modelId="{29434498-5D25-E345-8227-B29F2779B1BB}" type="pres">
      <dgm:prSet presAssocID="{C4BCBC9C-0031-894C-85A9-7DC0DA1E8A6E}" presName="node" presStyleLbl="node1" presStyleIdx="1" presStyleCnt="12">
        <dgm:presLayoutVars>
          <dgm:bulletEnabled val="1"/>
        </dgm:presLayoutVars>
      </dgm:prSet>
      <dgm:spPr/>
    </dgm:pt>
    <dgm:pt modelId="{2E1AA230-94DE-7A42-9B4F-C1B2230AB221}" type="pres">
      <dgm:prSet presAssocID="{C4BCBC9C-0031-894C-85A9-7DC0DA1E8A6E}" presName="spNode" presStyleCnt="0"/>
      <dgm:spPr/>
    </dgm:pt>
    <dgm:pt modelId="{DF5F9A44-10E2-0B47-B553-B9652B693BB4}" type="pres">
      <dgm:prSet presAssocID="{959A105F-031D-C24D-8B36-2D3AE70EB9AE}" presName="sibTrans" presStyleLbl="sibTrans1D1" presStyleIdx="1" presStyleCnt="12"/>
      <dgm:spPr/>
    </dgm:pt>
    <dgm:pt modelId="{B220E229-F1C3-434E-888F-A16A3518FB76}" type="pres">
      <dgm:prSet presAssocID="{2BA86FB1-87F0-1B43-9318-CB0CD519A6E7}" presName="node" presStyleLbl="node1" presStyleIdx="2" presStyleCnt="12">
        <dgm:presLayoutVars>
          <dgm:bulletEnabled val="1"/>
        </dgm:presLayoutVars>
      </dgm:prSet>
      <dgm:spPr/>
    </dgm:pt>
    <dgm:pt modelId="{7A111637-939C-1A45-9493-49F557A18862}" type="pres">
      <dgm:prSet presAssocID="{2BA86FB1-87F0-1B43-9318-CB0CD519A6E7}" presName="spNode" presStyleCnt="0"/>
      <dgm:spPr/>
    </dgm:pt>
    <dgm:pt modelId="{B5B9B3EB-EF1C-2646-9908-B49351D02085}" type="pres">
      <dgm:prSet presAssocID="{85EEE600-0183-764D-AE09-3E5969B7FB50}" presName="sibTrans" presStyleLbl="sibTrans1D1" presStyleIdx="2" presStyleCnt="12"/>
      <dgm:spPr/>
    </dgm:pt>
    <dgm:pt modelId="{D61280FE-09EE-DA42-B9A5-8E95F2C6259B}" type="pres">
      <dgm:prSet presAssocID="{DD45A2FC-4C0A-DC4F-89EF-66DC2ACCDA54}" presName="node" presStyleLbl="node1" presStyleIdx="3" presStyleCnt="12">
        <dgm:presLayoutVars>
          <dgm:bulletEnabled val="1"/>
        </dgm:presLayoutVars>
      </dgm:prSet>
      <dgm:spPr/>
    </dgm:pt>
    <dgm:pt modelId="{1C07810D-8265-524A-A634-D35A013CE761}" type="pres">
      <dgm:prSet presAssocID="{DD45A2FC-4C0A-DC4F-89EF-66DC2ACCDA54}" presName="spNode" presStyleCnt="0"/>
      <dgm:spPr/>
    </dgm:pt>
    <dgm:pt modelId="{65D56466-7B5B-7942-9953-BFCE202F3434}" type="pres">
      <dgm:prSet presAssocID="{F13E4774-23FC-1C43-BD7B-826E21F9A1E8}" presName="sibTrans" presStyleLbl="sibTrans1D1" presStyleIdx="3" presStyleCnt="12"/>
      <dgm:spPr/>
    </dgm:pt>
    <dgm:pt modelId="{BD19BC4C-CEAF-6048-AF29-B9AAF7538E6F}" type="pres">
      <dgm:prSet presAssocID="{EABC2EAD-9B83-3849-A3D9-3270DF3979A8}" presName="node" presStyleLbl="node1" presStyleIdx="4" presStyleCnt="12">
        <dgm:presLayoutVars>
          <dgm:bulletEnabled val="1"/>
        </dgm:presLayoutVars>
      </dgm:prSet>
      <dgm:spPr/>
    </dgm:pt>
    <dgm:pt modelId="{6A99899E-DFAE-CC49-9BA8-863F103BBD04}" type="pres">
      <dgm:prSet presAssocID="{EABC2EAD-9B83-3849-A3D9-3270DF3979A8}" presName="spNode" presStyleCnt="0"/>
      <dgm:spPr/>
    </dgm:pt>
    <dgm:pt modelId="{60634E08-8CE6-9C4A-9F47-38114F8588C1}" type="pres">
      <dgm:prSet presAssocID="{1EA055B5-5821-EC4A-B41D-7882C392D04D}" presName="sibTrans" presStyleLbl="sibTrans1D1" presStyleIdx="4" presStyleCnt="12"/>
      <dgm:spPr/>
    </dgm:pt>
    <dgm:pt modelId="{2F825E02-7B37-FD41-B5AE-AC998C5BC32D}" type="pres">
      <dgm:prSet presAssocID="{82E384A3-B2C3-B147-A6B6-94FC07BB6928}" presName="node" presStyleLbl="node1" presStyleIdx="5" presStyleCnt="12">
        <dgm:presLayoutVars>
          <dgm:bulletEnabled val="1"/>
        </dgm:presLayoutVars>
      </dgm:prSet>
      <dgm:spPr/>
    </dgm:pt>
    <dgm:pt modelId="{FB65F6D4-3786-B04E-A5D7-E44DA10D1E7B}" type="pres">
      <dgm:prSet presAssocID="{82E384A3-B2C3-B147-A6B6-94FC07BB6928}" presName="spNode" presStyleCnt="0"/>
      <dgm:spPr/>
    </dgm:pt>
    <dgm:pt modelId="{91BD0330-F2B5-1B4E-9F28-1BB9D152E9BB}" type="pres">
      <dgm:prSet presAssocID="{544FEA4E-F731-4745-B04C-A08AACEBB5E2}" presName="sibTrans" presStyleLbl="sibTrans1D1" presStyleIdx="5" presStyleCnt="12"/>
      <dgm:spPr/>
    </dgm:pt>
    <dgm:pt modelId="{44D7E073-74EC-2C48-9550-80E5B2088751}" type="pres">
      <dgm:prSet presAssocID="{4953A8A6-1C73-ED44-B03C-4845E803F9CC}" presName="node" presStyleLbl="node1" presStyleIdx="6" presStyleCnt="12">
        <dgm:presLayoutVars>
          <dgm:bulletEnabled val="1"/>
        </dgm:presLayoutVars>
      </dgm:prSet>
      <dgm:spPr/>
    </dgm:pt>
    <dgm:pt modelId="{3525E483-D164-0846-8360-7403F23FDAD9}" type="pres">
      <dgm:prSet presAssocID="{4953A8A6-1C73-ED44-B03C-4845E803F9CC}" presName="spNode" presStyleCnt="0"/>
      <dgm:spPr/>
    </dgm:pt>
    <dgm:pt modelId="{54C27322-2B19-DB4A-8C50-F688B8E2CC7F}" type="pres">
      <dgm:prSet presAssocID="{EEDDF3AD-9E4D-A34F-A39C-2C93658E6E83}" presName="sibTrans" presStyleLbl="sibTrans1D1" presStyleIdx="6" presStyleCnt="12"/>
      <dgm:spPr/>
    </dgm:pt>
    <dgm:pt modelId="{682C08CF-CAA8-884E-B49D-CC4BF56FB8CD}" type="pres">
      <dgm:prSet presAssocID="{0FD4FDB6-C98E-E64F-B82E-B9FBC3ADF764}" presName="node" presStyleLbl="node1" presStyleIdx="7" presStyleCnt="12">
        <dgm:presLayoutVars>
          <dgm:bulletEnabled val="1"/>
        </dgm:presLayoutVars>
      </dgm:prSet>
      <dgm:spPr/>
    </dgm:pt>
    <dgm:pt modelId="{2B563C83-F0D2-C344-92A9-B6381505DE17}" type="pres">
      <dgm:prSet presAssocID="{0FD4FDB6-C98E-E64F-B82E-B9FBC3ADF764}" presName="spNode" presStyleCnt="0"/>
      <dgm:spPr/>
    </dgm:pt>
    <dgm:pt modelId="{43AACF2E-9101-134B-9872-637FC1518CF8}" type="pres">
      <dgm:prSet presAssocID="{54F13FB0-238A-184B-BAB0-DCECBF0B9406}" presName="sibTrans" presStyleLbl="sibTrans1D1" presStyleIdx="7" presStyleCnt="12"/>
      <dgm:spPr/>
    </dgm:pt>
    <dgm:pt modelId="{E88167A7-4282-8A48-8C47-A1D4EB2923AF}" type="pres">
      <dgm:prSet presAssocID="{9CB789D2-5EB6-AE49-92D5-B0E88488939C}" presName="node" presStyleLbl="node1" presStyleIdx="8" presStyleCnt="12">
        <dgm:presLayoutVars>
          <dgm:bulletEnabled val="1"/>
        </dgm:presLayoutVars>
      </dgm:prSet>
      <dgm:spPr/>
    </dgm:pt>
    <dgm:pt modelId="{AF3BCE28-09AC-9B4E-A1E8-EF0C9DF22CDE}" type="pres">
      <dgm:prSet presAssocID="{9CB789D2-5EB6-AE49-92D5-B0E88488939C}" presName="spNode" presStyleCnt="0"/>
      <dgm:spPr/>
    </dgm:pt>
    <dgm:pt modelId="{30E2F79B-AD10-0146-987D-BFB258DE78A1}" type="pres">
      <dgm:prSet presAssocID="{9DB8641A-6387-8445-BF49-FDD51313167A}" presName="sibTrans" presStyleLbl="sibTrans1D1" presStyleIdx="8" presStyleCnt="12"/>
      <dgm:spPr/>
    </dgm:pt>
    <dgm:pt modelId="{35189157-8AF5-9D40-9D3E-343E078E690F}" type="pres">
      <dgm:prSet presAssocID="{8A89548A-D454-584B-BE9F-5F9F76AA05EF}" presName="node" presStyleLbl="node1" presStyleIdx="9" presStyleCnt="12">
        <dgm:presLayoutVars>
          <dgm:bulletEnabled val="1"/>
        </dgm:presLayoutVars>
      </dgm:prSet>
      <dgm:spPr/>
    </dgm:pt>
    <dgm:pt modelId="{79D76BD8-2BB7-7949-A525-76C3A3DE7BF3}" type="pres">
      <dgm:prSet presAssocID="{8A89548A-D454-584B-BE9F-5F9F76AA05EF}" presName="spNode" presStyleCnt="0"/>
      <dgm:spPr/>
    </dgm:pt>
    <dgm:pt modelId="{1D37FD1F-4C05-2245-A533-8DB21C849DF1}" type="pres">
      <dgm:prSet presAssocID="{7F2D62B8-5D94-624D-931B-33B8CC5414EA}" presName="sibTrans" presStyleLbl="sibTrans1D1" presStyleIdx="9" presStyleCnt="12"/>
      <dgm:spPr/>
    </dgm:pt>
    <dgm:pt modelId="{2A6A1E06-E4E3-5F4A-B2D2-7222483E6F77}" type="pres">
      <dgm:prSet presAssocID="{7522ED18-2C76-234D-8B64-6B6A81CE28D2}" presName="node" presStyleLbl="node1" presStyleIdx="10" presStyleCnt="12">
        <dgm:presLayoutVars>
          <dgm:bulletEnabled val="1"/>
        </dgm:presLayoutVars>
      </dgm:prSet>
      <dgm:spPr/>
    </dgm:pt>
    <dgm:pt modelId="{02D25890-F142-544A-89EB-2017D8A6569A}" type="pres">
      <dgm:prSet presAssocID="{7522ED18-2C76-234D-8B64-6B6A81CE28D2}" presName="spNode" presStyleCnt="0"/>
      <dgm:spPr/>
    </dgm:pt>
    <dgm:pt modelId="{BA457C65-527D-8F4E-9A04-27C2F5AF20EC}" type="pres">
      <dgm:prSet presAssocID="{056C8AFE-53D9-3941-91C8-7DBC8BF88A4B}" presName="sibTrans" presStyleLbl="sibTrans1D1" presStyleIdx="10" presStyleCnt="12"/>
      <dgm:spPr/>
    </dgm:pt>
    <dgm:pt modelId="{48EC3D55-282B-4E45-8C89-F9F01F94BD86}" type="pres">
      <dgm:prSet presAssocID="{BD9A2E20-0CDC-7841-B7E7-9CF29257759A}" presName="node" presStyleLbl="node1" presStyleIdx="11" presStyleCnt="12">
        <dgm:presLayoutVars>
          <dgm:bulletEnabled val="1"/>
        </dgm:presLayoutVars>
      </dgm:prSet>
      <dgm:spPr/>
    </dgm:pt>
    <dgm:pt modelId="{B647AD25-94B7-F04E-A63C-3026A89C90AE}" type="pres">
      <dgm:prSet presAssocID="{BD9A2E20-0CDC-7841-B7E7-9CF29257759A}" presName="spNode" presStyleCnt="0"/>
      <dgm:spPr/>
    </dgm:pt>
    <dgm:pt modelId="{F30474FF-F0C2-A143-84A1-5AD49F5B2E17}" type="pres">
      <dgm:prSet presAssocID="{2FB85835-4DE1-6D48-92B5-133C31C26833}" presName="sibTrans" presStyleLbl="sibTrans1D1" presStyleIdx="11" presStyleCnt="12"/>
      <dgm:spPr/>
    </dgm:pt>
  </dgm:ptLst>
  <dgm:cxnLst>
    <dgm:cxn modelId="{0D4BB30D-FE07-BF4F-8AF0-8C481D213702}" type="presOf" srcId="{DD45A2FC-4C0A-DC4F-89EF-66DC2ACCDA54}" destId="{D61280FE-09EE-DA42-B9A5-8E95F2C6259B}" srcOrd="0" destOrd="0" presId="urn:microsoft.com/office/officeart/2005/8/layout/cycle6"/>
    <dgm:cxn modelId="{27378315-4059-F24C-9FAF-8654C748D238}" srcId="{0FA1F5FD-D42B-E74E-8D0A-86579A36B720}" destId="{7522ED18-2C76-234D-8B64-6B6A81CE28D2}" srcOrd="10" destOrd="0" parTransId="{F2FE6B8E-D4DC-3649-875B-EE4AD76B5A79}" sibTransId="{056C8AFE-53D9-3941-91C8-7DBC8BF88A4B}"/>
    <dgm:cxn modelId="{11279116-F832-AD41-925F-4D1ECD409B94}" type="presOf" srcId="{056C8AFE-53D9-3941-91C8-7DBC8BF88A4B}" destId="{BA457C65-527D-8F4E-9A04-27C2F5AF20EC}" srcOrd="0" destOrd="0" presId="urn:microsoft.com/office/officeart/2005/8/layout/cycle6"/>
    <dgm:cxn modelId="{5BAC551F-8943-5D46-976B-4C0A3B5E243B}" type="presOf" srcId="{BD9A2E20-0CDC-7841-B7E7-9CF29257759A}" destId="{48EC3D55-282B-4E45-8C89-F9F01F94BD86}" srcOrd="0" destOrd="0" presId="urn:microsoft.com/office/officeart/2005/8/layout/cycle6"/>
    <dgm:cxn modelId="{F2A88D21-8913-B545-B2A6-DCAB9F85C63F}" type="presOf" srcId="{54F13FB0-238A-184B-BAB0-DCECBF0B9406}" destId="{43AACF2E-9101-134B-9872-637FC1518CF8}" srcOrd="0" destOrd="0" presId="urn:microsoft.com/office/officeart/2005/8/layout/cycle6"/>
    <dgm:cxn modelId="{6643AF24-50D5-4441-8A24-7258E1CD8443}" type="presOf" srcId="{F13E4774-23FC-1C43-BD7B-826E21F9A1E8}" destId="{65D56466-7B5B-7942-9953-BFCE202F3434}" srcOrd="0" destOrd="0" presId="urn:microsoft.com/office/officeart/2005/8/layout/cycle6"/>
    <dgm:cxn modelId="{B8D4E538-63B6-7D42-8F91-5F51A7A66C0C}" type="presOf" srcId="{9A4644C6-EAC2-D245-91E6-4819EA85AC69}" destId="{B337ABEC-9BBC-9047-BDBC-1C3A5B0D68E8}" srcOrd="0" destOrd="0" presId="urn:microsoft.com/office/officeart/2005/8/layout/cycle6"/>
    <dgm:cxn modelId="{57533739-ADFE-BA42-B1A3-18C7E092C64E}" srcId="{0FA1F5FD-D42B-E74E-8D0A-86579A36B720}" destId="{C4BCBC9C-0031-894C-85A9-7DC0DA1E8A6E}" srcOrd="1" destOrd="0" parTransId="{E6EBD6A5-D2B6-4041-9D6A-5854B8C47122}" sibTransId="{959A105F-031D-C24D-8B36-2D3AE70EB9AE}"/>
    <dgm:cxn modelId="{BA4B4F42-D137-D240-92F8-4202439E1F17}" type="presOf" srcId="{959A105F-031D-C24D-8B36-2D3AE70EB9AE}" destId="{DF5F9A44-10E2-0B47-B553-B9652B693BB4}" srcOrd="0" destOrd="0" presId="urn:microsoft.com/office/officeart/2005/8/layout/cycle6"/>
    <dgm:cxn modelId="{6163B44D-7D2A-8547-B0B4-F9DBBAA4041F}" srcId="{0FA1F5FD-D42B-E74E-8D0A-86579A36B720}" destId="{2BA86FB1-87F0-1B43-9318-CB0CD519A6E7}" srcOrd="2" destOrd="0" parTransId="{FA88DAA9-A5E6-8C4D-AB85-33FDA3170A23}" sibTransId="{85EEE600-0183-764D-AE09-3E5969B7FB50}"/>
    <dgm:cxn modelId="{EF84D74E-7061-0D4F-AF57-30A335197F23}" srcId="{0FA1F5FD-D42B-E74E-8D0A-86579A36B720}" destId="{EABC2EAD-9B83-3849-A3D9-3270DF3979A8}" srcOrd="4" destOrd="0" parTransId="{B007EAF7-603D-3E4C-BDD8-9A8D8C2820FE}" sibTransId="{1EA055B5-5821-EC4A-B41D-7882C392D04D}"/>
    <dgm:cxn modelId="{78AF9C61-EA36-804B-8E2E-F96028AFA297}" type="presOf" srcId="{9CB789D2-5EB6-AE49-92D5-B0E88488939C}" destId="{E88167A7-4282-8A48-8C47-A1D4EB2923AF}" srcOrd="0" destOrd="0" presId="urn:microsoft.com/office/officeart/2005/8/layout/cycle6"/>
    <dgm:cxn modelId="{54897C68-3FD9-EF44-8F2C-61B522B8158A}" srcId="{0FA1F5FD-D42B-E74E-8D0A-86579A36B720}" destId="{0FD4FDB6-C98E-E64F-B82E-B9FBC3ADF764}" srcOrd="7" destOrd="0" parTransId="{02420A97-271F-6C49-9076-3DB3686FD074}" sibTransId="{54F13FB0-238A-184B-BAB0-DCECBF0B9406}"/>
    <dgm:cxn modelId="{2E49ED6D-1470-1646-9EE8-F497C9775804}" type="presOf" srcId="{0FA1F5FD-D42B-E74E-8D0A-86579A36B720}" destId="{B7F02973-C439-5D45-9230-6B60F8904DC8}" srcOrd="0" destOrd="0" presId="urn:microsoft.com/office/officeart/2005/8/layout/cycle6"/>
    <dgm:cxn modelId="{D32A9771-6DA8-CD46-8E26-30FE52BCD5EB}" type="presOf" srcId="{67EF1DDB-1C38-5446-B665-55B2FBD079FA}" destId="{A64F68C7-5F20-1C42-9231-D67AE9423E0E}" srcOrd="0" destOrd="0" presId="urn:microsoft.com/office/officeart/2005/8/layout/cycle6"/>
    <dgm:cxn modelId="{5DE63375-EE2F-604D-8843-D17AEA698241}" type="presOf" srcId="{1EA055B5-5821-EC4A-B41D-7882C392D04D}" destId="{60634E08-8CE6-9C4A-9F47-38114F8588C1}" srcOrd="0" destOrd="0" presId="urn:microsoft.com/office/officeart/2005/8/layout/cycle6"/>
    <dgm:cxn modelId="{B8541577-468C-6D47-9429-F57D50BBD5C6}" type="presOf" srcId="{82E384A3-B2C3-B147-A6B6-94FC07BB6928}" destId="{2F825E02-7B37-FD41-B5AE-AC998C5BC32D}" srcOrd="0" destOrd="0" presId="urn:microsoft.com/office/officeart/2005/8/layout/cycle6"/>
    <dgm:cxn modelId="{3609BB7C-D3D3-1448-9517-1816D4B8BC39}" srcId="{0FA1F5FD-D42B-E74E-8D0A-86579A36B720}" destId="{4953A8A6-1C73-ED44-B03C-4845E803F9CC}" srcOrd="6" destOrd="0" parTransId="{CDC33303-5001-4C48-A09D-3A45FB146FDE}" sibTransId="{EEDDF3AD-9E4D-A34F-A39C-2C93658E6E83}"/>
    <dgm:cxn modelId="{547E907E-A3FF-584D-98F7-EBB3488EECEE}" type="presOf" srcId="{0FD4FDB6-C98E-E64F-B82E-B9FBC3ADF764}" destId="{682C08CF-CAA8-884E-B49D-CC4BF56FB8CD}" srcOrd="0" destOrd="0" presId="urn:microsoft.com/office/officeart/2005/8/layout/cycle6"/>
    <dgm:cxn modelId="{5DAF687F-FC79-224D-A838-BD07A08E28EA}" srcId="{0FA1F5FD-D42B-E74E-8D0A-86579A36B720}" destId="{82E384A3-B2C3-B147-A6B6-94FC07BB6928}" srcOrd="5" destOrd="0" parTransId="{3273EA68-070E-5C49-881C-C8225FAA006E}" sibTransId="{544FEA4E-F731-4745-B04C-A08AACEBB5E2}"/>
    <dgm:cxn modelId="{95012791-96E4-9746-B591-EC4229821541}" type="presOf" srcId="{7522ED18-2C76-234D-8B64-6B6A81CE28D2}" destId="{2A6A1E06-E4E3-5F4A-B2D2-7222483E6F77}" srcOrd="0" destOrd="0" presId="urn:microsoft.com/office/officeart/2005/8/layout/cycle6"/>
    <dgm:cxn modelId="{5C121E93-A377-9046-88C2-C0E4EEA5AFA8}" type="presOf" srcId="{2FB85835-4DE1-6D48-92B5-133C31C26833}" destId="{F30474FF-F0C2-A143-84A1-5AD49F5B2E17}" srcOrd="0" destOrd="0" presId="urn:microsoft.com/office/officeart/2005/8/layout/cycle6"/>
    <dgm:cxn modelId="{F52A4093-6C1D-3E40-98BB-1897641C310C}" type="presOf" srcId="{EEDDF3AD-9E4D-A34F-A39C-2C93658E6E83}" destId="{54C27322-2B19-DB4A-8C50-F688B8E2CC7F}" srcOrd="0" destOrd="0" presId="urn:microsoft.com/office/officeart/2005/8/layout/cycle6"/>
    <dgm:cxn modelId="{B5E394A4-8378-7240-8C6F-E02AC09E4D02}" type="presOf" srcId="{9DB8641A-6387-8445-BF49-FDD51313167A}" destId="{30E2F79B-AD10-0146-987D-BFB258DE78A1}" srcOrd="0" destOrd="0" presId="urn:microsoft.com/office/officeart/2005/8/layout/cycle6"/>
    <dgm:cxn modelId="{815898AB-7AD6-7941-A2A4-CB85CA3F0C27}" srcId="{0FA1F5FD-D42B-E74E-8D0A-86579A36B720}" destId="{67EF1DDB-1C38-5446-B665-55B2FBD079FA}" srcOrd="0" destOrd="0" parTransId="{04F8F982-F0A6-DF4C-B892-2F5D1AE176D1}" sibTransId="{9A4644C6-EAC2-D245-91E6-4819EA85AC69}"/>
    <dgm:cxn modelId="{C78FE9B5-2513-9844-BF18-344E96C3B9D7}" srcId="{0FA1F5FD-D42B-E74E-8D0A-86579A36B720}" destId="{8A89548A-D454-584B-BE9F-5F9F76AA05EF}" srcOrd="9" destOrd="0" parTransId="{3C257F42-B6D7-9D43-8EA9-777B87D08C4E}" sibTransId="{7F2D62B8-5D94-624D-931B-33B8CC5414EA}"/>
    <dgm:cxn modelId="{281A04B6-395A-AF43-ACCC-1A83EC0CDE14}" type="presOf" srcId="{2BA86FB1-87F0-1B43-9318-CB0CD519A6E7}" destId="{B220E229-F1C3-434E-888F-A16A3518FB76}" srcOrd="0" destOrd="0" presId="urn:microsoft.com/office/officeart/2005/8/layout/cycle6"/>
    <dgm:cxn modelId="{89D0DAB9-1365-BF45-9507-06BD9C45CC7C}" type="presOf" srcId="{8A89548A-D454-584B-BE9F-5F9F76AA05EF}" destId="{35189157-8AF5-9D40-9D3E-343E078E690F}" srcOrd="0" destOrd="0" presId="urn:microsoft.com/office/officeart/2005/8/layout/cycle6"/>
    <dgm:cxn modelId="{EECEEACF-7D28-9A49-BDC9-19377B64893E}" type="presOf" srcId="{7F2D62B8-5D94-624D-931B-33B8CC5414EA}" destId="{1D37FD1F-4C05-2245-A533-8DB21C849DF1}" srcOrd="0" destOrd="0" presId="urn:microsoft.com/office/officeart/2005/8/layout/cycle6"/>
    <dgm:cxn modelId="{44FBDED1-3B68-A24F-B8BA-AD42F119F02B}" type="presOf" srcId="{EABC2EAD-9B83-3849-A3D9-3270DF3979A8}" destId="{BD19BC4C-CEAF-6048-AF29-B9AAF7538E6F}" srcOrd="0" destOrd="0" presId="urn:microsoft.com/office/officeart/2005/8/layout/cycle6"/>
    <dgm:cxn modelId="{49A4D6D2-D06A-454D-BBF1-CCDAB8930011}" srcId="{0FA1F5FD-D42B-E74E-8D0A-86579A36B720}" destId="{9CB789D2-5EB6-AE49-92D5-B0E88488939C}" srcOrd="8" destOrd="0" parTransId="{6CBDBAE8-06C6-9343-88E2-5E40CCBB8676}" sibTransId="{9DB8641A-6387-8445-BF49-FDD51313167A}"/>
    <dgm:cxn modelId="{9BD2E9D3-E17D-1448-B5AE-5CB3E72C06C3}" type="presOf" srcId="{544FEA4E-F731-4745-B04C-A08AACEBB5E2}" destId="{91BD0330-F2B5-1B4E-9F28-1BB9D152E9BB}" srcOrd="0" destOrd="0" presId="urn:microsoft.com/office/officeart/2005/8/layout/cycle6"/>
    <dgm:cxn modelId="{41C288DD-441D-CF43-9850-0E2E388D6A81}" srcId="{0FA1F5FD-D42B-E74E-8D0A-86579A36B720}" destId="{DD45A2FC-4C0A-DC4F-89EF-66DC2ACCDA54}" srcOrd="3" destOrd="0" parTransId="{7772C9B5-B622-2748-B0F4-9A8CF62D95F6}" sibTransId="{F13E4774-23FC-1C43-BD7B-826E21F9A1E8}"/>
    <dgm:cxn modelId="{9FF73FE1-257E-504B-9945-1C8743055E96}" type="presOf" srcId="{C4BCBC9C-0031-894C-85A9-7DC0DA1E8A6E}" destId="{29434498-5D25-E345-8227-B29F2779B1BB}" srcOrd="0" destOrd="0" presId="urn:microsoft.com/office/officeart/2005/8/layout/cycle6"/>
    <dgm:cxn modelId="{5315F2E5-3D27-2B40-83DE-57BB7D3F1581}" type="presOf" srcId="{85EEE600-0183-764D-AE09-3E5969B7FB50}" destId="{B5B9B3EB-EF1C-2646-9908-B49351D02085}" srcOrd="0" destOrd="0" presId="urn:microsoft.com/office/officeart/2005/8/layout/cycle6"/>
    <dgm:cxn modelId="{57BE6FF6-49EE-4944-BD7C-F36BE32619AA}" type="presOf" srcId="{4953A8A6-1C73-ED44-B03C-4845E803F9CC}" destId="{44D7E073-74EC-2C48-9550-80E5B2088751}" srcOrd="0" destOrd="0" presId="urn:microsoft.com/office/officeart/2005/8/layout/cycle6"/>
    <dgm:cxn modelId="{656C66FE-819A-E84A-8AB3-9C0EA16220F2}" srcId="{0FA1F5FD-D42B-E74E-8D0A-86579A36B720}" destId="{BD9A2E20-0CDC-7841-B7E7-9CF29257759A}" srcOrd="11" destOrd="0" parTransId="{4B8E62C9-767D-F046-9139-64425D15677D}" sibTransId="{2FB85835-4DE1-6D48-92B5-133C31C26833}"/>
    <dgm:cxn modelId="{ACBF799B-3D43-D24D-869D-847C26977A20}" type="presParOf" srcId="{B7F02973-C439-5D45-9230-6B60F8904DC8}" destId="{A64F68C7-5F20-1C42-9231-D67AE9423E0E}" srcOrd="0" destOrd="0" presId="urn:microsoft.com/office/officeart/2005/8/layout/cycle6"/>
    <dgm:cxn modelId="{68F8B27F-913C-1241-ABB4-7C06E5E0D5BC}" type="presParOf" srcId="{B7F02973-C439-5D45-9230-6B60F8904DC8}" destId="{001D3289-0A54-3848-B93E-C47048EE8698}" srcOrd="1" destOrd="0" presId="urn:microsoft.com/office/officeart/2005/8/layout/cycle6"/>
    <dgm:cxn modelId="{E8A16C64-3CFE-E646-AF45-02E38BC09A1C}" type="presParOf" srcId="{B7F02973-C439-5D45-9230-6B60F8904DC8}" destId="{B337ABEC-9BBC-9047-BDBC-1C3A5B0D68E8}" srcOrd="2" destOrd="0" presId="urn:microsoft.com/office/officeart/2005/8/layout/cycle6"/>
    <dgm:cxn modelId="{F1EFF0AB-C27C-504C-A268-88B479344B25}" type="presParOf" srcId="{B7F02973-C439-5D45-9230-6B60F8904DC8}" destId="{29434498-5D25-E345-8227-B29F2779B1BB}" srcOrd="3" destOrd="0" presId="urn:microsoft.com/office/officeart/2005/8/layout/cycle6"/>
    <dgm:cxn modelId="{1CDF6365-BCC6-F748-8528-3F3912C9984A}" type="presParOf" srcId="{B7F02973-C439-5D45-9230-6B60F8904DC8}" destId="{2E1AA230-94DE-7A42-9B4F-C1B2230AB221}" srcOrd="4" destOrd="0" presId="urn:microsoft.com/office/officeart/2005/8/layout/cycle6"/>
    <dgm:cxn modelId="{7E71AB70-9A16-A24E-98CE-0383FDAB2D0D}" type="presParOf" srcId="{B7F02973-C439-5D45-9230-6B60F8904DC8}" destId="{DF5F9A44-10E2-0B47-B553-B9652B693BB4}" srcOrd="5" destOrd="0" presId="urn:microsoft.com/office/officeart/2005/8/layout/cycle6"/>
    <dgm:cxn modelId="{66CEFF71-FC4F-0941-A85A-D5162AA96D05}" type="presParOf" srcId="{B7F02973-C439-5D45-9230-6B60F8904DC8}" destId="{B220E229-F1C3-434E-888F-A16A3518FB76}" srcOrd="6" destOrd="0" presId="urn:microsoft.com/office/officeart/2005/8/layout/cycle6"/>
    <dgm:cxn modelId="{62EA783E-1919-F94D-AA0F-1B9894DD732F}" type="presParOf" srcId="{B7F02973-C439-5D45-9230-6B60F8904DC8}" destId="{7A111637-939C-1A45-9493-49F557A18862}" srcOrd="7" destOrd="0" presId="urn:microsoft.com/office/officeart/2005/8/layout/cycle6"/>
    <dgm:cxn modelId="{CB1F19B8-13A0-CF41-9376-1E8A6A3617B6}" type="presParOf" srcId="{B7F02973-C439-5D45-9230-6B60F8904DC8}" destId="{B5B9B3EB-EF1C-2646-9908-B49351D02085}" srcOrd="8" destOrd="0" presId="urn:microsoft.com/office/officeart/2005/8/layout/cycle6"/>
    <dgm:cxn modelId="{053DFBD3-735D-004F-A4AD-A71FB9FF865F}" type="presParOf" srcId="{B7F02973-C439-5D45-9230-6B60F8904DC8}" destId="{D61280FE-09EE-DA42-B9A5-8E95F2C6259B}" srcOrd="9" destOrd="0" presId="urn:microsoft.com/office/officeart/2005/8/layout/cycle6"/>
    <dgm:cxn modelId="{6F725DEC-0000-5844-826E-3D7B18C938AE}" type="presParOf" srcId="{B7F02973-C439-5D45-9230-6B60F8904DC8}" destId="{1C07810D-8265-524A-A634-D35A013CE761}" srcOrd="10" destOrd="0" presId="urn:microsoft.com/office/officeart/2005/8/layout/cycle6"/>
    <dgm:cxn modelId="{703C2147-7DE2-B247-8F59-8C5AF48964AB}" type="presParOf" srcId="{B7F02973-C439-5D45-9230-6B60F8904DC8}" destId="{65D56466-7B5B-7942-9953-BFCE202F3434}" srcOrd="11" destOrd="0" presId="urn:microsoft.com/office/officeart/2005/8/layout/cycle6"/>
    <dgm:cxn modelId="{7FC4CE45-F723-764D-B641-C9E8260312C2}" type="presParOf" srcId="{B7F02973-C439-5D45-9230-6B60F8904DC8}" destId="{BD19BC4C-CEAF-6048-AF29-B9AAF7538E6F}" srcOrd="12" destOrd="0" presId="urn:microsoft.com/office/officeart/2005/8/layout/cycle6"/>
    <dgm:cxn modelId="{09D9733A-0D9B-3747-96E7-7311895957B6}" type="presParOf" srcId="{B7F02973-C439-5D45-9230-6B60F8904DC8}" destId="{6A99899E-DFAE-CC49-9BA8-863F103BBD04}" srcOrd="13" destOrd="0" presId="urn:microsoft.com/office/officeart/2005/8/layout/cycle6"/>
    <dgm:cxn modelId="{7BF6F0FA-FDE0-4D44-AB54-5E7DA7C3BD9F}" type="presParOf" srcId="{B7F02973-C439-5D45-9230-6B60F8904DC8}" destId="{60634E08-8CE6-9C4A-9F47-38114F8588C1}" srcOrd="14" destOrd="0" presId="urn:microsoft.com/office/officeart/2005/8/layout/cycle6"/>
    <dgm:cxn modelId="{B022E013-795B-924A-AA1F-B75BF79AB109}" type="presParOf" srcId="{B7F02973-C439-5D45-9230-6B60F8904DC8}" destId="{2F825E02-7B37-FD41-B5AE-AC998C5BC32D}" srcOrd="15" destOrd="0" presId="urn:microsoft.com/office/officeart/2005/8/layout/cycle6"/>
    <dgm:cxn modelId="{F359E292-AB6D-4A4D-A307-1C4DC8FCCB2F}" type="presParOf" srcId="{B7F02973-C439-5D45-9230-6B60F8904DC8}" destId="{FB65F6D4-3786-B04E-A5D7-E44DA10D1E7B}" srcOrd="16" destOrd="0" presId="urn:microsoft.com/office/officeart/2005/8/layout/cycle6"/>
    <dgm:cxn modelId="{F6F59911-8FA1-2940-8AC4-299533EE28F7}" type="presParOf" srcId="{B7F02973-C439-5D45-9230-6B60F8904DC8}" destId="{91BD0330-F2B5-1B4E-9F28-1BB9D152E9BB}" srcOrd="17" destOrd="0" presId="urn:microsoft.com/office/officeart/2005/8/layout/cycle6"/>
    <dgm:cxn modelId="{0A13802A-B12B-1A4B-8050-35373BC117CF}" type="presParOf" srcId="{B7F02973-C439-5D45-9230-6B60F8904DC8}" destId="{44D7E073-74EC-2C48-9550-80E5B2088751}" srcOrd="18" destOrd="0" presId="urn:microsoft.com/office/officeart/2005/8/layout/cycle6"/>
    <dgm:cxn modelId="{A43225ED-DF43-294F-B787-58FB290C4A50}" type="presParOf" srcId="{B7F02973-C439-5D45-9230-6B60F8904DC8}" destId="{3525E483-D164-0846-8360-7403F23FDAD9}" srcOrd="19" destOrd="0" presId="urn:microsoft.com/office/officeart/2005/8/layout/cycle6"/>
    <dgm:cxn modelId="{8F6E7124-F84F-5349-8941-83209D46C488}" type="presParOf" srcId="{B7F02973-C439-5D45-9230-6B60F8904DC8}" destId="{54C27322-2B19-DB4A-8C50-F688B8E2CC7F}" srcOrd="20" destOrd="0" presId="urn:microsoft.com/office/officeart/2005/8/layout/cycle6"/>
    <dgm:cxn modelId="{6E683DE5-FA99-3F41-A872-CB5021843CDD}" type="presParOf" srcId="{B7F02973-C439-5D45-9230-6B60F8904DC8}" destId="{682C08CF-CAA8-884E-B49D-CC4BF56FB8CD}" srcOrd="21" destOrd="0" presId="urn:microsoft.com/office/officeart/2005/8/layout/cycle6"/>
    <dgm:cxn modelId="{03BD4B58-228F-4A46-BE90-6C1075B3B23D}" type="presParOf" srcId="{B7F02973-C439-5D45-9230-6B60F8904DC8}" destId="{2B563C83-F0D2-C344-92A9-B6381505DE17}" srcOrd="22" destOrd="0" presId="urn:microsoft.com/office/officeart/2005/8/layout/cycle6"/>
    <dgm:cxn modelId="{BA2DAC54-9D5A-2446-825B-5FAEE839E4B7}" type="presParOf" srcId="{B7F02973-C439-5D45-9230-6B60F8904DC8}" destId="{43AACF2E-9101-134B-9872-637FC1518CF8}" srcOrd="23" destOrd="0" presId="urn:microsoft.com/office/officeart/2005/8/layout/cycle6"/>
    <dgm:cxn modelId="{5FD5DE36-1251-B741-A791-29C69E97876C}" type="presParOf" srcId="{B7F02973-C439-5D45-9230-6B60F8904DC8}" destId="{E88167A7-4282-8A48-8C47-A1D4EB2923AF}" srcOrd="24" destOrd="0" presId="urn:microsoft.com/office/officeart/2005/8/layout/cycle6"/>
    <dgm:cxn modelId="{C6939AED-AC2A-7E4E-9671-F1D67060A8D6}" type="presParOf" srcId="{B7F02973-C439-5D45-9230-6B60F8904DC8}" destId="{AF3BCE28-09AC-9B4E-A1E8-EF0C9DF22CDE}" srcOrd="25" destOrd="0" presId="urn:microsoft.com/office/officeart/2005/8/layout/cycle6"/>
    <dgm:cxn modelId="{F4C5C0CB-6AB1-1049-8A43-FBE0CC9F9735}" type="presParOf" srcId="{B7F02973-C439-5D45-9230-6B60F8904DC8}" destId="{30E2F79B-AD10-0146-987D-BFB258DE78A1}" srcOrd="26" destOrd="0" presId="urn:microsoft.com/office/officeart/2005/8/layout/cycle6"/>
    <dgm:cxn modelId="{3C2D075C-9BE9-A74A-AD61-1E6E0667C394}" type="presParOf" srcId="{B7F02973-C439-5D45-9230-6B60F8904DC8}" destId="{35189157-8AF5-9D40-9D3E-343E078E690F}" srcOrd="27" destOrd="0" presId="urn:microsoft.com/office/officeart/2005/8/layout/cycle6"/>
    <dgm:cxn modelId="{D431136F-4795-4440-988F-CBF69A61E0C6}" type="presParOf" srcId="{B7F02973-C439-5D45-9230-6B60F8904DC8}" destId="{79D76BD8-2BB7-7949-A525-76C3A3DE7BF3}" srcOrd="28" destOrd="0" presId="urn:microsoft.com/office/officeart/2005/8/layout/cycle6"/>
    <dgm:cxn modelId="{AE00DB73-5485-D44A-A5F5-26185EF3E969}" type="presParOf" srcId="{B7F02973-C439-5D45-9230-6B60F8904DC8}" destId="{1D37FD1F-4C05-2245-A533-8DB21C849DF1}" srcOrd="29" destOrd="0" presId="urn:microsoft.com/office/officeart/2005/8/layout/cycle6"/>
    <dgm:cxn modelId="{10C66792-1331-E140-8F08-7A12D9D14E67}" type="presParOf" srcId="{B7F02973-C439-5D45-9230-6B60F8904DC8}" destId="{2A6A1E06-E4E3-5F4A-B2D2-7222483E6F77}" srcOrd="30" destOrd="0" presId="urn:microsoft.com/office/officeart/2005/8/layout/cycle6"/>
    <dgm:cxn modelId="{CA87B643-02DA-7242-8972-DF88AE337F0F}" type="presParOf" srcId="{B7F02973-C439-5D45-9230-6B60F8904DC8}" destId="{02D25890-F142-544A-89EB-2017D8A6569A}" srcOrd="31" destOrd="0" presId="urn:microsoft.com/office/officeart/2005/8/layout/cycle6"/>
    <dgm:cxn modelId="{5F233F9C-A18A-4743-9693-B132519109AE}" type="presParOf" srcId="{B7F02973-C439-5D45-9230-6B60F8904DC8}" destId="{BA457C65-527D-8F4E-9A04-27C2F5AF20EC}" srcOrd="32" destOrd="0" presId="urn:microsoft.com/office/officeart/2005/8/layout/cycle6"/>
    <dgm:cxn modelId="{2E843810-1C87-FA48-B7FF-1209FB7DEA3B}" type="presParOf" srcId="{B7F02973-C439-5D45-9230-6B60F8904DC8}" destId="{48EC3D55-282B-4E45-8C89-F9F01F94BD86}" srcOrd="33" destOrd="0" presId="urn:microsoft.com/office/officeart/2005/8/layout/cycle6"/>
    <dgm:cxn modelId="{0A64962D-B3C3-6047-A39A-FADBD7675654}" type="presParOf" srcId="{B7F02973-C439-5D45-9230-6B60F8904DC8}" destId="{B647AD25-94B7-F04E-A63C-3026A89C90AE}" srcOrd="34" destOrd="0" presId="urn:microsoft.com/office/officeart/2005/8/layout/cycle6"/>
    <dgm:cxn modelId="{F87BABB1-4BDC-E444-93AE-BE0EB3E9322A}" type="presParOf" srcId="{B7F02973-C439-5D45-9230-6B60F8904DC8}" destId="{F30474FF-F0C2-A143-84A1-5AD49F5B2E17}" srcOrd="35" destOrd="0" presId="urn:microsoft.com/office/officeart/2005/8/layout/cycle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A0F0CC5-B356-1044-BA30-7FE6AAC4E603}" type="doc">
      <dgm:prSet loTypeId="urn:microsoft.com/office/officeart/2005/8/layout/hList3" loCatId="" qsTypeId="urn:microsoft.com/office/officeart/2005/8/quickstyle/simple1" qsCatId="simple" csTypeId="urn:microsoft.com/office/officeart/2005/8/colors/accent1_2" csCatId="accent1" phldr="1"/>
      <dgm:spPr/>
      <dgm:t>
        <a:bodyPr/>
        <a:lstStyle/>
        <a:p>
          <a:endParaRPr lang="en-US"/>
        </a:p>
      </dgm:t>
    </dgm:pt>
    <dgm:pt modelId="{2FEBF610-4271-734E-A271-D82ECAC60874}">
      <dgm:prSet phldrT="[Text]"/>
      <dgm:spPr/>
      <dgm:t>
        <a:bodyPr/>
        <a:lstStyle/>
        <a:p>
          <a:r>
            <a:rPr lang="en-US" dirty="0"/>
            <a:t>Needs Assessment Process</a:t>
          </a:r>
        </a:p>
      </dgm:t>
    </dgm:pt>
    <dgm:pt modelId="{494B2676-605A-534B-A5CD-8337A466C851}" type="parTrans" cxnId="{0A4A52EC-4E35-3543-9D80-C9BCF353B8D5}">
      <dgm:prSet/>
      <dgm:spPr/>
      <dgm:t>
        <a:bodyPr/>
        <a:lstStyle/>
        <a:p>
          <a:endParaRPr lang="en-US"/>
        </a:p>
      </dgm:t>
    </dgm:pt>
    <dgm:pt modelId="{DA8B615F-673E-ED4B-9501-97BB6AE2E55E}" type="sibTrans" cxnId="{0A4A52EC-4E35-3543-9D80-C9BCF353B8D5}">
      <dgm:prSet/>
      <dgm:spPr/>
      <dgm:t>
        <a:bodyPr/>
        <a:lstStyle/>
        <a:p>
          <a:endParaRPr lang="en-US"/>
        </a:p>
      </dgm:t>
    </dgm:pt>
    <dgm:pt modelId="{1361056F-C4AC-184D-A6B0-C8C703C89F49}">
      <dgm:prSet phldrT="[Text]"/>
      <dgm:spPr/>
      <dgm:t>
        <a:bodyPr/>
        <a:lstStyle/>
        <a:p>
          <a:r>
            <a:rPr lang="en-US" dirty="0"/>
            <a:t>Data Collection and Analysis</a:t>
          </a:r>
        </a:p>
      </dgm:t>
    </dgm:pt>
    <dgm:pt modelId="{3E1EBBD7-5E1F-4E42-A139-35910DCA9554}" type="parTrans" cxnId="{992A73DC-07B2-1A42-946B-3D94132E2D07}">
      <dgm:prSet/>
      <dgm:spPr/>
      <dgm:t>
        <a:bodyPr/>
        <a:lstStyle/>
        <a:p>
          <a:endParaRPr lang="en-US"/>
        </a:p>
      </dgm:t>
    </dgm:pt>
    <dgm:pt modelId="{DC4A4D5E-A021-904B-8C6A-2982FA92FAB0}" type="sibTrans" cxnId="{992A73DC-07B2-1A42-946B-3D94132E2D07}">
      <dgm:prSet/>
      <dgm:spPr/>
      <dgm:t>
        <a:bodyPr/>
        <a:lstStyle/>
        <a:p>
          <a:endParaRPr lang="en-US"/>
        </a:p>
      </dgm:t>
    </dgm:pt>
    <dgm:pt modelId="{397385DB-673D-5647-8880-DA7B239A2037}">
      <dgm:prSet phldrT="[Text]"/>
      <dgm:spPr/>
      <dgm:t>
        <a:bodyPr/>
        <a:lstStyle/>
        <a:p>
          <a:r>
            <a:rPr lang="en-US" dirty="0"/>
            <a:t>Prioritization</a:t>
          </a:r>
        </a:p>
      </dgm:t>
    </dgm:pt>
    <dgm:pt modelId="{7321218F-91CA-2949-8015-100FE243C04E}" type="parTrans" cxnId="{F4338428-4232-FE4F-A2E0-526185485AD2}">
      <dgm:prSet/>
      <dgm:spPr/>
      <dgm:t>
        <a:bodyPr/>
        <a:lstStyle/>
        <a:p>
          <a:endParaRPr lang="en-US"/>
        </a:p>
      </dgm:t>
    </dgm:pt>
    <dgm:pt modelId="{81B8EB14-E044-1E42-B895-CD53DABB9D2E}" type="sibTrans" cxnId="{F4338428-4232-FE4F-A2E0-526185485AD2}">
      <dgm:prSet/>
      <dgm:spPr/>
      <dgm:t>
        <a:bodyPr/>
        <a:lstStyle/>
        <a:p>
          <a:endParaRPr lang="en-US"/>
        </a:p>
      </dgm:t>
    </dgm:pt>
    <dgm:pt modelId="{5AB5670B-69E5-0143-9BF9-7457DBEF94D9}">
      <dgm:prSet phldrT="[Text]"/>
      <dgm:spPr/>
      <dgm:t>
        <a:bodyPr/>
        <a:lstStyle/>
        <a:p>
          <a:r>
            <a:rPr lang="en-US" dirty="0"/>
            <a:t>Theory of Action and Goal Setting</a:t>
          </a:r>
        </a:p>
      </dgm:t>
    </dgm:pt>
    <dgm:pt modelId="{E72CD3FA-453A-FD47-928C-9B585895AE84}" type="parTrans" cxnId="{BEF79A91-8CD6-6D49-B9DC-E3D5B7EBE5C5}">
      <dgm:prSet/>
      <dgm:spPr/>
      <dgm:t>
        <a:bodyPr/>
        <a:lstStyle/>
        <a:p>
          <a:endParaRPr lang="en-US"/>
        </a:p>
      </dgm:t>
    </dgm:pt>
    <dgm:pt modelId="{B0A93300-B67C-EE48-96DC-5047FD1166A7}" type="sibTrans" cxnId="{BEF79A91-8CD6-6D49-B9DC-E3D5B7EBE5C5}">
      <dgm:prSet/>
      <dgm:spPr/>
      <dgm:t>
        <a:bodyPr/>
        <a:lstStyle/>
        <a:p>
          <a:endParaRPr lang="en-US"/>
        </a:p>
      </dgm:t>
    </dgm:pt>
    <dgm:pt modelId="{43AF05E3-B4AC-0B46-8D7B-F5309A9D22D5}">
      <dgm:prSet phldrT="[Text]"/>
      <dgm:spPr/>
      <dgm:t>
        <a:bodyPr/>
        <a:lstStyle/>
        <a:p>
          <a:r>
            <a:rPr lang="en-US" dirty="0"/>
            <a:t>Support Planning</a:t>
          </a:r>
        </a:p>
      </dgm:t>
    </dgm:pt>
    <dgm:pt modelId="{27162FCA-E74D-4E4C-A764-DF68125846AD}" type="parTrans" cxnId="{33D72BD6-A5C7-854A-839D-B1A42E7997ED}">
      <dgm:prSet/>
      <dgm:spPr/>
      <dgm:t>
        <a:bodyPr/>
        <a:lstStyle/>
        <a:p>
          <a:endParaRPr lang="en-US"/>
        </a:p>
      </dgm:t>
    </dgm:pt>
    <dgm:pt modelId="{AA1D6FA0-5419-BF4C-871A-F230BC6FEE78}" type="sibTrans" cxnId="{33D72BD6-A5C7-854A-839D-B1A42E7997ED}">
      <dgm:prSet/>
      <dgm:spPr/>
      <dgm:t>
        <a:bodyPr/>
        <a:lstStyle/>
        <a:p>
          <a:endParaRPr lang="en-US"/>
        </a:p>
      </dgm:t>
    </dgm:pt>
    <dgm:pt modelId="{515AB124-0D28-694B-B697-189DA6D945E5}" type="pres">
      <dgm:prSet presAssocID="{8A0F0CC5-B356-1044-BA30-7FE6AAC4E603}" presName="composite" presStyleCnt="0">
        <dgm:presLayoutVars>
          <dgm:chMax val="1"/>
          <dgm:dir/>
          <dgm:resizeHandles val="exact"/>
        </dgm:presLayoutVars>
      </dgm:prSet>
      <dgm:spPr/>
    </dgm:pt>
    <dgm:pt modelId="{02BB5C76-FA10-9F49-A96A-EEDE28FE681F}" type="pres">
      <dgm:prSet presAssocID="{2FEBF610-4271-734E-A271-D82ECAC60874}" presName="roof" presStyleLbl="dkBgShp" presStyleIdx="0" presStyleCnt="2"/>
      <dgm:spPr/>
    </dgm:pt>
    <dgm:pt modelId="{39930DFF-62C0-BD48-B45E-245191D5B63B}" type="pres">
      <dgm:prSet presAssocID="{2FEBF610-4271-734E-A271-D82ECAC60874}" presName="pillars" presStyleCnt="0"/>
      <dgm:spPr/>
    </dgm:pt>
    <dgm:pt modelId="{8D6BEA11-015E-7248-B697-B15F27391306}" type="pres">
      <dgm:prSet presAssocID="{2FEBF610-4271-734E-A271-D82ECAC60874}" presName="pillar1" presStyleLbl="node1" presStyleIdx="0" presStyleCnt="4">
        <dgm:presLayoutVars>
          <dgm:bulletEnabled val="1"/>
        </dgm:presLayoutVars>
      </dgm:prSet>
      <dgm:spPr/>
    </dgm:pt>
    <dgm:pt modelId="{96560A61-268F-9143-99D3-6F008A11D961}" type="pres">
      <dgm:prSet presAssocID="{397385DB-673D-5647-8880-DA7B239A2037}" presName="pillarX" presStyleLbl="node1" presStyleIdx="1" presStyleCnt="4">
        <dgm:presLayoutVars>
          <dgm:bulletEnabled val="1"/>
        </dgm:presLayoutVars>
      </dgm:prSet>
      <dgm:spPr/>
    </dgm:pt>
    <dgm:pt modelId="{DE7698AF-CF28-B14D-AF5A-FD019F3F8E67}" type="pres">
      <dgm:prSet presAssocID="{5AB5670B-69E5-0143-9BF9-7457DBEF94D9}" presName="pillarX" presStyleLbl="node1" presStyleIdx="2" presStyleCnt="4">
        <dgm:presLayoutVars>
          <dgm:bulletEnabled val="1"/>
        </dgm:presLayoutVars>
      </dgm:prSet>
      <dgm:spPr/>
    </dgm:pt>
    <dgm:pt modelId="{7815CE11-E056-FA42-968C-4BD45F193C01}" type="pres">
      <dgm:prSet presAssocID="{43AF05E3-B4AC-0B46-8D7B-F5309A9D22D5}" presName="pillarX" presStyleLbl="node1" presStyleIdx="3" presStyleCnt="4">
        <dgm:presLayoutVars>
          <dgm:bulletEnabled val="1"/>
        </dgm:presLayoutVars>
      </dgm:prSet>
      <dgm:spPr/>
    </dgm:pt>
    <dgm:pt modelId="{B717F151-E067-B94A-B001-3BB748A2C11B}" type="pres">
      <dgm:prSet presAssocID="{2FEBF610-4271-734E-A271-D82ECAC60874}" presName="base" presStyleLbl="dkBgShp" presStyleIdx="1" presStyleCnt="2"/>
      <dgm:spPr/>
    </dgm:pt>
  </dgm:ptLst>
  <dgm:cxnLst>
    <dgm:cxn modelId="{F4338428-4232-FE4F-A2E0-526185485AD2}" srcId="{2FEBF610-4271-734E-A271-D82ECAC60874}" destId="{397385DB-673D-5647-8880-DA7B239A2037}" srcOrd="1" destOrd="0" parTransId="{7321218F-91CA-2949-8015-100FE243C04E}" sibTransId="{81B8EB14-E044-1E42-B895-CD53DABB9D2E}"/>
    <dgm:cxn modelId="{0E0E502A-3BC0-8B48-A445-EE4CCCBEB8F9}" type="presOf" srcId="{5AB5670B-69E5-0143-9BF9-7457DBEF94D9}" destId="{DE7698AF-CF28-B14D-AF5A-FD019F3F8E67}" srcOrd="0" destOrd="0" presId="urn:microsoft.com/office/officeart/2005/8/layout/hList3"/>
    <dgm:cxn modelId="{BAE84A5D-456F-2548-AA54-FE8CCB40C779}" type="presOf" srcId="{1361056F-C4AC-184D-A6B0-C8C703C89F49}" destId="{8D6BEA11-015E-7248-B697-B15F27391306}" srcOrd="0" destOrd="0" presId="urn:microsoft.com/office/officeart/2005/8/layout/hList3"/>
    <dgm:cxn modelId="{E2D77A78-95A5-144C-ACA4-A01FF65B3BD6}" type="presOf" srcId="{2FEBF610-4271-734E-A271-D82ECAC60874}" destId="{02BB5C76-FA10-9F49-A96A-EEDE28FE681F}" srcOrd="0" destOrd="0" presId="urn:microsoft.com/office/officeart/2005/8/layout/hList3"/>
    <dgm:cxn modelId="{BEF79A91-8CD6-6D49-B9DC-E3D5B7EBE5C5}" srcId="{2FEBF610-4271-734E-A271-D82ECAC60874}" destId="{5AB5670B-69E5-0143-9BF9-7457DBEF94D9}" srcOrd="2" destOrd="0" parTransId="{E72CD3FA-453A-FD47-928C-9B585895AE84}" sibTransId="{B0A93300-B67C-EE48-96DC-5047FD1166A7}"/>
    <dgm:cxn modelId="{7AC511AB-61FA-484B-AD80-012B06C036C1}" type="presOf" srcId="{8A0F0CC5-B356-1044-BA30-7FE6AAC4E603}" destId="{515AB124-0D28-694B-B697-189DA6D945E5}" srcOrd="0" destOrd="0" presId="urn:microsoft.com/office/officeart/2005/8/layout/hList3"/>
    <dgm:cxn modelId="{33D72BD6-A5C7-854A-839D-B1A42E7997ED}" srcId="{2FEBF610-4271-734E-A271-D82ECAC60874}" destId="{43AF05E3-B4AC-0B46-8D7B-F5309A9D22D5}" srcOrd="3" destOrd="0" parTransId="{27162FCA-E74D-4E4C-A764-DF68125846AD}" sibTransId="{AA1D6FA0-5419-BF4C-871A-F230BC6FEE78}"/>
    <dgm:cxn modelId="{992A73DC-07B2-1A42-946B-3D94132E2D07}" srcId="{2FEBF610-4271-734E-A271-D82ECAC60874}" destId="{1361056F-C4AC-184D-A6B0-C8C703C89F49}" srcOrd="0" destOrd="0" parTransId="{3E1EBBD7-5E1F-4E42-A139-35910DCA9554}" sibTransId="{DC4A4D5E-A021-904B-8C6A-2982FA92FAB0}"/>
    <dgm:cxn modelId="{62D325E9-BC5D-0E43-9FAF-A8ADB2986368}" type="presOf" srcId="{397385DB-673D-5647-8880-DA7B239A2037}" destId="{96560A61-268F-9143-99D3-6F008A11D961}" srcOrd="0" destOrd="0" presId="urn:microsoft.com/office/officeart/2005/8/layout/hList3"/>
    <dgm:cxn modelId="{0A4A52EC-4E35-3543-9D80-C9BCF353B8D5}" srcId="{8A0F0CC5-B356-1044-BA30-7FE6AAC4E603}" destId="{2FEBF610-4271-734E-A271-D82ECAC60874}" srcOrd="0" destOrd="0" parTransId="{494B2676-605A-534B-A5CD-8337A466C851}" sibTransId="{DA8B615F-673E-ED4B-9501-97BB6AE2E55E}"/>
    <dgm:cxn modelId="{ACCFB6F3-6942-974F-A827-AAB810685990}" type="presOf" srcId="{43AF05E3-B4AC-0B46-8D7B-F5309A9D22D5}" destId="{7815CE11-E056-FA42-968C-4BD45F193C01}" srcOrd="0" destOrd="0" presId="urn:microsoft.com/office/officeart/2005/8/layout/hList3"/>
    <dgm:cxn modelId="{38F28977-54C4-2B4A-884A-59B3EEF85938}" type="presParOf" srcId="{515AB124-0D28-694B-B697-189DA6D945E5}" destId="{02BB5C76-FA10-9F49-A96A-EEDE28FE681F}" srcOrd="0" destOrd="0" presId="urn:microsoft.com/office/officeart/2005/8/layout/hList3"/>
    <dgm:cxn modelId="{7B9AD0C1-A106-F042-B50F-93B6EE884428}" type="presParOf" srcId="{515AB124-0D28-694B-B697-189DA6D945E5}" destId="{39930DFF-62C0-BD48-B45E-245191D5B63B}" srcOrd="1" destOrd="0" presId="urn:microsoft.com/office/officeart/2005/8/layout/hList3"/>
    <dgm:cxn modelId="{9152B169-1EFB-6544-BFE9-7A1439A6D9FD}" type="presParOf" srcId="{39930DFF-62C0-BD48-B45E-245191D5B63B}" destId="{8D6BEA11-015E-7248-B697-B15F27391306}" srcOrd="0" destOrd="0" presId="urn:microsoft.com/office/officeart/2005/8/layout/hList3"/>
    <dgm:cxn modelId="{41817F39-D42B-5D48-90A8-E2CB680B39FE}" type="presParOf" srcId="{39930DFF-62C0-BD48-B45E-245191D5B63B}" destId="{96560A61-268F-9143-99D3-6F008A11D961}" srcOrd="1" destOrd="0" presId="urn:microsoft.com/office/officeart/2005/8/layout/hList3"/>
    <dgm:cxn modelId="{E78803D1-A470-014E-B350-868C816AEAAF}" type="presParOf" srcId="{39930DFF-62C0-BD48-B45E-245191D5B63B}" destId="{DE7698AF-CF28-B14D-AF5A-FD019F3F8E67}" srcOrd="2" destOrd="0" presId="urn:microsoft.com/office/officeart/2005/8/layout/hList3"/>
    <dgm:cxn modelId="{01061137-37FC-264A-9356-47C8C01F66BC}" type="presParOf" srcId="{39930DFF-62C0-BD48-B45E-245191D5B63B}" destId="{7815CE11-E056-FA42-968C-4BD45F193C01}" srcOrd="3" destOrd="0" presId="urn:microsoft.com/office/officeart/2005/8/layout/hList3"/>
    <dgm:cxn modelId="{55ABDE46-B71E-BC4B-8CF9-5D3D0730491A}" type="presParOf" srcId="{515AB124-0D28-694B-B697-189DA6D945E5}" destId="{B717F151-E067-B94A-B001-3BB748A2C11B}"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7B19EAE-817A-184A-80C7-420060AA0710}" type="doc">
      <dgm:prSet loTypeId="urn:microsoft.com/office/officeart/2005/8/layout/hChevron3" loCatId="" qsTypeId="urn:microsoft.com/office/officeart/2005/8/quickstyle/simple1" qsCatId="simple" csTypeId="urn:microsoft.com/office/officeart/2005/8/colors/accent1_2" csCatId="accent1" phldr="1"/>
      <dgm:spPr/>
    </dgm:pt>
    <dgm:pt modelId="{0D8D0455-41F5-8C48-A1CA-F11F5B99E59F}">
      <dgm:prSet phldrT="[Text]"/>
      <dgm:spPr/>
      <dgm:t>
        <a:bodyPr/>
        <a:lstStyle/>
        <a:p>
          <a:r>
            <a:rPr lang="en-US" dirty="0"/>
            <a:t>Leadership Behaviors</a:t>
          </a:r>
        </a:p>
      </dgm:t>
    </dgm:pt>
    <dgm:pt modelId="{B0515843-B7F9-D644-AD9A-137C1BE2E12A}" type="parTrans" cxnId="{891FAD6F-7CDF-B841-B029-03396D629C45}">
      <dgm:prSet/>
      <dgm:spPr/>
      <dgm:t>
        <a:bodyPr/>
        <a:lstStyle/>
        <a:p>
          <a:endParaRPr lang="en-US"/>
        </a:p>
      </dgm:t>
    </dgm:pt>
    <dgm:pt modelId="{519C257F-CAE4-1243-9B9D-290CEB45B8C8}" type="sibTrans" cxnId="{891FAD6F-7CDF-B841-B029-03396D629C45}">
      <dgm:prSet/>
      <dgm:spPr/>
      <dgm:t>
        <a:bodyPr/>
        <a:lstStyle/>
        <a:p>
          <a:endParaRPr lang="en-US"/>
        </a:p>
      </dgm:t>
    </dgm:pt>
    <dgm:pt modelId="{9C247794-DA5B-674A-9847-6B72574007AB}">
      <dgm:prSet phldrT="[Text]"/>
      <dgm:spPr/>
      <dgm:t>
        <a:bodyPr/>
        <a:lstStyle/>
        <a:p>
          <a:r>
            <a:rPr lang="en-US" dirty="0"/>
            <a:t>Teacher Behaviors</a:t>
          </a:r>
        </a:p>
      </dgm:t>
    </dgm:pt>
    <dgm:pt modelId="{3BA3D0E6-2CF6-5D42-A10B-8649C6098804}" type="parTrans" cxnId="{7FA11DD5-2D90-A541-9BC8-54F16BB310FA}">
      <dgm:prSet/>
      <dgm:spPr/>
      <dgm:t>
        <a:bodyPr/>
        <a:lstStyle/>
        <a:p>
          <a:endParaRPr lang="en-US"/>
        </a:p>
      </dgm:t>
    </dgm:pt>
    <dgm:pt modelId="{2D8C900A-9898-2348-9924-3BFA7FDBCA26}" type="sibTrans" cxnId="{7FA11DD5-2D90-A541-9BC8-54F16BB310FA}">
      <dgm:prSet/>
      <dgm:spPr/>
      <dgm:t>
        <a:bodyPr/>
        <a:lstStyle/>
        <a:p>
          <a:endParaRPr lang="en-US"/>
        </a:p>
      </dgm:t>
    </dgm:pt>
    <dgm:pt modelId="{02099094-9336-DC43-8CB4-2BC11E2231E0}">
      <dgm:prSet phldrT="[Text]"/>
      <dgm:spPr/>
      <dgm:t>
        <a:bodyPr/>
        <a:lstStyle/>
        <a:p>
          <a:r>
            <a:rPr lang="en-US" dirty="0"/>
            <a:t>Student Behaviors</a:t>
          </a:r>
        </a:p>
      </dgm:t>
    </dgm:pt>
    <dgm:pt modelId="{2E2788AD-02F2-5C40-8F44-0CCE390643A1}" type="parTrans" cxnId="{8A73F257-13FA-EC45-A603-687D86EAD834}">
      <dgm:prSet/>
      <dgm:spPr/>
      <dgm:t>
        <a:bodyPr/>
        <a:lstStyle/>
        <a:p>
          <a:endParaRPr lang="en-US"/>
        </a:p>
      </dgm:t>
    </dgm:pt>
    <dgm:pt modelId="{2571D8EA-645D-7842-9B44-C296C5B58AFD}" type="sibTrans" cxnId="{8A73F257-13FA-EC45-A603-687D86EAD834}">
      <dgm:prSet/>
      <dgm:spPr/>
      <dgm:t>
        <a:bodyPr/>
        <a:lstStyle/>
        <a:p>
          <a:endParaRPr lang="en-US"/>
        </a:p>
      </dgm:t>
    </dgm:pt>
    <dgm:pt modelId="{DC43CA1B-905E-1446-9EC4-0CC988B202A9}">
      <dgm:prSet phldrT="[Text]"/>
      <dgm:spPr/>
      <dgm:t>
        <a:bodyPr/>
        <a:lstStyle/>
        <a:p>
          <a:r>
            <a:rPr lang="en-US" dirty="0"/>
            <a:t>Student Achievement</a:t>
          </a:r>
        </a:p>
      </dgm:t>
    </dgm:pt>
    <dgm:pt modelId="{5F09F04F-7280-2142-9F0F-FE1E46FD410A}" type="parTrans" cxnId="{333E16CA-575A-774B-AF4F-039B151138F8}">
      <dgm:prSet/>
      <dgm:spPr/>
      <dgm:t>
        <a:bodyPr/>
        <a:lstStyle/>
        <a:p>
          <a:endParaRPr lang="en-US"/>
        </a:p>
      </dgm:t>
    </dgm:pt>
    <dgm:pt modelId="{2E8EEBD3-33E1-4D43-A77D-980F804CB115}" type="sibTrans" cxnId="{333E16CA-575A-774B-AF4F-039B151138F8}">
      <dgm:prSet/>
      <dgm:spPr/>
      <dgm:t>
        <a:bodyPr/>
        <a:lstStyle/>
        <a:p>
          <a:endParaRPr lang="en-US"/>
        </a:p>
      </dgm:t>
    </dgm:pt>
    <dgm:pt modelId="{6FDE55CE-743F-6049-B3BA-DDD1524FC7B4}" type="pres">
      <dgm:prSet presAssocID="{07B19EAE-817A-184A-80C7-420060AA0710}" presName="Name0" presStyleCnt="0">
        <dgm:presLayoutVars>
          <dgm:dir/>
          <dgm:resizeHandles val="exact"/>
        </dgm:presLayoutVars>
      </dgm:prSet>
      <dgm:spPr/>
    </dgm:pt>
    <dgm:pt modelId="{5455BFE2-DAB7-8042-B91A-2E41EBA89F82}" type="pres">
      <dgm:prSet presAssocID="{0D8D0455-41F5-8C48-A1CA-F11F5B99E59F}" presName="parTxOnly" presStyleLbl="node1" presStyleIdx="0" presStyleCnt="4">
        <dgm:presLayoutVars>
          <dgm:bulletEnabled val="1"/>
        </dgm:presLayoutVars>
      </dgm:prSet>
      <dgm:spPr/>
    </dgm:pt>
    <dgm:pt modelId="{8ACD164E-C7A9-A44C-A102-F98178CE6CD0}" type="pres">
      <dgm:prSet presAssocID="{519C257F-CAE4-1243-9B9D-290CEB45B8C8}" presName="parSpace" presStyleCnt="0"/>
      <dgm:spPr/>
    </dgm:pt>
    <dgm:pt modelId="{0D8D657F-56BE-F749-97AC-D2BB2313F333}" type="pres">
      <dgm:prSet presAssocID="{9C247794-DA5B-674A-9847-6B72574007AB}" presName="parTxOnly" presStyleLbl="node1" presStyleIdx="1" presStyleCnt="4">
        <dgm:presLayoutVars>
          <dgm:bulletEnabled val="1"/>
        </dgm:presLayoutVars>
      </dgm:prSet>
      <dgm:spPr/>
    </dgm:pt>
    <dgm:pt modelId="{35EE41A4-30A1-F845-92CA-55B2F5920C5B}" type="pres">
      <dgm:prSet presAssocID="{2D8C900A-9898-2348-9924-3BFA7FDBCA26}" presName="parSpace" presStyleCnt="0"/>
      <dgm:spPr/>
    </dgm:pt>
    <dgm:pt modelId="{B404DC49-335D-9042-9996-3FD0DDE070B5}" type="pres">
      <dgm:prSet presAssocID="{02099094-9336-DC43-8CB4-2BC11E2231E0}" presName="parTxOnly" presStyleLbl="node1" presStyleIdx="2" presStyleCnt="4">
        <dgm:presLayoutVars>
          <dgm:bulletEnabled val="1"/>
        </dgm:presLayoutVars>
      </dgm:prSet>
      <dgm:spPr/>
    </dgm:pt>
    <dgm:pt modelId="{65C6AB21-990F-424D-938E-10274D5306A0}" type="pres">
      <dgm:prSet presAssocID="{2571D8EA-645D-7842-9B44-C296C5B58AFD}" presName="parSpace" presStyleCnt="0"/>
      <dgm:spPr/>
    </dgm:pt>
    <dgm:pt modelId="{ADCD475D-1F9A-5840-8EDF-53CD42A9AD06}" type="pres">
      <dgm:prSet presAssocID="{DC43CA1B-905E-1446-9EC4-0CC988B202A9}" presName="parTxOnly" presStyleLbl="node1" presStyleIdx="3" presStyleCnt="4">
        <dgm:presLayoutVars>
          <dgm:bulletEnabled val="1"/>
        </dgm:presLayoutVars>
      </dgm:prSet>
      <dgm:spPr/>
    </dgm:pt>
  </dgm:ptLst>
  <dgm:cxnLst>
    <dgm:cxn modelId="{5D772135-2615-6A46-B40B-C818D0D160EA}" type="presOf" srcId="{0D8D0455-41F5-8C48-A1CA-F11F5B99E59F}" destId="{5455BFE2-DAB7-8042-B91A-2E41EBA89F82}" srcOrd="0" destOrd="0" presId="urn:microsoft.com/office/officeart/2005/8/layout/hChevron3"/>
    <dgm:cxn modelId="{8A73F257-13FA-EC45-A603-687D86EAD834}" srcId="{07B19EAE-817A-184A-80C7-420060AA0710}" destId="{02099094-9336-DC43-8CB4-2BC11E2231E0}" srcOrd="2" destOrd="0" parTransId="{2E2788AD-02F2-5C40-8F44-0CCE390643A1}" sibTransId="{2571D8EA-645D-7842-9B44-C296C5B58AFD}"/>
    <dgm:cxn modelId="{891FAD6F-7CDF-B841-B029-03396D629C45}" srcId="{07B19EAE-817A-184A-80C7-420060AA0710}" destId="{0D8D0455-41F5-8C48-A1CA-F11F5B99E59F}" srcOrd="0" destOrd="0" parTransId="{B0515843-B7F9-D644-AD9A-137C1BE2E12A}" sibTransId="{519C257F-CAE4-1243-9B9D-290CEB45B8C8}"/>
    <dgm:cxn modelId="{61835983-5D37-D340-8BD7-307DA8163AAF}" type="presOf" srcId="{07B19EAE-817A-184A-80C7-420060AA0710}" destId="{6FDE55CE-743F-6049-B3BA-DDD1524FC7B4}" srcOrd="0" destOrd="0" presId="urn:microsoft.com/office/officeart/2005/8/layout/hChevron3"/>
    <dgm:cxn modelId="{BAC06286-1ACB-1947-B7A2-E12EF2C688DE}" type="presOf" srcId="{DC43CA1B-905E-1446-9EC4-0CC988B202A9}" destId="{ADCD475D-1F9A-5840-8EDF-53CD42A9AD06}" srcOrd="0" destOrd="0" presId="urn:microsoft.com/office/officeart/2005/8/layout/hChevron3"/>
    <dgm:cxn modelId="{7F77D4AA-F579-8A4B-A2EB-96CC4EF4DA34}" type="presOf" srcId="{9C247794-DA5B-674A-9847-6B72574007AB}" destId="{0D8D657F-56BE-F749-97AC-D2BB2313F333}" srcOrd="0" destOrd="0" presId="urn:microsoft.com/office/officeart/2005/8/layout/hChevron3"/>
    <dgm:cxn modelId="{333E16CA-575A-774B-AF4F-039B151138F8}" srcId="{07B19EAE-817A-184A-80C7-420060AA0710}" destId="{DC43CA1B-905E-1446-9EC4-0CC988B202A9}" srcOrd="3" destOrd="0" parTransId="{5F09F04F-7280-2142-9F0F-FE1E46FD410A}" sibTransId="{2E8EEBD3-33E1-4D43-A77D-980F804CB115}"/>
    <dgm:cxn modelId="{7FA11DD5-2D90-A541-9BC8-54F16BB310FA}" srcId="{07B19EAE-817A-184A-80C7-420060AA0710}" destId="{9C247794-DA5B-674A-9847-6B72574007AB}" srcOrd="1" destOrd="0" parTransId="{3BA3D0E6-2CF6-5D42-A10B-8649C6098804}" sibTransId="{2D8C900A-9898-2348-9924-3BFA7FDBCA26}"/>
    <dgm:cxn modelId="{67F65FF4-1155-B749-8ABB-AF6174039A24}" type="presOf" srcId="{02099094-9336-DC43-8CB4-2BC11E2231E0}" destId="{B404DC49-335D-9042-9996-3FD0DDE070B5}" srcOrd="0" destOrd="0" presId="urn:microsoft.com/office/officeart/2005/8/layout/hChevron3"/>
    <dgm:cxn modelId="{C4D7479C-4518-0E44-99EB-3207600AF395}" type="presParOf" srcId="{6FDE55CE-743F-6049-B3BA-DDD1524FC7B4}" destId="{5455BFE2-DAB7-8042-B91A-2E41EBA89F82}" srcOrd="0" destOrd="0" presId="urn:microsoft.com/office/officeart/2005/8/layout/hChevron3"/>
    <dgm:cxn modelId="{E6B2583B-A10A-1A4F-B32F-8199D0182906}" type="presParOf" srcId="{6FDE55CE-743F-6049-B3BA-DDD1524FC7B4}" destId="{8ACD164E-C7A9-A44C-A102-F98178CE6CD0}" srcOrd="1" destOrd="0" presId="urn:microsoft.com/office/officeart/2005/8/layout/hChevron3"/>
    <dgm:cxn modelId="{E94419C4-2292-DB40-9112-5C23978E89B8}" type="presParOf" srcId="{6FDE55CE-743F-6049-B3BA-DDD1524FC7B4}" destId="{0D8D657F-56BE-F749-97AC-D2BB2313F333}" srcOrd="2" destOrd="0" presId="urn:microsoft.com/office/officeart/2005/8/layout/hChevron3"/>
    <dgm:cxn modelId="{EB2CAA87-484D-244E-936C-E9B1E2C88D45}" type="presParOf" srcId="{6FDE55CE-743F-6049-B3BA-DDD1524FC7B4}" destId="{35EE41A4-30A1-F845-92CA-55B2F5920C5B}" srcOrd="3" destOrd="0" presId="urn:microsoft.com/office/officeart/2005/8/layout/hChevron3"/>
    <dgm:cxn modelId="{C593EE6A-8FC4-8A4A-8DE6-4389065F35F9}" type="presParOf" srcId="{6FDE55CE-743F-6049-B3BA-DDD1524FC7B4}" destId="{B404DC49-335D-9042-9996-3FD0DDE070B5}" srcOrd="4" destOrd="0" presId="urn:microsoft.com/office/officeart/2005/8/layout/hChevron3"/>
    <dgm:cxn modelId="{5FACF63E-733E-5145-99EE-AAB89825894E}" type="presParOf" srcId="{6FDE55CE-743F-6049-B3BA-DDD1524FC7B4}" destId="{65C6AB21-990F-424D-938E-10274D5306A0}" srcOrd="5" destOrd="0" presId="urn:microsoft.com/office/officeart/2005/8/layout/hChevron3"/>
    <dgm:cxn modelId="{12C9E050-01E2-814A-97B6-149FF51C5666}" type="presParOf" srcId="{6FDE55CE-743F-6049-B3BA-DDD1524FC7B4}" destId="{ADCD475D-1F9A-5840-8EDF-53CD42A9AD06}" srcOrd="6"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0F0CC5-B356-1044-BA30-7FE6AAC4E603}" type="doc">
      <dgm:prSet loTypeId="urn:microsoft.com/office/officeart/2005/8/layout/hList3" loCatId="" qsTypeId="urn:microsoft.com/office/officeart/2005/8/quickstyle/simple1" qsCatId="simple" csTypeId="urn:microsoft.com/office/officeart/2005/8/colors/accent1_2" csCatId="accent1" phldr="1"/>
      <dgm:spPr/>
      <dgm:t>
        <a:bodyPr/>
        <a:lstStyle/>
        <a:p>
          <a:endParaRPr lang="en-US"/>
        </a:p>
      </dgm:t>
    </dgm:pt>
    <dgm:pt modelId="{2FEBF610-4271-734E-A271-D82ECAC60874}">
      <dgm:prSet phldrT="[Text]"/>
      <dgm:spPr/>
      <dgm:t>
        <a:bodyPr/>
        <a:lstStyle/>
        <a:p>
          <a:r>
            <a:rPr lang="en-US" dirty="0"/>
            <a:t>Needs Assessment Process</a:t>
          </a:r>
        </a:p>
      </dgm:t>
    </dgm:pt>
    <dgm:pt modelId="{494B2676-605A-534B-A5CD-8337A466C851}" type="parTrans" cxnId="{0A4A52EC-4E35-3543-9D80-C9BCF353B8D5}">
      <dgm:prSet/>
      <dgm:spPr/>
      <dgm:t>
        <a:bodyPr/>
        <a:lstStyle/>
        <a:p>
          <a:endParaRPr lang="en-US"/>
        </a:p>
      </dgm:t>
    </dgm:pt>
    <dgm:pt modelId="{DA8B615F-673E-ED4B-9501-97BB6AE2E55E}" type="sibTrans" cxnId="{0A4A52EC-4E35-3543-9D80-C9BCF353B8D5}">
      <dgm:prSet/>
      <dgm:spPr/>
      <dgm:t>
        <a:bodyPr/>
        <a:lstStyle/>
        <a:p>
          <a:endParaRPr lang="en-US"/>
        </a:p>
      </dgm:t>
    </dgm:pt>
    <dgm:pt modelId="{1361056F-C4AC-184D-A6B0-C8C703C89F49}">
      <dgm:prSet phldrT="[Text]"/>
      <dgm:spPr/>
      <dgm:t>
        <a:bodyPr/>
        <a:lstStyle/>
        <a:p>
          <a:r>
            <a:rPr lang="en-US" dirty="0"/>
            <a:t>Data Collection and Analysis</a:t>
          </a:r>
        </a:p>
      </dgm:t>
    </dgm:pt>
    <dgm:pt modelId="{3E1EBBD7-5E1F-4E42-A139-35910DCA9554}" type="parTrans" cxnId="{992A73DC-07B2-1A42-946B-3D94132E2D07}">
      <dgm:prSet/>
      <dgm:spPr/>
      <dgm:t>
        <a:bodyPr/>
        <a:lstStyle/>
        <a:p>
          <a:endParaRPr lang="en-US"/>
        </a:p>
      </dgm:t>
    </dgm:pt>
    <dgm:pt modelId="{DC4A4D5E-A021-904B-8C6A-2982FA92FAB0}" type="sibTrans" cxnId="{992A73DC-07B2-1A42-946B-3D94132E2D07}">
      <dgm:prSet/>
      <dgm:spPr/>
      <dgm:t>
        <a:bodyPr/>
        <a:lstStyle/>
        <a:p>
          <a:endParaRPr lang="en-US"/>
        </a:p>
      </dgm:t>
    </dgm:pt>
    <dgm:pt modelId="{397385DB-673D-5647-8880-DA7B239A2037}">
      <dgm:prSet phldrT="[Text]"/>
      <dgm:spPr/>
      <dgm:t>
        <a:bodyPr/>
        <a:lstStyle/>
        <a:p>
          <a:r>
            <a:rPr lang="en-US" dirty="0"/>
            <a:t>Prioritization</a:t>
          </a:r>
        </a:p>
      </dgm:t>
    </dgm:pt>
    <dgm:pt modelId="{7321218F-91CA-2949-8015-100FE243C04E}" type="parTrans" cxnId="{F4338428-4232-FE4F-A2E0-526185485AD2}">
      <dgm:prSet/>
      <dgm:spPr/>
      <dgm:t>
        <a:bodyPr/>
        <a:lstStyle/>
        <a:p>
          <a:endParaRPr lang="en-US"/>
        </a:p>
      </dgm:t>
    </dgm:pt>
    <dgm:pt modelId="{81B8EB14-E044-1E42-B895-CD53DABB9D2E}" type="sibTrans" cxnId="{F4338428-4232-FE4F-A2E0-526185485AD2}">
      <dgm:prSet/>
      <dgm:spPr/>
      <dgm:t>
        <a:bodyPr/>
        <a:lstStyle/>
        <a:p>
          <a:endParaRPr lang="en-US"/>
        </a:p>
      </dgm:t>
    </dgm:pt>
    <dgm:pt modelId="{5AB5670B-69E5-0143-9BF9-7457DBEF94D9}">
      <dgm:prSet phldrT="[Text]"/>
      <dgm:spPr/>
      <dgm:t>
        <a:bodyPr/>
        <a:lstStyle/>
        <a:p>
          <a:r>
            <a:rPr lang="en-US" dirty="0"/>
            <a:t>Theory of Action and Goal Setting</a:t>
          </a:r>
        </a:p>
      </dgm:t>
    </dgm:pt>
    <dgm:pt modelId="{E72CD3FA-453A-FD47-928C-9B585895AE84}" type="parTrans" cxnId="{BEF79A91-8CD6-6D49-B9DC-E3D5B7EBE5C5}">
      <dgm:prSet/>
      <dgm:spPr/>
      <dgm:t>
        <a:bodyPr/>
        <a:lstStyle/>
        <a:p>
          <a:endParaRPr lang="en-US"/>
        </a:p>
      </dgm:t>
    </dgm:pt>
    <dgm:pt modelId="{B0A93300-B67C-EE48-96DC-5047FD1166A7}" type="sibTrans" cxnId="{BEF79A91-8CD6-6D49-B9DC-E3D5B7EBE5C5}">
      <dgm:prSet/>
      <dgm:spPr/>
      <dgm:t>
        <a:bodyPr/>
        <a:lstStyle/>
        <a:p>
          <a:endParaRPr lang="en-US"/>
        </a:p>
      </dgm:t>
    </dgm:pt>
    <dgm:pt modelId="{43AF05E3-B4AC-0B46-8D7B-F5309A9D22D5}">
      <dgm:prSet phldrT="[Text]"/>
      <dgm:spPr/>
      <dgm:t>
        <a:bodyPr/>
        <a:lstStyle/>
        <a:p>
          <a:r>
            <a:rPr lang="en-US" dirty="0"/>
            <a:t>Improvement Planning</a:t>
          </a:r>
        </a:p>
      </dgm:t>
    </dgm:pt>
    <dgm:pt modelId="{27162FCA-E74D-4E4C-A764-DF68125846AD}" type="parTrans" cxnId="{33D72BD6-A5C7-854A-839D-B1A42E7997ED}">
      <dgm:prSet/>
      <dgm:spPr/>
      <dgm:t>
        <a:bodyPr/>
        <a:lstStyle/>
        <a:p>
          <a:endParaRPr lang="en-US"/>
        </a:p>
      </dgm:t>
    </dgm:pt>
    <dgm:pt modelId="{AA1D6FA0-5419-BF4C-871A-F230BC6FEE78}" type="sibTrans" cxnId="{33D72BD6-A5C7-854A-839D-B1A42E7997ED}">
      <dgm:prSet/>
      <dgm:spPr/>
      <dgm:t>
        <a:bodyPr/>
        <a:lstStyle/>
        <a:p>
          <a:endParaRPr lang="en-US"/>
        </a:p>
      </dgm:t>
    </dgm:pt>
    <dgm:pt modelId="{515AB124-0D28-694B-B697-189DA6D945E5}" type="pres">
      <dgm:prSet presAssocID="{8A0F0CC5-B356-1044-BA30-7FE6AAC4E603}" presName="composite" presStyleCnt="0">
        <dgm:presLayoutVars>
          <dgm:chMax val="1"/>
          <dgm:dir/>
          <dgm:resizeHandles val="exact"/>
        </dgm:presLayoutVars>
      </dgm:prSet>
      <dgm:spPr/>
    </dgm:pt>
    <dgm:pt modelId="{02BB5C76-FA10-9F49-A96A-EEDE28FE681F}" type="pres">
      <dgm:prSet presAssocID="{2FEBF610-4271-734E-A271-D82ECAC60874}" presName="roof" presStyleLbl="dkBgShp" presStyleIdx="0" presStyleCnt="2"/>
      <dgm:spPr/>
    </dgm:pt>
    <dgm:pt modelId="{39930DFF-62C0-BD48-B45E-245191D5B63B}" type="pres">
      <dgm:prSet presAssocID="{2FEBF610-4271-734E-A271-D82ECAC60874}" presName="pillars" presStyleCnt="0"/>
      <dgm:spPr/>
    </dgm:pt>
    <dgm:pt modelId="{8D6BEA11-015E-7248-B697-B15F27391306}" type="pres">
      <dgm:prSet presAssocID="{2FEBF610-4271-734E-A271-D82ECAC60874}" presName="pillar1" presStyleLbl="node1" presStyleIdx="0" presStyleCnt="4">
        <dgm:presLayoutVars>
          <dgm:bulletEnabled val="1"/>
        </dgm:presLayoutVars>
      </dgm:prSet>
      <dgm:spPr/>
    </dgm:pt>
    <dgm:pt modelId="{96560A61-268F-9143-99D3-6F008A11D961}" type="pres">
      <dgm:prSet presAssocID="{397385DB-673D-5647-8880-DA7B239A2037}" presName="pillarX" presStyleLbl="node1" presStyleIdx="1" presStyleCnt="4">
        <dgm:presLayoutVars>
          <dgm:bulletEnabled val="1"/>
        </dgm:presLayoutVars>
      </dgm:prSet>
      <dgm:spPr/>
    </dgm:pt>
    <dgm:pt modelId="{DE7698AF-CF28-B14D-AF5A-FD019F3F8E67}" type="pres">
      <dgm:prSet presAssocID="{5AB5670B-69E5-0143-9BF9-7457DBEF94D9}" presName="pillarX" presStyleLbl="node1" presStyleIdx="2" presStyleCnt="4">
        <dgm:presLayoutVars>
          <dgm:bulletEnabled val="1"/>
        </dgm:presLayoutVars>
      </dgm:prSet>
      <dgm:spPr/>
    </dgm:pt>
    <dgm:pt modelId="{7815CE11-E056-FA42-968C-4BD45F193C01}" type="pres">
      <dgm:prSet presAssocID="{43AF05E3-B4AC-0B46-8D7B-F5309A9D22D5}" presName="pillarX" presStyleLbl="node1" presStyleIdx="3" presStyleCnt="4">
        <dgm:presLayoutVars>
          <dgm:bulletEnabled val="1"/>
        </dgm:presLayoutVars>
      </dgm:prSet>
      <dgm:spPr/>
    </dgm:pt>
    <dgm:pt modelId="{B717F151-E067-B94A-B001-3BB748A2C11B}" type="pres">
      <dgm:prSet presAssocID="{2FEBF610-4271-734E-A271-D82ECAC60874}" presName="base" presStyleLbl="dkBgShp" presStyleIdx="1" presStyleCnt="2"/>
      <dgm:spPr/>
    </dgm:pt>
  </dgm:ptLst>
  <dgm:cxnLst>
    <dgm:cxn modelId="{F4338428-4232-FE4F-A2E0-526185485AD2}" srcId="{2FEBF610-4271-734E-A271-D82ECAC60874}" destId="{397385DB-673D-5647-8880-DA7B239A2037}" srcOrd="1" destOrd="0" parTransId="{7321218F-91CA-2949-8015-100FE243C04E}" sibTransId="{81B8EB14-E044-1E42-B895-CD53DABB9D2E}"/>
    <dgm:cxn modelId="{0E0E502A-3BC0-8B48-A445-EE4CCCBEB8F9}" type="presOf" srcId="{5AB5670B-69E5-0143-9BF9-7457DBEF94D9}" destId="{DE7698AF-CF28-B14D-AF5A-FD019F3F8E67}" srcOrd="0" destOrd="0" presId="urn:microsoft.com/office/officeart/2005/8/layout/hList3"/>
    <dgm:cxn modelId="{BAE84A5D-456F-2548-AA54-FE8CCB40C779}" type="presOf" srcId="{1361056F-C4AC-184D-A6B0-C8C703C89F49}" destId="{8D6BEA11-015E-7248-B697-B15F27391306}" srcOrd="0" destOrd="0" presId="urn:microsoft.com/office/officeart/2005/8/layout/hList3"/>
    <dgm:cxn modelId="{E2D77A78-95A5-144C-ACA4-A01FF65B3BD6}" type="presOf" srcId="{2FEBF610-4271-734E-A271-D82ECAC60874}" destId="{02BB5C76-FA10-9F49-A96A-EEDE28FE681F}" srcOrd="0" destOrd="0" presId="urn:microsoft.com/office/officeart/2005/8/layout/hList3"/>
    <dgm:cxn modelId="{BEF79A91-8CD6-6D49-B9DC-E3D5B7EBE5C5}" srcId="{2FEBF610-4271-734E-A271-D82ECAC60874}" destId="{5AB5670B-69E5-0143-9BF9-7457DBEF94D9}" srcOrd="2" destOrd="0" parTransId="{E72CD3FA-453A-FD47-928C-9B585895AE84}" sibTransId="{B0A93300-B67C-EE48-96DC-5047FD1166A7}"/>
    <dgm:cxn modelId="{7AC511AB-61FA-484B-AD80-012B06C036C1}" type="presOf" srcId="{8A0F0CC5-B356-1044-BA30-7FE6AAC4E603}" destId="{515AB124-0D28-694B-B697-189DA6D945E5}" srcOrd="0" destOrd="0" presId="urn:microsoft.com/office/officeart/2005/8/layout/hList3"/>
    <dgm:cxn modelId="{33D72BD6-A5C7-854A-839D-B1A42E7997ED}" srcId="{2FEBF610-4271-734E-A271-D82ECAC60874}" destId="{43AF05E3-B4AC-0B46-8D7B-F5309A9D22D5}" srcOrd="3" destOrd="0" parTransId="{27162FCA-E74D-4E4C-A764-DF68125846AD}" sibTransId="{AA1D6FA0-5419-BF4C-871A-F230BC6FEE78}"/>
    <dgm:cxn modelId="{992A73DC-07B2-1A42-946B-3D94132E2D07}" srcId="{2FEBF610-4271-734E-A271-D82ECAC60874}" destId="{1361056F-C4AC-184D-A6B0-C8C703C89F49}" srcOrd="0" destOrd="0" parTransId="{3E1EBBD7-5E1F-4E42-A139-35910DCA9554}" sibTransId="{DC4A4D5E-A021-904B-8C6A-2982FA92FAB0}"/>
    <dgm:cxn modelId="{62D325E9-BC5D-0E43-9FAF-A8ADB2986368}" type="presOf" srcId="{397385DB-673D-5647-8880-DA7B239A2037}" destId="{96560A61-268F-9143-99D3-6F008A11D961}" srcOrd="0" destOrd="0" presId="urn:microsoft.com/office/officeart/2005/8/layout/hList3"/>
    <dgm:cxn modelId="{0A4A52EC-4E35-3543-9D80-C9BCF353B8D5}" srcId="{8A0F0CC5-B356-1044-BA30-7FE6AAC4E603}" destId="{2FEBF610-4271-734E-A271-D82ECAC60874}" srcOrd="0" destOrd="0" parTransId="{494B2676-605A-534B-A5CD-8337A466C851}" sibTransId="{DA8B615F-673E-ED4B-9501-97BB6AE2E55E}"/>
    <dgm:cxn modelId="{ACCFB6F3-6942-974F-A827-AAB810685990}" type="presOf" srcId="{43AF05E3-B4AC-0B46-8D7B-F5309A9D22D5}" destId="{7815CE11-E056-FA42-968C-4BD45F193C01}" srcOrd="0" destOrd="0" presId="urn:microsoft.com/office/officeart/2005/8/layout/hList3"/>
    <dgm:cxn modelId="{38F28977-54C4-2B4A-884A-59B3EEF85938}" type="presParOf" srcId="{515AB124-0D28-694B-B697-189DA6D945E5}" destId="{02BB5C76-FA10-9F49-A96A-EEDE28FE681F}" srcOrd="0" destOrd="0" presId="urn:microsoft.com/office/officeart/2005/8/layout/hList3"/>
    <dgm:cxn modelId="{7B9AD0C1-A106-F042-B50F-93B6EE884428}" type="presParOf" srcId="{515AB124-0D28-694B-B697-189DA6D945E5}" destId="{39930DFF-62C0-BD48-B45E-245191D5B63B}" srcOrd="1" destOrd="0" presId="urn:microsoft.com/office/officeart/2005/8/layout/hList3"/>
    <dgm:cxn modelId="{9152B169-1EFB-6544-BFE9-7A1439A6D9FD}" type="presParOf" srcId="{39930DFF-62C0-BD48-B45E-245191D5B63B}" destId="{8D6BEA11-015E-7248-B697-B15F27391306}" srcOrd="0" destOrd="0" presId="urn:microsoft.com/office/officeart/2005/8/layout/hList3"/>
    <dgm:cxn modelId="{41817F39-D42B-5D48-90A8-E2CB680B39FE}" type="presParOf" srcId="{39930DFF-62C0-BD48-B45E-245191D5B63B}" destId="{96560A61-268F-9143-99D3-6F008A11D961}" srcOrd="1" destOrd="0" presId="urn:microsoft.com/office/officeart/2005/8/layout/hList3"/>
    <dgm:cxn modelId="{E78803D1-A470-014E-B350-868C816AEAAF}" type="presParOf" srcId="{39930DFF-62C0-BD48-B45E-245191D5B63B}" destId="{DE7698AF-CF28-B14D-AF5A-FD019F3F8E67}" srcOrd="2" destOrd="0" presId="urn:microsoft.com/office/officeart/2005/8/layout/hList3"/>
    <dgm:cxn modelId="{01061137-37FC-264A-9356-47C8C01F66BC}" type="presParOf" srcId="{39930DFF-62C0-BD48-B45E-245191D5B63B}" destId="{7815CE11-E056-FA42-968C-4BD45F193C01}" srcOrd="3" destOrd="0" presId="urn:microsoft.com/office/officeart/2005/8/layout/hList3"/>
    <dgm:cxn modelId="{55ABDE46-B71E-BC4B-8CF9-5D3D0730491A}" type="presParOf" srcId="{515AB124-0D28-694B-B697-189DA6D945E5}" destId="{B717F151-E067-B94A-B001-3BB748A2C11B}"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A0F0CC5-B356-1044-BA30-7FE6AAC4E603}" type="doc">
      <dgm:prSet loTypeId="urn:microsoft.com/office/officeart/2005/8/layout/hList3" loCatId="" qsTypeId="urn:microsoft.com/office/officeart/2005/8/quickstyle/simple1" qsCatId="simple" csTypeId="urn:microsoft.com/office/officeart/2005/8/colors/accent1_2" csCatId="accent1" phldr="1"/>
      <dgm:spPr/>
      <dgm:t>
        <a:bodyPr/>
        <a:lstStyle/>
        <a:p>
          <a:endParaRPr lang="en-US"/>
        </a:p>
      </dgm:t>
    </dgm:pt>
    <dgm:pt modelId="{2FEBF610-4271-734E-A271-D82ECAC60874}">
      <dgm:prSet phldrT="[Text]"/>
      <dgm:spPr/>
      <dgm:t>
        <a:bodyPr/>
        <a:lstStyle/>
        <a:p>
          <a:r>
            <a:rPr lang="en-US" dirty="0"/>
            <a:t>Needs Assessment Process</a:t>
          </a:r>
        </a:p>
      </dgm:t>
    </dgm:pt>
    <dgm:pt modelId="{494B2676-605A-534B-A5CD-8337A466C851}" type="parTrans" cxnId="{0A4A52EC-4E35-3543-9D80-C9BCF353B8D5}">
      <dgm:prSet/>
      <dgm:spPr/>
      <dgm:t>
        <a:bodyPr/>
        <a:lstStyle/>
        <a:p>
          <a:endParaRPr lang="en-US"/>
        </a:p>
      </dgm:t>
    </dgm:pt>
    <dgm:pt modelId="{DA8B615F-673E-ED4B-9501-97BB6AE2E55E}" type="sibTrans" cxnId="{0A4A52EC-4E35-3543-9D80-C9BCF353B8D5}">
      <dgm:prSet/>
      <dgm:spPr/>
      <dgm:t>
        <a:bodyPr/>
        <a:lstStyle/>
        <a:p>
          <a:endParaRPr lang="en-US"/>
        </a:p>
      </dgm:t>
    </dgm:pt>
    <dgm:pt modelId="{1361056F-C4AC-184D-A6B0-C8C703C89F49}">
      <dgm:prSet phldrT="[Text]"/>
      <dgm:spPr/>
      <dgm:t>
        <a:bodyPr/>
        <a:lstStyle/>
        <a:p>
          <a:r>
            <a:rPr lang="en-US" b="1" dirty="0">
              <a:solidFill>
                <a:schemeClr val="accent4">
                  <a:lumMod val="40000"/>
                  <a:lumOff val="60000"/>
                </a:schemeClr>
              </a:solidFill>
            </a:rPr>
            <a:t>Data Collection and Analysis</a:t>
          </a:r>
        </a:p>
      </dgm:t>
    </dgm:pt>
    <dgm:pt modelId="{3E1EBBD7-5E1F-4E42-A139-35910DCA9554}" type="parTrans" cxnId="{992A73DC-07B2-1A42-946B-3D94132E2D07}">
      <dgm:prSet/>
      <dgm:spPr/>
      <dgm:t>
        <a:bodyPr/>
        <a:lstStyle/>
        <a:p>
          <a:endParaRPr lang="en-US"/>
        </a:p>
      </dgm:t>
    </dgm:pt>
    <dgm:pt modelId="{DC4A4D5E-A021-904B-8C6A-2982FA92FAB0}" type="sibTrans" cxnId="{992A73DC-07B2-1A42-946B-3D94132E2D07}">
      <dgm:prSet/>
      <dgm:spPr/>
      <dgm:t>
        <a:bodyPr/>
        <a:lstStyle/>
        <a:p>
          <a:endParaRPr lang="en-US"/>
        </a:p>
      </dgm:t>
    </dgm:pt>
    <dgm:pt modelId="{397385DB-673D-5647-8880-DA7B239A2037}">
      <dgm:prSet phldrT="[Text]"/>
      <dgm:spPr/>
      <dgm:t>
        <a:bodyPr/>
        <a:lstStyle/>
        <a:p>
          <a:r>
            <a:rPr lang="en-US" dirty="0"/>
            <a:t>Prioritization</a:t>
          </a:r>
        </a:p>
      </dgm:t>
    </dgm:pt>
    <dgm:pt modelId="{7321218F-91CA-2949-8015-100FE243C04E}" type="parTrans" cxnId="{F4338428-4232-FE4F-A2E0-526185485AD2}">
      <dgm:prSet/>
      <dgm:spPr/>
      <dgm:t>
        <a:bodyPr/>
        <a:lstStyle/>
        <a:p>
          <a:endParaRPr lang="en-US"/>
        </a:p>
      </dgm:t>
    </dgm:pt>
    <dgm:pt modelId="{81B8EB14-E044-1E42-B895-CD53DABB9D2E}" type="sibTrans" cxnId="{F4338428-4232-FE4F-A2E0-526185485AD2}">
      <dgm:prSet/>
      <dgm:spPr/>
      <dgm:t>
        <a:bodyPr/>
        <a:lstStyle/>
        <a:p>
          <a:endParaRPr lang="en-US"/>
        </a:p>
      </dgm:t>
    </dgm:pt>
    <dgm:pt modelId="{5AB5670B-69E5-0143-9BF9-7457DBEF94D9}">
      <dgm:prSet phldrT="[Text]"/>
      <dgm:spPr/>
      <dgm:t>
        <a:bodyPr/>
        <a:lstStyle/>
        <a:p>
          <a:r>
            <a:rPr lang="en-US" dirty="0"/>
            <a:t>Theory of Action and Goal Setting</a:t>
          </a:r>
        </a:p>
      </dgm:t>
    </dgm:pt>
    <dgm:pt modelId="{E72CD3FA-453A-FD47-928C-9B585895AE84}" type="parTrans" cxnId="{BEF79A91-8CD6-6D49-B9DC-E3D5B7EBE5C5}">
      <dgm:prSet/>
      <dgm:spPr/>
      <dgm:t>
        <a:bodyPr/>
        <a:lstStyle/>
        <a:p>
          <a:endParaRPr lang="en-US"/>
        </a:p>
      </dgm:t>
    </dgm:pt>
    <dgm:pt modelId="{B0A93300-B67C-EE48-96DC-5047FD1166A7}" type="sibTrans" cxnId="{BEF79A91-8CD6-6D49-B9DC-E3D5B7EBE5C5}">
      <dgm:prSet/>
      <dgm:spPr/>
      <dgm:t>
        <a:bodyPr/>
        <a:lstStyle/>
        <a:p>
          <a:endParaRPr lang="en-US"/>
        </a:p>
      </dgm:t>
    </dgm:pt>
    <dgm:pt modelId="{43AF05E3-B4AC-0B46-8D7B-F5309A9D22D5}">
      <dgm:prSet phldrT="[Text]"/>
      <dgm:spPr/>
      <dgm:t>
        <a:bodyPr/>
        <a:lstStyle/>
        <a:p>
          <a:r>
            <a:rPr lang="en-US" dirty="0"/>
            <a:t>Improvement Planning</a:t>
          </a:r>
        </a:p>
      </dgm:t>
    </dgm:pt>
    <dgm:pt modelId="{27162FCA-E74D-4E4C-A764-DF68125846AD}" type="parTrans" cxnId="{33D72BD6-A5C7-854A-839D-B1A42E7997ED}">
      <dgm:prSet/>
      <dgm:spPr/>
      <dgm:t>
        <a:bodyPr/>
        <a:lstStyle/>
        <a:p>
          <a:endParaRPr lang="en-US"/>
        </a:p>
      </dgm:t>
    </dgm:pt>
    <dgm:pt modelId="{AA1D6FA0-5419-BF4C-871A-F230BC6FEE78}" type="sibTrans" cxnId="{33D72BD6-A5C7-854A-839D-B1A42E7997ED}">
      <dgm:prSet/>
      <dgm:spPr/>
      <dgm:t>
        <a:bodyPr/>
        <a:lstStyle/>
        <a:p>
          <a:endParaRPr lang="en-US"/>
        </a:p>
      </dgm:t>
    </dgm:pt>
    <dgm:pt modelId="{515AB124-0D28-694B-B697-189DA6D945E5}" type="pres">
      <dgm:prSet presAssocID="{8A0F0CC5-B356-1044-BA30-7FE6AAC4E603}" presName="composite" presStyleCnt="0">
        <dgm:presLayoutVars>
          <dgm:chMax val="1"/>
          <dgm:dir/>
          <dgm:resizeHandles val="exact"/>
        </dgm:presLayoutVars>
      </dgm:prSet>
      <dgm:spPr/>
    </dgm:pt>
    <dgm:pt modelId="{02BB5C76-FA10-9F49-A96A-EEDE28FE681F}" type="pres">
      <dgm:prSet presAssocID="{2FEBF610-4271-734E-A271-D82ECAC60874}" presName="roof" presStyleLbl="dkBgShp" presStyleIdx="0" presStyleCnt="2"/>
      <dgm:spPr/>
    </dgm:pt>
    <dgm:pt modelId="{39930DFF-62C0-BD48-B45E-245191D5B63B}" type="pres">
      <dgm:prSet presAssocID="{2FEBF610-4271-734E-A271-D82ECAC60874}" presName="pillars" presStyleCnt="0"/>
      <dgm:spPr/>
    </dgm:pt>
    <dgm:pt modelId="{8D6BEA11-015E-7248-B697-B15F27391306}" type="pres">
      <dgm:prSet presAssocID="{2FEBF610-4271-734E-A271-D82ECAC60874}" presName="pillar1" presStyleLbl="node1" presStyleIdx="0" presStyleCnt="4">
        <dgm:presLayoutVars>
          <dgm:bulletEnabled val="1"/>
        </dgm:presLayoutVars>
      </dgm:prSet>
      <dgm:spPr/>
    </dgm:pt>
    <dgm:pt modelId="{96560A61-268F-9143-99D3-6F008A11D961}" type="pres">
      <dgm:prSet presAssocID="{397385DB-673D-5647-8880-DA7B239A2037}" presName="pillarX" presStyleLbl="node1" presStyleIdx="1" presStyleCnt="4">
        <dgm:presLayoutVars>
          <dgm:bulletEnabled val="1"/>
        </dgm:presLayoutVars>
      </dgm:prSet>
      <dgm:spPr/>
    </dgm:pt>
    <dgm:pt modelId="{DE7698AF-CF28-B14D-AF5A-FD019F3F8E67}" type="pres">
      <dgm:prSet presAssocID="{5AB5670B-69E5-0143-9BF9-7457DBEF94D9}" presName="pillarX" presStyleLbl="node1" presStyleIdx="2" presStyleCnt="4">
        <dgm:presLayoutVars>
          <dgm:bulletEnabled val="1"/>
        </dgm:presLayoutVars>
      </dgm:prSet>
      <dgm:spPr/>
    </dgm:pt>
    <dgm:pt modelId="{7815CE11-E056-FA42-968C-4BD45F193C01}" type="pres">
      <dgm:prSet presAssocID="{43AF05E3-B4AC-0B46-8D7B-F5309A9D22D5}" presName="pillarX" presStyleLbl="node1" presStyleIdx="3" presStyleCnt="4">
        <dgm:presLayoutVars>
          <dgm:bulletEnabled val="1"/>
        </dgm:presLayoutVars>
      </dgm:prSet>
      <dgm:spPr/>
    </dgm:pt>
    <dgm:pt modelId="{B717F151-E067-B94A-B001-3BB748A2C11B}" type="pres">
      <dgm:prSet presAssocID="{2FEBF610-4271-734E-A271-D82ECAC60874}" presName="base" presStyleLbl="dkBgShp" presStyleIdx="1" presStyleCnt="2"/>
      <dgm:spPr/>
    </dgm:pt>
  </dgm:ptLst>
  <dgm:cxnLst>
    <dgm:cxn modelId="{F4338428-4232-FE4F-A2E0-526185485AD2}" srcId="{2FEBF610-4271-734E-A271-D82ECAC60874}" destId="{397385DB-673D-5647-8880-DA7B239A2037}" srcOrd="1" destOrd="0" parTransId="{7321218F-91CA-2949-8015-100FE243C04E}" sibTransId="{81B8EB14-E044-1E42-B895-CD53DABB9D2E}"/>
    <dgm:cxn modelId="{0E0E502A-3BC0-8B48-A445-EE4CCCBEB8F9}" type="presOf" srcId="{5AB5670B-69E5-0143-9BF9-7457DBEF94D9}" destId="{DE7698AF-CF28-B14D-AF5A-FD019F3F8E67}" srcOrd="0" destOrd="0" presId="urn:microsoft.com/office/officeart/2005/8/layout/hList3"/>
    <dgm:cxn modelId="{BAE84A5D-456F-2548-AA54-FE8CCB40C779}" type="presOf" srcId="{1361056F-C4AC-184D-A6B0-C8C703C89F49}" destId="{8D6BEA11-015E-7248-B697-B15F27391306}" srcOrd="0" destOrd="0" presId="urn:microsoft.com/office/officeart/2005/8/layout/hList3"/>
    <dgm:cxn modelId="{E2D77A78-95A5-144C-ACA4-A01FF65B3BD6}" type="presOf" srcId="{2FEBF610-4271-734E-A271-D82ECAC60874}" destId="{02BB5C76-FA10-9F49-A96A-EEDE28FE681F}" srcOrd="0" destOrd="0" presId="urn:microsoft.com/office/officeart/2005/8/layout/hList3"/>
    <dgm:cxn modelId="{BEF79A91-8CD6-6D49-B9DC-E3D5B7EBE5C5}" srcId="{2FEBF610-4271-734E-A271-D82ECAC60874}" destId="{5AB5670B-69E5-0143-9BF9-7457DBEF94D9}" srcOrd="2" destOrd="0" parTransId="{E72CD3FA-453A-FD47-928C-9B585895AE84}" sibTransId="{B0A93300-B67C-EE48-96DC-5047FD1166A7}"/>
    <dgm:cxn modelId="{7AC511AB-61FA-484B-AD80-012B06C036C1}" type="presOf" srcId="{8A0F0CC5-B356-1044-BA30-7FE6AAC4E603}" destId="{515AB124-0D28-694B-B697-189DA6D945E5}" srcOrd="0" destOrd="0" presId="urn:microsoft.com/office/officeart/2005/8/layout/hList3"/>
    <dgm:cxn modelId="{33D72BD6-A5C7-854A-839D-B1A42E7997ED}" srcId="{2FEBF610-4271-734E-A271-D82ECAC60874}" destId="{43AF05E3-B4AC-0B46-8D7B-F5309A9D22D5}" srcOrd="3" destOrd="0" parTransId="{27162FCA-E74D-4E4C-A764-DF68125846AD}" sibTransId="{AA1D6FA0-5419-BF4C-871A-F230BC6FEE78}"/>
    <dgm:cxn modelId="{992A73DC-07B2-1A42-946B-3D94132E2D07}" srcId="{2FEBF610-4271-734E-A271-D82ECAC60874}" destId="{1361056F-C4AC-184D-A6B0-C8C703C89F49}" srcOrd="0" destOrd="0" parTransId="{3E1EBBD7-5E1F-4E42-A139-35910DCA9554}" sibTransId="{DC4A4D5E-A021-904B-8C6A-2982FA92FAB0}"/>
    <dgm:cxn modelId="{62D325E9-BC5D-0E43-9FAF-A8ADB2986368}" type="presOf" srcId="{397385DB-673D-5647-8880-DA7B239A2037}" destId="{96560A61-268F-9143-99D3-6F008A11D961}" srcOrd="0" destOrd="0" presId="urn:microsoft.com/office/officeart/2005/8/layout/hList3"/>
    <dgm:cxn modelId="{0A4A52EC-4E35-3543-9D80-C9BCF353B8D5}" srcId="{8A0F0CC5-B356-1044-BA30-7FE6AAC4E603}" destId="{2FEBF610-4271-734E-A271-D82ECAC60874}" srcOrd="0" destOrd="0" parTransId="{494B2676-605A-534B-A5CD-8337A466C851}" sibTransId="{DA8B615F-673E-ED4B-9501-97BB6AE2E55E}"/>
    <dgm:cxn modelId="{ACCFB6F3-6942-974F-A827-AAB810685990}" type="presOf" srcId="{43AF05E3-B4AC-0B46-8D7B-F5309A9D22D5}" destId="{7815CE11-E056-FA42-968C-4BD45F193C01}" srcOrd="0" destOrd="0" presId="urn:microsoft.com/office/officeart/2005/8/layout/hList3"/>
    <dgm:cxn modelId="{38F28977-54C4-2B4A-884A-59B3EEF85938}" type="presParOf" srcId="{515AB124-0D28-694B-B697-189DA6D945E5}" destId="{02BB5C76-FA10-9F49-A96A-EEDE28FE681F}" srcOrd="0" destOrd="0" presId="urn:microsoft.com/office/officeart/2005/8/layout/hList3"/>
    <dgm:cxn modelId="{7B9AD0C1-A106-F042-B50F-93B6EE884428}" type="presParOf" srcId="{515AB124-0D28-694B-B697-189DA6D945E5}" destId="{39930DFF-62C0-BD48-B45E-245191D5B63B}" srcOrd="1" destOrd="0" presId="urn:microsoft.com/office/officeart/2005/8/layout/hList3"/>
    <dgm:cxn modelId="{9152B169-1EFB-6544-BFE9-7A1439A6D9FD}" type="presParOf" srcId="{39930DFF-62C0-BD48-B45E-245191D5B63B}" destId="{8D6BEA11-015E-7248-B697-B15F27391306}" srcOrd="0" destOrd="0" presId="urn:microsoft.com/office/officeart/2005/8/layout/hList3"/>
    <dgm:cxn modelId="{41817F39-D42B-5D48-90A8-E2CB680B39FE}" type="presParOf" srcId="{39930DFF-62C0-BD48-B45E-245191D5B63B}" destId="{96560A61-268F-9143-99D3-6F008A11D961}" srcOrd="1" destOrd="0" presId="urn:microsoft.com/office/officeart/2005/8/layout/hList3"/>
    <dgm:cxn modelId="{E78803D1-A470-014E-B350-868C816AEAAF}" type="presParOf" srcId="{39930DFF-62C0-BD48-B45E-245191D5B63B}" destId="{DE7698AF-CF28-B14D-AF5A-FD019F3F8E67}" srcOrd="2" destOrd="0" presId="urn:microsoft.com/office/officeart/2005/8/layout/hList3"/>
    <dgm:cxn modelId="{01061137-37FC-264A-9356-47C8C01F66BC}" type="presParOf" srcId="{39930DFF-62C0-BD48-B45E-245191D5B63B}" destId="{7815CE11-E056-FA42-968C-4BD45F193C01}" srcOrd="3" destOrd="0" presId="urn:microsoft.com/office/officeart/2005/8/layout/hList3"/>
    <dgm:cxn modelId="{55ABDE46-B71E-BC4B-8CF9-5D3D0730491A}" type="presParOf" srcId="{515AB124-0D28-694B-B697-189DA6D945E5}" destId="{B717F151-E067-B94A-B001-3BB748A2C11B}"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A0F0CC5-B356-1044-BA30-7FE6AAC4E603}" type="doc">
      <dgm:prSet loTypeId="urn:microsoft.com/office/officeart/2005/8/layout/hList3" loCatId="" qsTypeId="urn:microsoft.com/office/officeart/2005/8/quickstyle/simple1" qsCatId="simple" csTypeId="urn:microsoft.com/office/officeart/2005/8/colors/accent1_2" csCatId="accent1" phldr="1"/>
      <dgm:spPr/>
      <dgm:t>
        <a:bodyPr/>
        <a:lstStyle/>
        <a:p>
          <a:endParaRPr lang="en-US"/>
        </a:p>
      </dgm:t>
    </dgm:pt>
    <dgm:pt modelId="{2FEBF610-4271-734E-A271-D82ECAC60874}">
      <dgm:prSet phldrT="[Text]"/>
      <dgm:spPr/>
      <dgm:t>
        <a:bodyPr/>
        <a:lstStyle/>
        <a:p>
          <a:r>
            <a:rPr lang="en-US" dirty="0"/>
            <a:t>Needs Assessment Process</a:t>
          </a:r>
        </a:p>
      </dgm:t>
    </dgm:pt>
    <dgm:pt modelId="{494B2676-605A-534B-A5CD-8337A466C851}" type="parTrans" cxnId="{0A4A52EC-4E35-3543-9D80-C9BCF353B8D5}">
      <dgm:prSet/>
      <dgm:spPr/>
      <dgm:t>
        <a:bodyPr/>
        <a:lstStyle/>
        <a:p>
          <a:endParaRPr lang="en-US"/>
        </a:p>
      </dgm:t>
    </dgm:pt>
    <dgm:pt modelId="{DA8B615F-673E-ED4B-9501-97BB6AE2E55E}" type="sibTrans" cxnId="{0A4A52EC-4E35-3543-9D80-C9BCF353B8D5}">
      <dgm:prSet/>
      <dgm:spPr/>
      <dgm:t>
        <a:bodyPr/>
        <a:lstStyle/>
        <a:p>
          <a:endParaRPr lang="en-US"/>
        </a:p>
      </dgm:t>
    </dgm:pt>
    <dgm:pt modelId="{1361056F-C4AC-184D-A6B0-C8C703C89F49}">
      <dgm:prSet phldrT="[Text]"/>
      <dgm:spPr/>
      <dgm:t>
        <a:bodyPr/>
        <a:lstStyle/>
        <a:p>
          <a:r>
            <a:rPr lang="en-US" b="0" dirty="0">
              <a:solidFill>
                <a:schemeClr val="bg1"/>
              </a:solidFill>
            </a:rPr>
            <a:t>Data Collection and Analysis</a:t>
          </a:r>
        </a:p>
      </dgm:t>
    </dgm:pt>
    <dgm:pt modelId="{3E1EBBD7-5E1F-4E42-A139-35910DCA9554}" type="parTrans" cxnId="{992A73DC-07B2-1A42-946B-3D94132E2D07}">
      <dgm:prSet/>
      <dgm:spPr/>
      <dgm:t>
        <a:bodyPr/>
        <a:lstStyle/>
        <a:p>
          <a:endParaRPr lang="en-US"/>
        </a:p>
      </dgm:t>
    </dgm:pt>
    <dgm:pt modelId="{DC4A4D5E-A021-904B-8C6A-2982FA92FAB0}" type="sibTrans" cxnId="{992A73DC-07B2-1A42-946B-3D94132E2D07}">
      <dgm:prSet/>
      <dgm:spPr/>
      <dgm:t>
        <a:bodyPr/>
        <a:lstStyle/>
        <a:p>
          <a:endParaRPr lang="en-US"/>
        </a:p>
      </dgm:t>
    </dgm:pt>
    <dgm:pt modelId="{397385DB-673D-5647-8880-DA7B239A2037}">
      <dgm:prSet phldrT="[Text]"/>
      <dgm:spPr/>
      <dgm:t>
        <a:bodyPr/>
        <a:lstStyle/>
        <a:p>
          <a:r>
            <a:rPr lang="en-US" b="1" dirty="0">
              <a:solidFill>
                <a:schemeClr val="accent4">
                  <a:lumMod val="40000"/>
                  <a:lumOff val="60000"/>
                </a:schemeClr>
              </a:solidFill>
            </a:rPr>
            <a:t>Prioritization</a:t>
          </a:r>
        </a:p>
      </dgm:t>
    </dgm:pt>
    <dgm:pt modelId="{7321218F-91CA-2949-8015-100FE243C04E}" type="parTrans" cxnId="{F4338428-4232-FE4F-A2E0-526185485AD2}">
      <dgm:prSet/>
      <dgm:spPr/>
      <dgm:t>
        <a:bodyPr/>
        <a:lstStyle/>
        <a:p>
          <a:endParaRPr lang="en-US"/>
        </a:p>
      </dgm:t>
    </dgm:pt>
    <dgm:pt modelId="{81B8EB14-E044-1E42-B895-CD53DABB9D2E}" type="sibTrans" cxnId="{F4338428-4232-FE4F-A2E0-526185485AD2}">
      <dgm:prSet/>
      <dgm:spPr/>
      <dgm:t>
        <a:bodyPr/>
        <a:lstStyle/>
        <a:p>
          <a:endParaRPr lang="en-US"/>
        </a:p>
      </dgm:t>
    </dgm:pt>
    <dgm:pt modelId="{5AB5670B-69E5-0143-9BF9-7457DBEF94D9}">
      <dgm:prSet phldrT="[Text]"/>
      <dgm:spPr/>
      <dgm:t>
        <a:bodyPr/>
        <a:lstStyle/>
        <a:p>
          <a:r>
            <a:rPr lang="en-US" dirty="0"/>
            <a:t>Theory of Action and Goal Setting</a:t>
          </a:r>
        </a:p>
      </dgm:t>
    </dgm:pt>
    <dgm:pt modelId="{E72CD3FA-453A-FD47-928C-9B585895AE84}" type="parTrans" cxnId="{BEF79A91-8CD6-6D49-B9DC-E3D5B7EBE5C5}">
      <dgm:prSet/>
      <dgm:spPr/>
      <dgm:t>
        <a:bodyPr/>
        <a:lstStyle/>
        <a:p>
          <a:endParaRPr lang="en-US"/>
        </a:p>
      </dgm:t>
    </dgm:pt>
    <dgm:pt modelId="{B0A93300-B67C-EE48-96DC-5047FD1166A7}" type="sibTrans" cxnId="{BEF79A91-8CD6-6D49-B9DC-E3D5B7EBE5C5}">
      <dgm:prSet/>
      <dgm:spPr/>
      <dgm:t>
        <a:bodyPr/>
        <a:lstStyle/>
        <a:p>
          <a:endParaRPr lang="en-US"/>
        </a:p>
      </dgm:t>
    </dgm:pt>
    <dgm:pt modelId="{43AF05E3-B4AC-0B46-8D7B-F5309A9D22D5}">
      <dgm:prSet phldrT="[Text]"/>
      <dgm:spPr/>
      <dgm:t>
        <a:bodyPr/>
        <a:lstStyle/>
        <a:p>
          <a:r>
            <a:rPr lang="en-US" dirty="0"/>
            <a:t>Improvement Planning</a:t>
          </a:r>
        </a:p>
      </dgm:t>
    </dgm:pt>
    <dgm:pt modelId="{27162FCA-E74D-4E4C-A764-DF68125846AD}" type="parTrans" cxnId="{33D72BD6-A5C7-854A-839D-B1A42E7997ED}">
      <dgm:prSet/>
      <dgm:spPr/>
      <dgm:t>
        <a:bodyPr/>
        <a:lstStyle/>
        <a:p>
          <a:endParaRPr lang="en-US"/>
        </a:p>
      </dgm:t>
    </dgm:pt>
    <dgm:pt modelId="{AA1D6FA0-5419-BF4C-871A-F230BC6FEE78}" type="sibTrans" cxnId="{33D72BD6-A5C7-854A-839D-B1A42E7997ED}">
      <dgm:prSet/>
      <dgm:spPr/>
      <dgm:t>
        <a:bodyPr/>
        <a:lstStyle/>
        <a:p>
          <a:endParaRPr lang="en-US"/>
        </a:p>
      </dgm:t>
    </dgm:pt>
    <dgm:pt modelId="{515AB124-0D28-694B-B697-189DA6D945E5}" type="pres">
      <dgm:prSet presAssocID="{8A0F0CC5-B356-1044-BA30-7FE6AAC4E603}" presName="composite" presStyleCnt="0">
        <dgm:presLayoutVars>
          <dgm:chMax val="1"/>
          <dgm:dir/>
          <dgm:resizeHandles val="exact"/>
        </dgm:presLayoutVars>
      </dgm:prSet>
      <dgm:spPr/>
    </dgm:pt>
    <dgm:pt modelId="{02BB5C76-FA10-9F49-A96A-EEDE28FE681F}" type="pres">
      <dgm:prSet presAssocID="{2FEBF610-4271-734E-A271-D82ECAC60874}" presName="roof" presStyleLbl="dkBgShp" presStyleIdx="0" presStyleCnt="2"/>
      <dgm:spPr/>
    </dgm:pt>
    <dgm:pt modelId="{39930DFF-62C0-BD48-B45E-245191D5B63B}" type="pres">
      <dgm:prSet presAssocID="{2FEBF610-4271-734E-A271-D82ECAC60874}" presName="pillars" presStyleCnt="0"/>
      <dgm:spPr/>
    </dgm:pt>
    <dgm:pt modelId="{8D6BEA11-015E-7248-B697-B15F27391306}" type="pres">
      <dgm:prSet presAssocID="{2FEBF610-4271-734E-A271-D82ECAC60874}" presName="pillar1" presStyleLbl="node1" presStyleIdx="0" presStyleCnt="4">
        <dgm:presLayoutVars>
          <dgm:bulletEnabled val="1"/>
        </dgm:presLayoutVars>
      </dgm:prSet>
      <dgm:spPr/>
    </dgm:pt>
    <dgm:pt modelId="{96560A61-268F-9143-99D3-6F008A11D961}" type="pres">
      <dgm:prSet presAssocID="{397385DB-673D-5647-8880-DA7B239A2037}" presName="pillarX" presStyleLbl="node1" presStyleIdx="1" presStyleCnt="4">
        <dgm:presLayoutVars>
          <dgm:bulletEnabled val="1"/>
        </dgm:presLayoutVars>
      </dgm:prSet>
      <dgm:spPr/>
    </dgm:pt>
    <dgm:pt modelId="{DE7698AF-CF28-B14D-AF5A-FD019F3F8E67}" type="pres">
      <dgm:prSet presAssocID="{5AB5670B-69E5-0143-9BF9-7457DBEF94D9}" presName="pillarX" presStyleLbl="node1" presStyleIdx="2" presStyleCnt="4">
        <dgm:presLayoutVars>
          <dgm:bulletEnabled val="1"/>
        </dgm:presLayoutVars>
      </dgm:prSet>
      <dgm:spPr/>
    </dgm:pt>
    <dgm:pt modelId="{7815CE11-E056-FA42-968C-4BD45F193C01}" type="pres">
      <dgm:prSet presAssocID="{43AF05E3-B4AC-0B46-8D7B-F5309A9D22D5}" presName="pillarX" presStyleLbl="node1" presStyleIdx="3" presStyleCnt="4">
        <dgm:presLayoutVars>
          <dgm:bulletEnabled val="1"/>
        </dgm:presLayoutVars>
      </dgm:prSet>
      <dgm:spPr/>
    </dgm:pt>
    <dgm:pt modelId="{B717F151-E067-B94A-B001-3BB748A2C11B}" type="pres">
      <dgm:prSet presAssocID="{2FEBF610-4271-734E-A271-D82ECAC60874}" presName="base" presStyleLbl="dkBgShp" presStyleIdx="1" presStyleCnt="2"/>
      <dgm:spPr/>
    </dgm:pt>
  </dgm:ptLst>
  <dgm:cxnLst>
    <dgm:cxn modelId="{F4338428-4232-FE4F-A2E0-526185485AD2}" srcId="{2FEBF610-4271-734E-A271-D82ECAC60874}" destId="{397385DB-673D-5647-8880-DA7B239A2037}" srcOrd="1" destOrd="0" parTransId="{7321218F-91CA-2949-8015-100FE243C04E}" sibTransId="{81B8EB14-E044-1E42-B895-CD53DABB9D2E}"/>
    <dgm:cxn modelId="{0E0E502A-3BC0-8B48-A445-EE4CCCBEB8F9}" type="presOf" srcId="{5AB5670B-69E5-0143-9BF9-7457DBEF94D9}" destId="{DE7698AF-CF28-B14D-AF5A-FD019F3F8E67}" srcOrd="0" destOrd="0" presId="urn:microsoft.com/office/officeart/2005/8/layout/hList3"/>
    <dgm:cxn modelId="{BAE84A5D-456F-2548-AA54-FE8CCB40C779}" type="presOf" srcId="{1361056F-C4AC-184D-A6B0-C8C703C89F49}" destId="{8D6BEA11-015E-7248-B697-B15F27391306}" srcOrd="0" destOrd="0" presId="urn:microsoft.com/office/officeart/2005/8/layout/hList3"/>
    <dgm:cxn modelId="{E2D77A78-95A5-144C-ACA4-A01FF65B3BD6}" type="presOf" srcId="{2FEBF610-4271-734E-A271-D82ECAC60874}" destId="{02BB5C76-FA10-9F49-A96A-EEDE28FE681F}" srcOrd="0" destOrd="0" presId="urn:microsoft.com/office/officeart/2005/8/layout/hList3"/>
    <dgm:cxn modelId="{BEF79A91-8CD6-6D49-B9DC-E3D5B7EBE5C5}" srcId="{2FEBF610-4271-734E-A271-D82ECAC60874}" destId="{5AB5670B-69E5-0143-9BF9-7457DBEF94D9}" srcOrd="2" destOrd="0" parTransId="{E72CD3FA-453A-FD47-928C-9B585895AE84}" sibTransId="{B0A93300-B67C-EE48-96DC-5047FD1166A7}"/>
    <dgm:cxn modelId="{7AC511AB-61FA-484B-AD80-012B06C036C1}" type="presOf" srcId="{8A0F0CC5-B356-1044-BA30-7FE6AAC4E603}" destId="{515AB124-0D28-694B-B697-189DA6D945E5}" srcOrd="0" destOrd="0" presId="urn:microsoft.com/office/officeart/2005/8/layout/hList3"/>
    <dgm:cxn modelId="{33D72BD6-A5C7-854A-839D-B1A42E7997ED}" srcId="{2FEBF610-4271-734E-A271-D82ECAC60874}" destId="{43AF05E3-B4AC-0B46-8D7B-F5309A9D22D5}" srcOrd="3" destOrd="0" parTransId="{27162FCA-E74D-4E4C-A764-DF68125846AD}" sibTransId="{AA1D6FA0-5419-BF4C-871A-F230BC6FEE78}"/>
    <dgm:cxn modelId="{992A73DC-07B2-1A42-946B-3D94132E2D07}" srcId="{2FEBF610-4271-734E-A271-D82ECAC60874}" destId="{1361056F-C4AC-184D-A6B0-C8C703C89F49}" srcOrd="0" destOrd="0" parTransId="{3E1EBBD7-5E1F-4E42-A139-35910DCA9554}" sibTransId="{DC4A4D5E-A021-904B-8C6A-2982FA92FAB0}"/>
    <dgm:cxn modelId="{62D325E9-BC5D-0E43-9FAF-A8ADB2986368}" type="presOf" srcId="{397385DB-673D-5647-8880-DA7B239A2037}" destId="{96560A61-268F-9143-99D3-6F008A11D961}" srcOrd="0" destOrd="0" presId="urn:microsoft.com/office/officeart/2005/8/layout/hList3"/>
    <dgm:cxn modelId="{0A4A52EC-4E35-3543-9D80-C9BCF353B8D5}" srcId="{8A0F0CC5-B356-1044-BA30-7FE6AAC4E603}" destId="{2FEBF610-4271-734E-A271-D82ECAC60874}" srcOrd="0" destOrd="0" parTransId="{494B2676-605A-534B-A5CD-8337A466C851}" sibTransId="{DA8B615F-673E-ED4B-9501-97BB6AE2E55E}"/>
    <dgm:cxn modelId="{ACCFB6F3-6942-974F-A827-AAB810685990}" type="presOf" srcId="{43AF05E3-B4AC-0B46-8D7B-F5309A9D22D5}" destId="{7815CE11-E056-FA42-968C-4BD45F193C01}" srcOrd="0" destOrd="0" presId="urn:microsoft.com/office/officeart/2005/8/layout/hList3"/>
    <dgm:cxn modelId="{38F28977-54C4-2B4A-884A-59B3EEF85938}" type="presParOf" srcId="{515AB124-0D28-694B-B697-189DA6D945E5}" destId="{02BB5C76-FA10-9F49-A96A-EEDE28FE681F}" srcOrd="0" destOrd="0" presId="urn:microsoft.com/office/officeart/2005/8/layout/hList3"/>
    <dgm:cxn modelId="{7B9AD0C1-A106-F042-B50F-93B6EE884428}" type="presParOf" srcId="{515AB124-0D28-694B-B697-189DA6D945E5}" destId="{39930DFF-62C0-BD48-B45E-245191D5B63B}" srcOrd="1" destOrd="0" presId="urn:microsoft.com/office/officeart/2005/8/layout/hList3"/>
    <dgm:cxn modelId="{9152B169-1EFB-6544-BFE9-7A1439A6D9FD}" type="presParOf" srcId="{39930DFF-62C0-BD48-B45E-245191D5B63B}" destId="{8D6BEA11-015E-7248-B697-B15F27391306}" srcOrd="0" destOrd="0" presId="urn:microsoft.com/office/officeart/2005/8/layout/hList3"/>
    <dgm:cxn modelId="{41817F39-D42B-5D48-90A8-E2CB680B39FE}" type="presParOf" srcId="{39930DFF-62C0-BD48-B45E-245191D5B63B}" destId="{96560A61-268F-9143-99D3-6F008A11D961}" srcOrd="1" destOrd="0" presId="urn:microsoft.com/office/officeart/2005/8/layout/hList3"/>
    <dgm:cxn modelId="{E78803D1-A470-014E-B350-868C816AEAAF}" type="presParOf" srcId="{39930DFF-62C0-BD48-B45E-245191D5B63B}" destId="{DE7698AF-CF28-B14D-AF5A-FD019F3F8E67}" srcOrd="2" destOrd="0" presId="urn:microsoft.com/office/officeart/2005/8/layout/hList3"/>
    <dgm:cxn modelId="{01061137-37FC-264A-9356-47C8C01F66BC}" type="presParOf" srcId="{39930DFF-62C0-BD48-B45E-245191D5B63B}" destId="{7815CE11-E056-FA42-968C-4BD45F193C01}" srcOrd="3" destOrd="0" presId="urn:microsoft.com/office/officeart/2005/8/layout/hList3"/>
    <dgm:cxn modelId="{55ABDE46-B71E-BC4B-8CF9-5D3D0730491A}" type="presParOf" srcId="{515AB124-0D28-694B-B697-189DA6D945E5}" destId="{B717F151-E067-B94A-B001-3BB748A2C11B}"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A0F0CC5-B356-1044-BA30-7FE6AAC4E603}" type="doc">
      <dgm:prSet loTypeId="urn:microsoft.com/office/officeart/2005/8/layout/hList3" loCatId="" qsTypeId="urn:microsoft.com/office/officeart/2005/8/quickstyle/simple1" qsCatId="simple" csTypeId="urn:microsoft.com/office/officeart/2005/8/colors/accent1_2" csCatId="accent1" phldr="1"/>
      <dgm:spPr/>
      <dgm:t>
        <a:bodyPr/>
        <a:lstStyle/>
        <a:p>
          <a:endParaRPr lang="en-US"/>
        </a:p>
      </dgm:t>
    </dgm:pt>
    <dgm:pt modelId="{2FEBF610-4271-734E-A271-D82ECAC60874}">
      <dgm:prSet phldrT="[Text]"/>
      <dgm:spPr/>
      <dgm:t>
        <a:bodyPr/>
        <a:lstStyle/>
        <a:p>
          <a:r>
            <a:rPr lang="en-US" dirty="0"/>
            <a:t>Needs Assessment Process</a:t>
          </a:r>
        </a:p>
      </dgm:t>
    </dgm:pt>
    <dgm:pt modelId="{494B2676-605A-534B-A5CD-8337A466C851}" type="parTrans" cxnId="{0A4A52EC-4E35-3543-9D80-C9BCF353B8D5}">
      <dgm:prSet/>
      <dgm:spPr/>
      <dgm:t>
        <a:bodyPr/>
        <a:lstStyle/>
        <a:p>
          <a:endParaRPr lang="en-US"/>
        </a:p>
      </dgm:t>
    </dgm:pt>
    <dgm:pt modelId="{DA8B615F-673E-ED4B-9501-97BB6AE2E55E}" type="sibTrans" cxnId="{0A4A52EC-4E35-3543-9D80-C9BCF353B8D5}">
      <dgm:prSet/>
      <dgm:spPr/>
      <dgm:t>
        <a:bodyPr/>
        <a:lstStyle/>
        <a:p>
          <a:endParaRPr lang="en-US"/>
        </a:p>
      </dgm:t>
    </dgm:pt>
    <dgm:pt modelId="{1361056F-C4AC-184D-A6B0-C8C703C89F49}">
      <dgm:prSet phldrT="[Text]"/>
      <dgm:spPr/>
      <dgm:t>
        <a:bodyPr/>
        <a:lstStyle/>
        <a:p>
          <a:r>
            <a:rPr lang="en-US" b="0" dirty="0">
              <a:solidFill>
                <a:schemeClr val="bg1"/>
              </a:solidFill>
            </a:rPr>
            <a:t>Data Collection and Analysis</a:t>
          </a:r>
        </a:p>
      </dgm:t>
    </dgm:pt>
    <dgm:pt modelId="{3E1EBBD7-5E1F-4E42-A139-35910DCA9554}" type="parTrans" cxnId="{992A73DC-07B2-1A42-946B-3D94132E2D07}">
      <dgm:prSet/>
      <dgm:spPr/>
      <dgm:t>
        <a:bodyPr/>
        <a:lstStyle/>
        <a:p>
          <a:endParaRPr lang="en-US"/>
        </a:p>
      </dgm:t>
    </dgm:pt>
    <dgm:pt modelId="{DC4A4D5E-A021-904B-8C6A-2982FA92FAB0}" type="sibTrans" cxnId="{992A73DC-07B2-1A42-946B-3D94132E2D07}">
      <dgm:prSet/>
      <dgm:spPr/>
      <dgm:t>
        <a:bodyPr/>
        <a:lstStyle/>
        <a:p>
          <a:endParaRPr lang="en-US"/>
        </a:p>
      </dgm:t>
    </dgm:pt>
    <dgm:pt modelId="{397385DB-673D-5647-8880-DA7B239A2037}">
      <dgm:prSet phldrT="[Text]"/>
      <dgm:spPr/>
      <dgm:t>
        <a:bodyPr/>
        <a:lstStyle/>
        <a:p>
          <a:r>
            <a:rPr lang="en-US" b="0" dirty="0">
              <a:solidFill>
                <a:schemeClr val="bg1"/>
              </a:solidFill>
            </a:rPr>
            <a:t>Prioritization</a:t>
          </a:r>
        </a:p>
      </dgm:t>
    </dgm:pt>
    <dgm:pt modelId="{7321218F-91CA-2949-8015-100FE243C04E}" type="parTrans" cxnId="{F4338428-4232-FE4F-A2E0-526185485AD2}">
      <dgm:prSet/>
      <dgm:spPr/>
      <dgm:t>
        <a:bodyPr/>
        <a:lstStyle/>
        <a:p>
          <a:endParaRPr lang="en-US"/>
        </a:p>
      </dgm:t>
    </dgm:pt>
    <dgm:pt modelId="{81B8EB14-E044-1E42-B895-CD53DABB9D2E}" type="sibTrans" cxnId="{F4338428-4232-FE4F-A2E0-526185485AD2}">
      <dgm:prSet/>
      <dgm:spPr/>
      <dgm:t>
        <a:bodyPr/>
        <a:lstStyle/>
        <a:p>
          <a:endParaRPr lang="en-US"/>
        </a:p>
      </dgm:t>
    </dgm:pt>
    <dgm:pt modelId="{5AB5670B-69E5-0143-9BF9-7457DBEF94D9}">
      <dgm:prSet phldrT="[Text]"/>
      <dgm:spPr/>
      <dgm:t>
        <a:bodyPr/>
        <a:lstStyle/>
        <a:p>
          <a:r>
            <a:rPr lang="en-US" b="1" dirty="0">
              <a:solidFill>
                <a:schemeClr val="accent4">
                  <a:lumMod val="40000"/>
                  <a:lumOff val="60000"/>
                </a:schemeClr>
              </a:solidFill>
            </a:rPr>
            <a:t>Theory of Action and Goal Setting</a:t>
          </a:r>
        </a:p>
      </dgm:t>
    </dgm:pt>
    <dgm:pt modelId="{E72CD3FA-453A-FD47-928C-9B585895AE84}" type="parTrans" cxnId="{BEF79A91-8CD6-6D49-B9DC-E3D5B7EBE5C5}">
      <dgm:prSet/>
      <dgm:spPr/>
      <dgm:t>
        <a:bodyPr/>
        <a:lstStyle/>
        <a:p>
          <a:endParaRPr lang="en-US"/>
        </a:p>
      </dgm:t>
    </dgm:pt>
    <dgm:pt modelId="{B0A93300-B67C-EE48-96DC-5047FD1166A7}" type="sibTrans" cxnId="{BEF79A91-8CD6-6D49-B9DC-E3D5B7EBE5C5}">
      <dgm:prSet/>
      <dgm:spPr/>
      <dgm:t>
        <a:bodyPr/>
        <a:lstStyle/>
        <a:p>
          <a:endParaRPr lang="en-US"/>
        </a:p>
      </dgm:t>
    </dgm:pt>
    <dgm:pt modelId="{43AF05E3-B4AC-0B46-8D7B-F5309A9D22D5}">
      <dgm:prSet phldrT="[Text]"/>
      <dgm:spPr/>
      <dgm:t>
        <a:bodyPr/>
        <a:lstStyle/>
        <a:p>
          <a:r>
            <a:rPr lang="en-US" dirty="0"/>
            <a:t>Improvement Planning</a:t>
          </a:r>
        </a:p>
      </dgm:t>
    </dgm:pt>
    <dgm:pt modelId="{27162FCA-E74D-4E4C-A764-DF68125846AD}" type="parTrans" cxnId="{33D72BD6-A5C7-854A-839D-B1A42E7997ED}">
      <dgm:prSet/>
      <dgm:spPr/>
      <dgm:t>
        <a:bodyPr/>
        <a:lstStyle/>
        <a:p>
          <a:endParaRPr lang="en-US"/>
        </a:p>
      </dgm:t>
    </dgm:pt>
    <dgm:pt modelId="{AA1D6FA0-5419-BF4C-871A-F230BC6FEE78}" type="sibTrans" cxnId="{33D72BD6-A5C7-854A-839D-B1A42E7997ED}">
      <dgm:prSet/>
      <dgm:spPr/>
      <dgm:t>
        <a:bodyPr/>
        <a:lstStyle/>
        <a:p>
          <a:endParaRPr lang="en-US"/>
        </a:p>
      </dgm:t>
    </dgm:pt>
    <dgm:pt modelId="{515AB124-0D28-694B-B697-189DA6D945E5}" type="pres">
      <dgm:prSet presAssocID="{8A0F0CC5-B356-1044-BA30-7FE6AAC4E603}" presName="composite" presStyleCnt="0">
        <dgm:presLayoutVars>
          <dgm:chMax val="1"/>
          <dgm:dir/>
          <dgm:resizeHandles val="exact"/>
        </dgm:presLayoutVars>
      </dgm:prSet>
      <dgm:spPr/>
    </dgm:pt>
    <dgm:pt modelId="{02BB5C76-FA10-9F49-A96A-EEDE28FE681F}" type="pres">
      <dgm:prSet presAssocID="{2FEBF610-4271-734E-A271-D82ECAC60874}" presName="roof" presStyleLbl="dkBgShp" presStyleIdx="0" presStyleCnt="2"/>
      <dgm:spPr/>
    </dgm:pt>
    <dgm:pt modelId="{39930DFF-62C0-BD48-B45E-245191D5B63B}" type="pres">
      <dgm:prSet presAssocID="{2FEBF610-4271-734E-A271-D82ECAC60874}" presName="pillars" presStyleCnt="0"/>
      <dgm:spPr/>
    </dgm:pt>
    <dgm:pt modelId="{8D6BEA11-015E-7248-B697-B15F27391306}" type="pres">
      <dgm:prSet presAssocID="{2FEBF610-4271-734E-A271-D82ECAC60874}" presName="pillar1" presStyleLbl="node1" presStyleIdx="0" presStyleCnt="4">
        <dgm:presLayoutVars>
          <dgm:bulletEnabled val="1"/>
        </dgm:presLayoutVars>
      </dgm:prSet>
      <dgm:spPr/>
    </dgm:pt>
    <dgm:pt modelId="{96560A61-268F-9143-99D3-6F008A11D961}" type="pres">
      <dgm:prSet presAssocID="{397385DB-673D-5647-8880-DA7B239A2037}" presName="pillarX" presStyleLbl="node1" presStyleIdx="1" presStyleCnt="4">
        <dgm:presLayoutVars>
          <dgm:bulletEnabled val="1"/>
        </dgm:presLayoutVars>
      </dgm:prSet>
      <dgm:spPr/>
    </dgm:pt>
    <dgm:pt modelId="{DE7698AF-CF28-B14D-AF5A-FD019F3F8E67}" type="pres">
      <dgm:prSet presAssocID="{5AB5670B-69E5-0143-9BF9-7457DBEF94D9}" presName="pillarX" presStyleLbl="node1" presStyleIdx="2" presStyleCnt="4">
        <dgm:presLayoutVars>
          <dgm:bulletEnabled val="1"/>
        </dgm:presLayoutVars>
      </dgm:prSet>
      <dgm:spPr/>
    </dgm:pt>
    <dgm:pt modelId="{7815CE11-E056-FA42-968C-4BD45F193C01}" type="pres">
      <dgm:prSet presAssocID="{43AF05E3-B4AC-0B46-8D7B-F5309A9D22D5}" presName="pillarX" presStyleLbl="node1" presStyleIdx="3" presStyleCnt="4">
        <dgm:presLayoutVars>
          <dgm:bulletEnabled val="1"/>
        </dgm:presLayoutVars>
      </dgm:prSet>
      <dgm:spPr/>
    </dgm:pt>
    <dgm:pt modelId="{B717F151-E067-B94A-B001-3BB748A2C11B}" type="pres">
      <dgm:prSet presAssocID="{2FEBF610-4271-734E-A271-D82ECAC60874}" presName="base" presStyleLbl="dkBgShp" presStyleIdx="1" presStyleCnt="2"/>
      <dgm:spPr/>
    </dgm:pt>
  </dgm:ptLst>
  <dgm:cxnLst>
    <dgm:cxn modelId="{F4338428-4232-FE4F-A2E0-526185485AD2}" srcId="{2FEBF610-4271-734E-A271-D82ECAC60874}" destId="{397385DB-673D-5647-8880-DA7B239A2037}" srcOrd="1" destOrd="0" parTransId="{7321218F-91CA-2949-8015-100FE243C04E}" sibTransId="{81B8EB14-E044-1E42-B895-CD53DABB9D2E}"/>
    <dgm:cxn modelId="{0E0E502A-3BC0-8B48-A445-EE4CCCBEB8F9}" type="presOf" srcId="{5AB5670B-69E5-0143-9BF9-7457DBEF94D9}" destId="{DE7698AF-CF28-B14D-AF5A-FD019F3F8E67}" srcOrd="0" destOrd="0" presId="urn:microsoft.com/office/officeart/2005/8/layout/hList3"/>
    <dgm:cxn modelId="{BAE84A5D-456F-2548-AA54-FE8CCB40C779}" type="presOf" srcId="{1361056F-C4AC-184D-A6B0-C8C703C89F49}" destId="{8D6BEA11-015E-7248-B697-B15F27391306}" srcOrd="0" destOrd="0" presId="urn:microsoft.com/office/officeart/2005/8/layout/hList3"/>
    <dgm:cxn modelId="{E2D77A78-95A5-144C-ACA4-A01FF65B3BD6}" type="presOf" srcId="{2FEBF610-4271-734E-A271-D82ECAC60874}" destId="{02BB5C76-FA10-9F49-A96A-EEDE28FE681F}" srcOrd="0" destOrd="0" presId="urn:microsoft.com/office/officeart/2005/8/layout/hList3"/>
    <dgm:cxn modelId="{BEF79A91-8CD6-6D49-B9DC-E3D5B7EBE5C5}" srcId="{2FEBF610-4271-734E-A271-D82ECAC60874}" destId="{5AB5670B-69E5-0143-9BF9-7457DBEF94D9}" srcOrd="2" destOrd="0" parTransId="{E72CD3FA-453A-FD47-928C-9B585895AE84}" sibTransId="{B0A93300-B67C-EE48-96DC-5047FD1166A7}"/>
    <dgm:cxn modelId="{7AC511AB-61FA-484B-AD80-012B06C036C1}" type="presOf" srcId="{8A0F0CC5-B356-1044-BA30-7FE6AAC4E603}" destId="{515AB124-0D28-694B-B697-189DA6D945E5}" srcOrd="0" destOrd="0" presId="urn:microsoft.com/office/officeart/2005/8/layout/hList3"/>
    <dgm:cxn modelId="{33D72BD6-A5C7-854A-839D-B1A42E7997ED}" srcId="{2FEBF610-4271-734E-A271-D82ECAC60874}" destId="{43AF05E3-B4AC-0B46-8D7B-F5309A9D22D5}" srcOrd="3" destOrd="0" parTransId="{27162FCA-E74D-4E4C-A764-DF68125846AD}" sibTransId="{AA1D6FA0-5419-BF4C-871A-F230BC6FEE78}"/>
    <dgm:cxn modelId="{992A73DC-07B2-1A42-946B-3D94132E2D07}" srcId="{2FEBF610-4271-734E-A271-D82ECAC60874}" destId="{1361056F-C4AC-184D-A6B0-C8C703C89F49}" srcOrd="0" destOrd="0" parTransId="{3E1EBBD7-5E1F-4E42-A139-35910DCA9554}" sibTransId="{DC4A4D5E-A021-904B-8C6A-2982FA92FAB0}"/>
    <dgm:cxn modelId="{62D325E9-BC5D-0E43-9FAF-A8ADB2986368}" type="presOf" srcId="{397385DB-673D-5647-8880-DA7B239A2037}" destId="{96560A61-268F-9143-99D3-6F008A11D961}" srcOrd="0" destOrd="0" presId="urn:microsoft.com/office/officeart/2005/8/layout/hList3"/>
    <dgm:cxn modelId="{0A4A52EC-4E35-3543-9D80-C9BCF353B8D5}" srcId="{8A0F0CC5-B356-1044-BA30-7FE6AAC4E603}" destId="{2FEBF610-4271-734E-A271-D82ECAC60874}" srcOrd="0" destOrd="0" parTransId="{494B2676-605A-534B-A5CD-8337A466C851}" sibTransId="{DA8B615F-673E-ED4B-9501-97BB6AE2E55E}"/>
    <dgm:cxn modelId="{ACCFB6F3-6942-974F-A827-AAB810685990}" type="presOf" srcId="{43AF05E3-B4AC-0B46-8D7B-F5309A9D22D5}" destId="{7815CE11-E056-FA42-968C-4BD45F193C01}" srcOrd="0" destOrd="0" presId="urn:microsoft.com/office/officeart/2005/8/layout/hList3"/>
    <dgm:cxn modelId="{38F28977-54C4-2B4A-884A-59B3EEF85938}" type="presParOf" srcId="{515AB124-0D28-694B-B697-189DA6D945E5}" destId="{02BB5C76-FA10-9F49-A96A-EEDE28FE681F}" srcOrd="0" destOrd="0" presId="urn:microsoft.com/office/officeart/2005/8/layout/hList3"/>
    <dgm:cxn modelId="{7B9AD0C1-A106-F042-B50F-93B6EE884428}" type="presParOf" srcId="{515AB124-0D28-694B-B697-189DA6D945E5}" destId="{39930DFF-62C0-BD48-B45E-245191D5B63B}" srcOrd="1" destOrd="0" presId="urn:microsoft.com/office/officeart/2005/8/layout/hList3"/>
    <dgm:cxn modelId="{9152B169-1EFB-6544-BFE9-7A1439A6D9FD}" type="presParOf" srcId="{39930DFF-62C0-BD48-B45E-245191D5B63B}" destId="{8D6BEA11-015E-7248-B697-B15F27391306}" srcOrd="0" destOrd="0" presId="urn:microsoft.com/office/officeart/2005/8/layout/hList3"/>
    <dgm:cxn modelId="{41817F39-D42B-5D48-90A8-E2CB680B39FE}" type="presParOf" srcId="{39930DFF-62C0-BD48-B45E-245191D5B63B}" destId="{96560A61-268F-9143-99D3-6F008A11D961}" srcOrd="1" destOrd="0" presId="urn:microsoft.com/office/officeart/2005/8/layout/hList3"/>
    <dgm:cxn modelId="{E78803D1-A470-014E-B350-868C816AEAAF}" type="presParOf" srcId="{39930DFF-62C0-BD48-B45E-245191D5B63B}" destId="{DE7698AF-CF28-B14D-AF5A-FD019F3F8E67}" srcOrd="2" destOrd="0" presId="urn:microsoft.com/office/officeart/2005/8/layout/hList3"/>
    <dgm:cxn modelId="{01061137-37FC-264A-9356-47C8C01F66BC}" type="presParOf" srcId="{39930DFF-62C0-BD48-B45E-245191D5B63B}" destId="{7815CE11-E056-FA42-968C-4BD45F193C01}" srcOrd="3" destOrd="0" presId="urn:microsoft.com/office/officeart/2005/8/layout/hList3"/>
    <dgm:cxn modelId="{55ABDE46-B71E-BC4B-8CF9-5D3D0730491A}" type="presParOf" srcId="{515AB124-0D28-694B-B697-189DA6D945E5}" destId="{B717F151-E067-B94A-B001-3BB748A2C11B}"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E1212EE-BCFE-8146-9891-F31AE9B84D4C}" type="doc">
      <dgm:prSet loTypeId="urn:microsoft.com/office/officeart/2005/8/layout/cycle8" loCatId="" qsTypeId="urn:microsoft.com/office/officeart/2005/8/quickstyle/simple1" qsCatId="simple" csTypeId="urn:microsoft.com/office/officeart/2005/8/colors/accent1_2" csCatId="accent1" phldr="1"/>
      <dgm:spPr/>
    </dgm:pt>
    <dgm:pt modelId="{359FD32B-0F7A-7842-9794-E658057AE734}">
      <dgm:prSet phldrT="[Text]"/>
      <dgm:spPr/>
      <dgm:t>
        <a:bodyPr/>
        <a:lstStyle/>
        <a:p>
          <a:r>
            <a:rPr lang="en-US" dirty="0"/>
            <a:t>Academics</a:t>
          </a:r>
        </a:p>
      </dgm:t>
    </dgm:pt>
    <dgm:pt modelId="{BCF5EA5A-9D47-6340-86A0-E531979CF0CB}" type="parTrans" cxnId="{A05664F5-8138-8143-93EE-2E2040481ABC}">
      <dgm:prSet/>
      <dgm:spPr/>
      <dgm:t>
        <a:bodyPr/>
        <a:lstStyle/>
        <a:p>
          <a:endParaRPr lang="en-US"/>
        </a:p>
      </dgm:t>
    </dgm:pt>
    <dgm:pt modelId="{BAB7132B-4FE3-7848-AD26-0E06FC5BB56D}" type="sibTrans" cxnId="{A05664F5-8138-8143-93EE-2E2040481ABC}">
      <dgm:prSet/>
      <dgm:spPr/>
      <dgm:t>
        <a:bodyPr/>
        <a:lstStyle/>
        <a:p>
          <a:endParaRPr lang="en-US"/>
        </a:p>
      </dgm:t>
    </dgm:pt>
    <dgm:pt modelId="{FDF5C13E-B024-BB4D-9787-EDD7DA4F3232}">
      <dgm:prSet phldrT="[Text]"/>
      <dgm:spPr/>
      <dgm:t>
        <a:bodyPr/>
        <a:lstStyle/>
        <a:p>
          <a:r>
            <a:rPr lang="en-US" dirty="0"/>
            <a:t>Student Support</a:t>
          </a:r>
        </a:p>
      </dgm:t>
    </dgm:pt>
    <dgm:pt modelId="{0BBD6554-5510-1B46-BC15-F45437286957}" type="parTrans" cxnId="{23B98368-346D-1044-BA2C-1ACE38835DF4}">
      <dgm:prSet/>
      <dgm:spPr/>
      <dgm:t>
        <a:bodyPr/>
        <a:lstStyle/>
        <a:p>
          <a:endParaRPr lang="en-US"/>
        </a:p>
      </dgm:t>
    </dgm:pt>
    <dgm:pt modelId="{23BB7A6A-D50E-5446-A894-D09B13EE6799}" type="sibTrans" cxnId="{23B98368-346D-1044-BA2C-1ACE38835DF4}">
      <dgm:prSet/>
      <dgm:spPr/>
      <dgm:t>
        <a:bodyPr/>
        <a:lstStyle/>
        <a:p>
          <a:endParaRPr lang="en-US"/>
        </a:p>
      </dgm:t>
    </dgm:pt>
    <dgm:pt modelId="{A5007F18-2371-3144-A7C6-04AED1EB3123}">
      <dgm:prSet phldrT="[Text]"/>
      <dgm:spPr/>
      <dgm:t>
        <a:bodyPr/>
        <a:lstStyle/>
        <a:p>
          <a:r>
            <a:rPr lang="en-US" dirty="0"/>
            <a:t>Communication/ Stakeholder Engagement</a:t>
          </a:r>
        </a:p>
      </dgm:t>
    </dgm:pt>
    <dgm:pt modelId="{5955B25C-A3E1-3F45-B392-882BF032C2A0}" type="parTrans" cxnId="{F91DEB8F-F6EE-4446-A143-FBB5F8A54BAA}">
      <dgm:prSet/>
      <dgm:spPr/>
      <dgm:t>
        <a:bodyPr/>
        <a:lstStyle/>
        <a:p>
          <a:endParaRPr lang="en-US"/>
        </a:p>
      </dgm:t>
    </dgm:pt>
    <dgm:pt modelId="{2ACBB582-A436-CB4D-9252-BDD90F4B7F99}" type="sibTrans" cxnId="{F91DEB8F-F6EE-4446-A143-FBB5F8A54BAA}">
      <dgm:prSet/>
      <dgm:spPr/>
      <dgm:t>
        <a:bodyPr/>
        <a:lstStyle/>
        <a:p>
          <a:endParaRPr lang="en-US"/>
        </a:p>
      </dgm:t>
    </dgm:pt>
    <dgm:pt modelId="{779B3DBE-8CFA-414A-B2B5-23C4239DFCB7}">
      <dgm:prSet phldrT="[Text]"/>
      <dgm:spPr/>
      <dgm:t>
        <a:bodyPr/>
        <a:lstStyle/>
        <a:p>
          <a:r>
            <a:rPr lang="en-US" dirty="0"/>
            <a:t>Human Capital</a:t>
          </a:r>
        </a:p>
      </dgm:t>
    </dgm:pt>
    <dgm:pt modelId="{6F52B628-4344-9241-BFFE-8DA48D281929}" type="parTrans" cxnId="{2ADA7D8D-A946-C849-A18C-3073580EEA5B}">
      <dgm:prSet/>
      <dgm:spPr/>
      <dgm:t>
        <a:bodyPr/>
        <a:lstStyle/>
        <a:p>
          <a:endParaRPr lang="en-US"/>
        </a:p>
      </dgm:t>
    </dgm:pt>
    <dgm:pt modelId="{9CC57490-C202-194A-9317-27B17BAD3D58}" type="sibTrans" cxnId="{2ADA7D8D-A946-C849-A18C-3073580EEA5B}">
      <dgm:prSet/>
      <dgm:spPr/>
      <dgm:t>
        <a:bodyPr/>
        <a:lstStyle/>
        <a:p>
          <a:endParaRPr lang="en-US"/>
        </a:p>
      </dgm:t>
    </dgm:pt>
    <dgm:pt modelId="{81F2518F-38D5-C046-AC49-BB25D9F6A314}">
      <dgm:prSet phldrT="[Text]"/>
      <dgm:spPr/>
      <dgm:t>
        <a:bodyPr/>
        <a:lstStyle/>
        <a:p>
          <a:r>
            <a:rPr lang="en-US" dirty="0"/>
            <a:t>Fiscal Operations</a:t>
          </a:r>
        </a:p>
      </dgm:t>
    </dgm:pt>
    <dgm:pt modelId="{92C599BB-3E95-4740-9294-4F9305203BD2}" type="parTrans" cxnId="{7B43D18C-4CBE-6543-82D1-83FAD57B2379}">
      <dgm:prSet/>
      <dgm:spPr/>
      <dgm:t>
        <a:bodyPr/>
        <a:lstStyle/>
        <a:p>
          <a:endParaRPr lang="en-US"/>
        </a:p>
      </dgm:t>
    </dgm:pt>
    <dgm:pt modelId="{BAB1DF25-B43B-C24F-AE7D-15457CE421EC}" type="sibTrans" cxnId="{7B43D18C-4CBE-6543-82D1-83FAD57B2379}">
      <dgm:prSet/>
      <dgm:spPr/>
      <dgm:t>
        <a:bodyPr/>
        <a:lstStyle/>
        <a:p>
          <a:endParaRPr lang="en-US"/>
        </a:p>
      </dgm:t>
    </dgm:pt>
    <dgm:pt modelId="{B352F8FF-3147-DE47-AF76-7890757C814B}">
      <dgm:prSet phldrT="[Text]"/>
      <dgm:spPr/>
      <dgm:t>
        <a:bodyPr/>
        <a:lstStyle/>
        <a:p>
          <a:r>
            <a:rPr lang="en-US" dirty="0"/>
            <a:t>Facilities</a:t>
          </a:r>
        </a:p>
      </dgm:t>
    </dgm:pt>
    <dgm:pt modelId="{B7F0FC6B-1FE5-7C4D-B422-538825940BF6}" type="parTrans" cxnId="{B05B2B26-EC5F-1047-B189-AAD590AA065C}">
      <dgm:prSet/>
      <dgm:spPr/>
      <dgm:t>
        <a:bodyPr/>
        <a:lstStyle/>
        <a:p>
          <a:endParaRPr lang="en-US"/>
        </a:p>
      </dgm:t>
    </dgm:pt>
    <dgm:pt modelId="{D78E350B-1BE6-B243-97E9-0AD0004A599D}" type="sibTrans" cxnId="{B05B2B26-EC5F-1047-B189-AAD590AA065C}">
      <dgm:prSet/>
      <dgm:spPr/>
      <dgm:t>
        <a:bodyPr/>
        <a:lstStyle/>
        <a:p>
          <a:endParaRPr lang="en-US"/>
        </a:p>
      </dgm:t>
    </dgm:pt>
    <dgm:pt modelId="{40CC16A3-104B-D142-A7CC-2B2ECB3A35C8}" type="pres">
      <dgm:prSet presAssocID="{7E1212EE-BCFE-8146-9891-F31AE9B84D4C}" presName="compositeShape" presStyleCnt="0">
        <dgm:presLayoutVars>
          <dgm:chMax val="7"/>
          <dgm:dir/>
          <dgm:resizeHandles val="exact"/>
        </dgm:presLayoutVars>
      </dgm:prSet>
      <dgm:spPr/>
    </dgm:pt>
    <dgm:pt modelId="{0FC0457B-2BC2-E141-9DB6-65EFF73E7FF7}" type="pres">
      <dgm:prSet presAssocID="{7E1212EE-BCFE-8146-9891-F31AE9B84D4C}" presName="wedge1" presStyleLbl="node1" presStyleIdx="0" presStyleCnt="6"/>
      <dgm:spPr/>
    </dgm:pt>
    <dgm:pt modelId="{5A11962A-A722-534E-9149-263932CB2E18}" type="pres">
      <dgm:prSet presAssocID="{7E1212EE-BCFE-8146-9891-F31AE9B84D4C}" presName="dummy1a" presStyleCnt="0"/>
      <dgm:spPr/>
    </dgm:pt>
    <dgm:pt modelId="{D4B3EAB8-6E8F-434D-B01E-869EAA437C91}" type="pres">
      <dgm:prSet presAssocID="{7E1212EE-BCFE-8146-9891-F31AE9B84D4C}" presName="dummy1b" presStyleCnt="0"/>
      <dgm:spPr/>
    </dgm:pt>
    <dgm:pt modelId="{F6CDA69C-4FDD-0448-BEA3-4E9E92662A4C}" type="pres">
      <dgm:prSet presAssocID="{7E1212EE-BCFE-8146-9891-F31AE9B84D4C}" presName="wedge1Tx" presStyleLbl="node1" presStyleIdx="0" presStyleCnt="6">
        <dgm:presLayoutVars>
          <dgm:chMax val="0"/>
          <dgm:chPref val="0"/>
          <dgm:bulletEnabled val="1"/>
        </dgm:presLayoutVars>
      </dgm:prSet>
      <dgm:spPr/>
    </dgm:pt>
    <dgm:pt modelId="{2A64A80D-0FDC-304F-A1B7-5D41F2751ED4}" type="pres">
      <dgm:prSet presAssocID="{7E1212EE-BCFE-8146-9891-F31AE9B84D4C}" presName="wedge2" presStyleLbl="node1" presStyleIdx="1" presStyleCnt="6"/>
      <dgm:spPr/>
    </dgm:pt>
    <dgm:pt modelId="{90B4FC2A-5DC7-204B-AFE0-45EC9E547229}" type="pres">
      <dgm:prSet presAssocID="{7E1212EE-BCFE-8146-9891-F31AE9B84D4C}" presName="dummy2a" presStyleCnt="0"/>
      <dgm:spPr/>
    </dgm:pt>
    <dgm:pt modelId="{CC15F32A-17EF-BD47-8DCB-8F505CC1A627}" type="pres">
      <dgm:prSet presAssocID="{7E1212EE-BCFE-8146-9891-F31AE9B84D4C}" presName="dummy2b" presStyleCnt="0"/>
      <dgm:spPr/>
    </dgm:pt>
    <dgm:pt modelId="{A038C2A7-0FF8-D54F-B2BB-4D27EBECBA6C}" type="pres">
      <dgm:prSet presAssocID="{7E1212EE-BCFE-8146-9891-F31AE9B84D4C}" presName="wedge2Tx" presStyleLbl="node1" presStyleIdx="1" presStyleCnt="6">
        <dgm:presLayoutVars>
          <dgm:chMax val="0"/>
          <dgm:chPref val="0"/>
          <dgm:bulletEnabled val="1"/>
        </dgm:presLayoutVars>
      </dgm:prSet>
      <dgm:spPr/>
    </dgm:pt>
    <dgm:pt modelId="{F999290B-8627-6849-B986-63EC173945F7}" type="pres">
      <dgm:prSet presAssocID="{7E1212EE-BCFE-8146-9891-F31AE9B84D4C}" presName="wedge3" presStyleLbl="node1" presStyleIdx="2" presStyleCnt="6"/>
      <dgm:spPr/>
    </dgm:pt>
    <dgm:pt modelId="{D45E37AC-3D5D-2D44-8FD0-F48B3F08A415}" type="pres">
      <dgm:prSet presAssocID="{7E1212EE-BCFE-8146-9891-F31AE9B84D4C}" presName="dummy3a" presStyleCnt="0"/>
      <dgm:spPr/>
    </dgm:pt>
    <dgm:pt modelId="{6F151C30-4243-A945-9CD7-D41664C273CB}" type="pres">
      <dgm:prSet presAssocID="{7E1212EE-BCFE-8146-9891-F31AE9B84D4C}" presName="dummy3b" presStyleCnt="0"/>
      <dgm:spPr/>
    </dgm:pt>
    <dgm:pt modelId="{3FFF5977-A339-C84A-A06B-19F8B636088F}" type="pres">
      <dgm:prSet presAssocID="{7E1212EE-BCFE-8146-9891-F31AE9B84D4C}" presName="wedge3Tx" presStyleLbl="node1" presStyleIdx="2" presStyleCnt="6">
        <dgm:presLayoutVars>
          <dgm:chMax val="0"/>
          <dgm:chPref val="0"/>
          <dgm:bulletEnabled val="1"/>
        </dgm:presLayoutVars>
      </dgm:prSet>
      <dgm:spPr/>
    </dgm:pt>
    <dgm:pt modelId="{49EE90DD-451E-1544-9112-9DF7A6B9F5F4}" type="pres">
      <dgm:prSet presAssocID="{7E1212EE-BCFE-8146-9891-F31AE9B84D4C}" presName="wedge4" presStyleLbl="node1" presStyleIdx="3" presStyleCnt="6"/>
      <dgm:spPr/>
    </dgm:pt>
    <dgm:pt modelId="{01CF271F-7FFC-EA4A-A524-3F6E4675C1A3}" type="pres">
      <dgm:prSet presAssocID="{7E1212EE-BCFE-8146-9891-F31AE9B84D4C}" presName="dummy4a" presStyleCnt="0"/>
      <dgm:spPr/>
    </dgm:pt>
    <dgm:pt modelId="{60AF9C5D-DC65-A34A-A139-C8E52E0C10C3}" type="pres">
      <dgm:prSet presAssocID="{7E1212EE-BCFE-8146-9891-F31AE9B84D4C}" presName="dummy4b" presStyleCnt="0"/>
      <dgm:spPr/>
    </dgm:pt>
    <dgm:pt modelId="{270201BE-5855-2747-B380-2876092617C4}" type="pres">
      <dgm:prSet presAssocID="{7E1212EE-BCFE-8146-9891-F31AE9B84D4C}" presName="wedge4Tx" presStyleLbl="node1" presStyleIdx="3" presStyleCnt="6">
        <dgm:presLayoutVars>
          <dgm:chMax val="0"/>
          <dgm:chPref val="0"/>
          <dgm:bulletEnabled val="1"/>
        </dgm:presLayoutVars>
      </dgm:prSet>
      <dgm:spPr/>
    </dgm:pt>
    <dgm:pt modelId="{BE4C4B78-E8BD-6B4D-A371-2370E3CA8F21}" type="pres">
      <dgm:prSet presAssocID="{7E1212EE-BCFE-8146-9891-F31AE9B84D4C}" presName="wedge5" presStyleLbl="node1" presStyleIdx="4" presStyleCnt="6"/>
      <dgm:spPr/>
    </dgm:pt>
    <dgm:pt modelId="{D625BB8F-E59F-A646-8E73-905C687E9616}" type="pres">
      <dgm:prSet presAssocID="{7E1212EE-BCFE-8146-9891-F31AE9B84D4C}" presName="dummy5a" presStyleCnt="0"/>
      <dgm:spPr/>
    </dgm:pt>
    <dgm:pt modelId="{80025306-3664-0B4B-AE87-369E6D83A969}" type="pres">
      <dgm:prSet presAssocID="{7E1212EE-BCFE-8146-9891-F31AE9B84D4C}" presName="dummy5b" presStyleCnt="0"/>
      <dgm:spPr/>
    </dgm:pt>
    <dgm:pt modelId="{2E29E5E9-82E2-B642-9D77-E0EA7DB1ADB3}" type="pres">
      <dgm:prSet presAssocID="{7E1212EE-BCFE-8146-9891-F31AE9B84D4C}" presName="wedge5Tx" presStyleLbl="node1" presStyleIdx="4" presStyleCnt="6">
        <dgm:presLayoutVars>
          <dgm:chMax val="0"/>
          <dgm:chPref val="0"/>
          <dgm:bulletEnabled val="1"/>
        </dgm:presLayoutVars>
      </dgm:prSet>
      <dgm:spPr/>
    </dgm:pt>
    <dgm:pt modelId="{B8FC3B59-DFB5-874B-A744-5D993AEA2F70}" type="pres">
      <dgm:prSet presAssocID="{7E1212EE-BCFE-8146-9891-F31AE9B84D4C}" presName="wedge6" presStyleLbl="node1" presStyleIdx="5" presStyleCnt="6"/>
      <dgm:spPr/>
    </dgm:pt>
    <dgm:pt modelId="{FB3ACA17-7CF7-674D-8583-F25D221224AF}" type="pres">
      <dgm:prSet presAssocID="{7E1212EE-BCFE-8146-9891-F31AE9B84D4C}" presName="dummy6a" presStyleCnt="0"/>
      <dgm:spPr/>
    </dgm:pt>
    <dgm:pt modelId="{8C5ADC0F-114C-8146-BA03-E3D68E166801}" type="pres">
      <dgm:prSet presAssocID="{7E1212EE-BCFE-8146-9891-F31AE9B84D4C}" presName="dummy6b" presStyleCnt="0"/>
      <dgm:spPr/>
    </dgm:pt>
    <dgm:pt modelId="{D5FCA1C6-92B8-654A-A2A5-1591ED5149AE}" type="pres">
      <dgm:prSet presAssocID="{7E1212EE-BCFE-8146-9891-F31AE9B84D4C}" presName="wedge6Tx" presStyleLbl="node1" presStyleIdx="5" presStyleCnt="6">
        <dgm:presLayoutVars>
          <dgm:chMax val="0"/>
          <dgm:chPref val="0"/>
          <dgm:bulletEnabled val="1"/>
        </dgm:presLayoutVars>
      </dgm:prSet>
      <dgm:spPr/>
    </dgm:pt>
    <dgm:pt modelId="{C7C62B2B-8E43-0B4D-B8CE-C18228E8A30B}" type="pres">
      <dgm:prSet presAssocID="{BAB7132B-4FE3-7848-AD26-0E06FC5BB56D}" presName="arrowWedge1" presStyleLbl="fgSibTrans2D1" presStyleIdx="0" presStyleCnt="6"/>
      <dgm:spPr/>
    </dgm:pt>
    <dgm:pt modelId="{261B1606-E280-CE4E-B734-9D98ACB1BD24}" type="pres">
      <dgm:prSet presAssocID="{9CC57490-C202-194A-9317-27B17BAD3D58}" presName="arrowWedge2" presStyleLbl="fgSibTrans2D1" presStyleIdx="1" presStyleCnt="6"/>
      <dgm:spPr/>
    </dgm:pt>
    <dgm:pt modelId="{4C0CDD4C-10B8-E944-A60A-A85333881B18}" type="pres">
      <dgm:prSet presAssocID="{23BB7A6A-D50E-5446-A894-D09B13EE6799}" presName="arrowWedge3" presStyleLbl="fgSibTrans2D1" presStyleIdx="2" presStyleCnt="6"/>
      <dgm:spPr/>
    </dgm:pt>
    <dgm:pt modelId="{39533D03-1902-E946-A4C7-651CCC9B2896}" type="pres">
      <dgm:prSet presAssocID="{2ACBB582-A436-CB4D-9252-BDD90F4B7F99}" presName="arrowWedge4" presStyleLbl="fgSibTrans2D1" presStyleIdx="3" presStyleCnt="6"/>
      <dgm:spPr/>
    </dgm:pt>
    <dgm:pt modelId="{D80EAE06-E790-0244-B08D-C24770B942B4}" type="pres">
      <dgm:prSet presAssocID="{BAB1DF25-B43B-C24F-AE7D-15457CE421EC}" presName="arrowWedge5" presStyleLbl="fgSibTrans2D1" presStyleIdx="4" presStyleCnt="6"/>
      <dgm:spPr/>
    </dgm:pt>
    <dgm:pt modelId="{91FCF537-9999-E24F-B54A-2C6E30C47995}" type="pres">
      <dgm:prSet presAssocID="{D78E350B-1BE6-B243-97E9-0AD0004A599D}" presName="arrowWedge6" presStyleLbl="fgSibTrans2D1" presStyleIdx="5" presStyleCnt="6"/>
      <dgm:spPr/>
    </dgm:pt>
  </dgm:ptLst>
  <dgm:cxnLst>
    <dgm:cxn modelId="{B05B2B26-EC5F-1047-B189-AAD590AA065C}" srcId="{7E1212EE-BCFE-8146-9891-F31AE9B84D4C}" destId="{B352F8FF-3147-DE47-AF76-7890757C814B}" srcOrd="5" destOrd="0" parTransId="{B7F0FC6B-1FE5-7C4D-B422-538825940BF6}" sibTransId="{D78E350B-1BE6-B243-97E9-0AD0004A599D}"/>
    <dgm:cxn modelId="{9E5E3B38-7A5C-4B47-89BA-1A423F5E5F13}" type="presOf" srcId="{359FD32B-0F7A-7842-9794-E658057AE734}" destId="{0FC0457B-2BC2-E141-9DB6-65EFF73E7FF7}" srcOrd="0" destOrd="0" presId="urn:microsoft.com/office/officeart/2005/8/layout/cycle8"/>
    <dgm:cxn modelId="{8E54CC60-D88D-EA45-849E-B281936550B5}" type="presOf" srcId="{A5007F18-2371-3144-A7C6-04AED1EB3123}" destId="{49EE90DD-451E-1544-9112-9DF7A6B9F5F4}" srcOrd="0" destOrd="0" presId="urn:microsoft.com/office/officeart/2005/8/layout/cycle8"/>
    <dgm:cxn modelId="{24A75962-56FA-CF4A-9642-059768F1B15A}" type="presOf" srcId="{81F2518F-38D5-C046-AC49-BB25D9F6A314}" destId="{2E29E5E9-82E2-B642-9D77-E0EA7DB1ADB3}" srcOrd="1" destOrd="0" presId="urn:microsoft.com/office/officeart/2005/8/layout/cycle8"/>
    <dgm:cxn modelId="{23B98368-346D-1044-BA2C-1ACE38835DF4}" srcId="{7E1212EE-BCFE-8146-9891-F31AE9B84D4C}" destId="{FDF5C13E-B024-BB4D-9787-EDD7DA4F3232}" srcOrd="2" destOrd="0" parTransId="{0BBD6554-5510-1B46-BC15-F45437286957}" sibTransId="{23BB7A6A-D50E-5446-A894-D09B13EE6799}"/>
    <dgm:cxn modelId="{6A89CF68-4701-E047-ADF5-F9E7E0A993FA}" type="presOf" srcId="{779B3DBE-8CFA-414A-B2B5-23C4239DFCB7}" destId="{2A64A80D-0FDC-304F-A1B7-5D41F2751ED4}" srcOrd="0" destOrd="0" presId="urn:microsoft.com/office/officeart/2005/8/layout/cycle8"/>
    <dgm:cxn modelId="{D751A670-966F-6046-97E8-FA93087DB574}" type="presOf" srcId="{81F2518F-38D5-C046-AC49-BB25D9F6A314}" destId="{BE4C4B78-E8BD-6B4D-A371-2370E3CA8F21}" srcOrd="0" destOrd="0" presId="urn:microsoft.com/office/officeart/2005/8/layout/cycle8"/>
    <dgm:cxn modelId="{80792B72-E0AE-4545-9067-3604DED8A5AF}" type="presOf" srcId="{779B3DBE-8CFA-414A-B2B5-23C4239DFCB7}" destId="{A038C2A7-0FF8-D54F-B2BB-4D27EBECBA6C}" srcOrd="1" destOrd="0" presId="urn:microsoft.com/office/officeart/2005/8/layout/cycle8"/>
    <dgm:cxn modelId="{7B43D18C-4CBE-6543-82D1-83FAD57B2379}" srcId="{7E1212EE-BCFE-8146-9891-F31AE9B84D4C}" destId="{81F2518F-38D5-C046-AC49-BB25D9F6A314}" srcOrd="4" destOrd="0" parTransId="{92C599BB-3E95-4740-9294-4F9305203BD2}" sibTransId="{BAB1DF25-B43B-C24F-AE7D-15457CE421EC}"/>
    <dgm:cxn modelId="{2ADA7D8D-A946-C849-A18C-3073580EEA5B}" srcId="{7E1212EE-BCFE-8146-9891-F31AE9B84D4C}" destId="{779B3DBE-8CFA-414A-B2B5-23C4239DFCB7}" srcOrd="1" destOrd="0" parTransId="{6F52B628-4344-9241-BFFE-8DA48D281929}" sibTransId="{9CC57490-C202-194A-9317-27B17BAD3D58}"/>
    <dgm:cxn modelId="{F91DEB8F-F6EE-4446-A143-FBB5F8A54BAA}" srcId="{7E1212EE-BCFE-8146-9891-F31AE9B84D4C}" destId="{A5007F18-2371-3144-A7C6-04AED1EB3123}" srcOrd="3" destOrd="0" parTransId="{5955B25C-A3E1-3F45-B392-882BF032C2A0}" sibTransId="{2ACBB582-A436-CB4D-9252-BDD90F4B7F99}"/>
    <dgm:cxn modelId="{BB0FB39A-C9E4-DA40-908C-0B3D308EB4EB}" type="presOf" srcId="{A5007F18-2371-3144-A7C6-04AED1EB3123}" destId="{270201BE-5855-2747-B380-2876092617C4}" srcOrd="1" destOrd="0" presId="urn:microsoft.com/office/officeart/2005/8/layout/cycle8"/>
    <dgm:cxn modelId="{B0898AA7-AE55-2146-965B-AF8F1FAD3EA8}" type="presOf" srcId="{FDF5C13E-B024-BB4D-9787-EDD7DA4F3232}" destId="{3FFF5977-A339-C84A-A06B-19F8B636088F}" srcOrd="1" destOrd="0" presId="urn:microsoft.com/office/officeart/2005/8/layout/cycle8"/>
    <dgm:cxn modelId="{7EB7A3B3-DA11-2C46-9925-6A4828D26290}" type="presOf" srcId="{7E1212EE-BCFE-8146-9891-F31AE9B84D4C}" destId="{40CC16A3-104B-D142-A7CC-2B2ECB3A35C8}" srcOrd="0" destOrd="0" presId="urn:microsoft.com/office/officeart/2005/8/layout/cycle8"/>
    <dgm:cxn modelId="{E84E11C0-0FC4-0F40-9283-A26EC2FBB2AF}" type="presOf" srcId="{359FD32B-0F7A-7842-9794-E658057AE734}" destId="{F6CDA69C-4FDD-0448-BEA3-4E9E92662A4C}" srcOrd="1" destOrd="0" presId="urn:microsoft.com/office/officeart/2005/8/layout/cycle8"/>
    <dgm:cxn modelId="{671FB2E5-19BB-E04D-944B-7AB8B65F0A97}" type="presOf" srcId="{B352F8FF-3147-DE47-AF76-7890757C814B}" destId="{D5FCA1C6-92B8-654A-A2A5-1591ED5149AE}" srcOrd="1" destOrd="0" presId="urn:microsoft.com/office/officeart/2005/8/layout/cycle8"/>
    <dgm:cxn modelId="{A05664F5-8138-8143-93EE-2E2040481ABC}" srcId="{7E1212EE-BCFE-8146-9891-F31AE9B84D4C}" destId="{359FD32B-0F7A-7842-9794-E658057AE734}" srcOrd="0" destOrd="0" parTransId="{BCF5EA5A-9D47-6340-86A0-E531979CF0CB}" sibTransId="{BAB7132B-4FE3-7848-AD26-0E06FC5BB56D}"/>
    <dgm:cxn modelId="{BEC670F5-A6AD-BB47-95AA-9F3CC9F0A73F}" type="presOf" srcId="{FDF5C13E-B024-BB4D-9787-EDD7DA4F3232}" destId="{F999290B-8627-6849-B986-63EC173945F7}" srcOrd="0" destOrd="0" presId="urn:microsoft.com/office/officeart/2005/8/layout/cycle8"/>
    <dgm:cxn modelId="{C95A99F9-0313-FF48-87B8-EA61E0DB38F1}" type="presOf" srcId="{B352F8FF-3147-DE47-AF76-7890757C814B}" destId="{B8FC3B59-DFB5-874B-A744-5D993AEA2F70}" srcOrd="0" destOrd="0" presId="urn:microsoft.com/office/officeart/2005/8/layout/cycle8"/>
    <dgm:cxn modelId="{561E7CD9-60DB-1440-8917-9854DE805241}" type="presParOf" srcId="{40CC16A3-104B-D142-A7CC-2B2ECB3A35C8}" destId="{0FC0457B-2BC2-E141-9DB6-65EFF73E7FF7}" srcOrd="0" destOrd="0" presId="urn:microsoft.com/office/officeart/2005/8/layout/cycle8"/>
    <dgm:cxn modelId="{40710F94-7C4F-3249-A271-720AB792E94A}" type="presParOf" srcId="{40CC16A3-104B-D142-A7CC-2B2ECB3A35C8}" destId="{5A11962A-A722-534E-9149-263932CB2E18}" srcOrd="1" destOrd="0" presId="urn:microsoft.com/office/officeart/2005/8/layout/cycle8"/>
    <dgm:cxn modelId="{06F4B32A-48D2-4946-8A93-0C4FDE877385}" type="presParOf" srcId="{40CC16A3-104B-D142-A7CC-2B2ECB3A35C8}" destId="{D4B3EAB8-6E8F-434D-B01E-869EAA437C91}" srcOrd="2" destOrd="0" presId="urn:microsoft.com/office/officeart/2005/8/layout/cycle8"/>
    <dgm:cxn modelId="{79FE71EF-4712-5B41-9CAC-4BE81B7038DB}" type="presParOf" srcId="{40CC16A3-104B-D142-A7CC-2B2ECB3A35C8}" destId="{F6CDA69C-4FDD-0448-BEA3-4E9E92662A4C}" srcOrd="3" destOrd="0" presId="urn:microsoft.com/office/officeart/2005/8/layout/cycle8"/>
    <dgm:cxn modelId="{37CD873F-6C28-9343-8C2A-CEAF21BAF4D6}" type="presParOf" srcId="{40CC16A3-104B-D142-A7CC-2B2ECB3A35C8}" destId="{2A64A80D-0FDC-304F-A1B7-5D41F2751ED4}" srcOrd="4" destOrd="0" presId="urn:microsoft.com/office/officeart/2005/8/layout/cycle8"/>
    <dgm:cxn modelId="{04CEC234-4D9E-684D-BE9B-9F1E076A0107}" type="presParOf" srcId="{40CC16A3-104B-D142-A7CC-2B2ECB3A35C8}" destId="{90B4FC2A-5DC7-204B-AFE0-45EC9E547229}" srcOrd="5" destOrd="0" presId="urn:microsoft.com/office/officeart/2005/8/layout/cycle8"/>
    <dgm:cxn modelId="{A00D96E1-8FAB-AE4F-AD00-B27FC7BE6594}" type="presParOf" srcId="{40CC16A3-104B-D142-A7CC-2B2ECB3A35C8}" destId="{CC15F32A-17EF-BD47-8DCB-8F505CC1A627}" srcOrd="6" destOrd="0" presId="urn:microsoft.com/office/officeart/2005/8/layout/cycle8"/>
    <dgm:cxn modelId="{AAAD0535-95CC-254D-8554-09A4001C4677}" type="presParOf" srcId="{40CC16A3-104B-D142-A7CC-2B2ECB3A35C8}" destId="{A038C2A7-0FF8-D54F-B2BB-4D27EBECBA6C}" srcOrd="7" destOrd="0" presId="urn:microsoft.com/office/officeart/2005/8/layout/cycle8"/>
    <dgm:cxn modelId="{FD5F2964-2D77-3C4E-9728-045736BE86DA}" type="presParOf" srcId="{40CC16A3-104B-D142-A7CC-2B2ECB3A35C8}" destId="{F999290B-8627-6849-B986-63EC173945F7}" srcOrd="8" destOrd="0" presId="urn:microsoft.com/office/officeart/2005/8/layout/cycle8"/>
    <dgm:cxn modelId="{B16A5F25-E1FC-C547-9719-F7C24A7AD5A9}" type="presParOf" srcId="{40CC16A3-104B-D142-A7CC-2B2ECB3A35C8}" destId="{D45E37AC-3D5D-2D44-8FD0-F48B3F08A415}" srcOrd="9" destOrd="0" presId="urn:microsoft.com/office/officeart/2005/8/layout/cycle8"/>
    <dgm:cxn modelId="{13D599AC-9B38-034C-AB7B-00525226AFE6}" type="presParOf" srcId="{40CC16A3-104B-D142-A7CC-2B2ECB3A35C8}" destId="{6F151C30-4243-A945-9CD7-D41664C273CB}" srcOrd="10" destOrd="0" presId="urn:microsoft.com/office/officeart/2005/8/layout/cycle8"/>
    <dgm:cxn modelId="{B5C5B192-EC48-9746-8492-7154B70F6C20}" type="presParOf" srcId="{40CC16A3-104B-D142-A7CC-2B2ECB3A35C8}" destId="{3FFF5977-A339-C84A-A06B-19F8B636088F}" srcOrd="11" destOrd="0" presId="urn:microsoft.com/office/officeart/2005/8/layout/cycle8"/>
    <dgm:cxn modelId="{0AF3AC80-C4E2-E245-88AD-2814D9EDB202}" type="presParOf" srcId="{40CC16A3-104B-D142-A7CC-2B2ECB3A35C8}" destId="{49EE90DD-451E-1544-9112-9DF7A6B9F5F4}" srcOrd="12" destOrd="0" presId="urn:microsoft.com/office/officeart/2005/8/layout/cycle8"/>
    <dgm:cxn modelId="{962DB1B7-0362-8A4A-BC87-607B967B092B}" type="presParOf" srcId="{40CC16A3-104B-D142-A7CC-2B2ECB3A35C8}" destId="{01CF271F-7FFC-EA4A-A524-3F6E4675C1A3}" srcOrd="13" destOrd="0" presId="urn:microsoft.com/office/officeart/2005/8/layout/cycle8"/>
    <dgm:cxn modelId="{4ADF4E7A-5298-C040-B0F2-2ED37BCE9C4B}" type="presParOf" srcId="{40CC16A3-104B-D142-A7CC-2B2ECB3A35C8}" destId="{60AF9C5D-DC65-A34A-A139-C8E52E0C10C3}" srcOrd="14" destOrd="0" presId="urn:microsoft.com/office/officeart/2005/8/layout/cycle8"/>
    <dgm:cxn modelId="{7D997BA5-30E9-9244-A2F2-F24D13D6BFF8}" type="presParOf" srcId="{40CC16A3-104B-D142-A7CC-2B2ECB3A35C8}" destId="{270201BE-5855-2747-B380-2876092617C4}" srcOrd="15" destOrd="0" presId="urn:microsoft.com/office/officeart/2005/8/layout/cycle8"/>
    <dgm:cxn modelId="{FEAEF1E8-281F-8C48-BF0A-6457C1EF499F}" type="presParOf" srcId="{40CC16A3-104B-D142-A7CC-2B2ECB3A35C8}" destId="{BE4C4B78-E8BD-6B4D-A371-2370E3CA8F21}" srcOrd="16" destOrd="0" presId="urn:microsoft.com/office/officeart/2005/8/layout/cycle8"/>
    <dgm:cxn modelId="{FF44A73B-A6F4-CA49-98E9-BE24D31606A2}" type="presParOf" srcId="{40CC16A3-104B-D142-A7CC-2B2ECB3A35C8}" destId="{D625BB8F-E59F-A646-8E73-905C687E9616}" srcOrd="17" destOrd="0" presId="urn:microsoft.com/office/officeart/2005/8/layout/cycle8"/>
    <dgm:cxn modelId="{79B86338-450B-FF40-B251-54F12445025E}" type="presParOf" srcId="{40CC16A3-104B-D142-A7CC-2B2ECB3A35C8}" destId="{80025306-3664-0B4B-AE87-369E6D83A969}" srcOrd="18" destOrd="0" presId="urn:microsoft.com/office/officeart/2005/8/layout/cycle8"/>
    <dgm:cxn modelId="{636208D5-64AC-AC40-8A9E-AD1207FA0077}" type="presParOf" srcId="{40CC16A3-104B-D142-A7CC-2B2ECB3A35C8}" destId="{2E29E5E9-82E2-B642-9D77-E0EA7DB1ADB3}" srcOrd="19" destOrd="0" presId="urn:microsoft.com/office/officeart/2005/8/layout/cycle8"/>
    <dgm:cxn modelId="{59D8D4D8-50C4-9444-ABE2-BBE41D847434}" type="presParOf" srcId="{40CC16A3-104B-D142-A7CC-2B2ECB3A35C8}" destId="{B8FC3B59-DFB5-874B-A744-5D993AEA2F70}" srcOrd="20" destOrd="0" presId="urn:microsoft.com/office/officeart/2005/8/layout/cycle8"/>
    <dgm:cxn modelId="{DC332A57-4C0E-3249-82FA-947B4F7EF674}" type="presParOf" srcId="{40CC16A3-104B-D142-A7CC-2B2ECB3A35C8}" destId="{FB3ACA17-7CF7-674D-8583-F25D221224AF}" srcOrd="21" destOrd="0" presId="urn:microsoft.com/office/officeart/2005/8/layout/cycle8"/>
    <dgm:cxn modelId="{2BE7F87C-456E-6645-9755-5F38371FB0D3}" type="presParOf" srcId="{40CC16A3-104B-D142-A7CC-2B2ECB3A35C8}" destId="{8C5ADC0F-114C-8146-BA03-E3D68E166801}" srcOrd="22" destOrd="0" presId="urn:microsoft.com/office/officeart/2005/8/layout/cycle8"/>
    <dgm:cxn modelId="{0140E023-0510-E54D-BE6A-494EF9AFD20C}" type="presParOf" srcId="{40CC16A3-104B-D142-A7CC-2B2ECB3A35C8}" destId="{D5FCA1C6-92B8-654A-A2A5-1591ED5149AE}" srcOrd="23" destOrd="0" presId="urn:microsoft.com/office/officeart/2005/8/layout/cycle8"/>
    <dgm:cxn modelId="{E9486A67-4DF6-144D-AFAA-A58A9F674EB0}" type="presParOf" srcId="{40CC16A3-104B-D142-A7CC-2B2ECB3A35C8}" destId="{C7C62B2B-8E43-0B4D-B8CE-C18228E8A30B}" srcOrd="24" destOrd="0" presId="urn:microsoft.com/office/officeart/2005/8/layout/cycle8"/>
    <dgm:cxn modelId="{0A602F36-7DA9-3841-8B4C-2BBCB10F62E6}" type="presParOf" srcId="{40CC16A3-104B-D142-A7CC-2B2ECB3A35C8}" destId="{261B1606-E280-CE4E-B734-9D98ACB1BD24}" srcOrd="25" destOrd="0" presId="urn:microsoft.com/office/officeart/2005/8/layout/cycle8"/>
    <dgm:cxn modelId="{F9DD8C88-3178-4144-95FD-78E0227E09C4}" type="presParOf" srcId="{40CC16A3-104B-D142-A7CC-2B2ECB3A35C8}" destId="{4C0CDD4C-10B8-E944-A60A-A85333881B18}" srcOrd="26" destOrd="0" presId="urn:microsoft.com/office/officeart/2005/8/layout/cycle8"/>
    <dgm:cxn modelId="{19D5E74E-2A8E-5644-A345-5DC1DF406565}" type="presParOf" srcId="{40CC16A3-104B-D142-A7CC-2B2ECB3A35C8}" destId="{39533D03-1902-E946-A4C7-651CCC9B2896}" srcOrd="27" destOrd="0" presId="urn:microsoft.com/office/officeart/2005/8/layout/cycle8"/>
    <dgm:cxn modelId="{18F25DAB-597F-B84B-AC0D-8695B0CA2244}" type="presParOf" srcId="{40CC16A3-104B-D142-A7CC-2B2ECB3A35C8}" destId="{D80EAE06-E790-0244-B08D-C24770B942B4}" srcOrd="28" destOrd="0" presId="urn:microsoft.com/office/officeart/2005/8/layout/cycle8"/>
    <dgm:cxn modelId="{65825483-E63A-F64A-ADA1-85D620DDC1C6}" type="presParOf" srcId="{40CC16A3-104B-D142-A7CC-2B2ECB3A35C8}" destId="{91FCF537-9999-E24F-B54A-2C6E30C47995}" srcOrd="29"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A0F0CC5-B356-1044-BA30-7FE6AAC4E603}" type="doc">
      <dgm:prSet loTypeId="urn:microsoft.com/office/officeart/2005/8/layout/hList3" loCatId="" qsTypeId="urn:microsoft.com/office/officeart/2005/8/quickstyle/simple1" qsCatId="simple" csTypeId="urn:microsoft.com/office/officeart/2005/8/colors/accent1_2" csCatId="accent1" phldr="1"/>
      <dgm:spPr/>
      <dgm:t>
        <a:bodyPr/>
        <a:lstStyle/>
        <a:p>
          <a:endParaRPr lang="en-US"/>
        </a:p>
      </dgm:t>
    </dgm:pt>
    <dgm:pt modelId="{2FEBF610-4271-734E-A271-D82ECAC60874}">
      <dgm:prSet phldrT="[Text]"/>
      <dgm:spPr/>
      <dgm:t>
        <a:bodyPr/>
        <a:lstStyle/>
        <a:p>
          <a:r>
            <a:rPr lang="en-US" dirty="0"/>
            <a:t>Needs Assessment Process</a:t>
          </a:r>
        </a:p>
      </dgm:t>
    </dgm:pt>
    <dgm:pt modelId="{494B2676-605A-534B-A5CD-8337A466C851}" type="parTrans" cxnId="{0A4A52EC-4E35-3543-9D80-C9BCF353B8D5}">
      <dgm:prSet/>
      <dgm:spPr/>
      <dgm:t>
        <a:bodyPr/>
        <a:lstStyle/>
        <a:p>
          <a:endParaRPr lang="en-US"/>
        </a:p>
      </dgm:t>
    </dgm:pt>
    <dgm:pt modelId="{DA8B615F-673E-ED4B-9501-97BB6AE2E55E}" type="sibTrans" cxnId="{0A4A52EC-4E35-3543-9D80-C9BCF353B8D5}">
      <dgm:prSet/>
      <dgm:spPr/>
      <dgm:t>
        <a:bodyPr/>
        <a:lstStyle/>
        <a:p>
          <a:endParaRPr lang="en-US"/>
        </a:p>
      </dgm:t>
    </dgm:pt>
    <dgm:pt modelId="{1361056F-C4AC-184D-A6B0-C8C703C89F49}">
      <dgm:prSet phldrT="[Text]"/>
      <dgm:spPr/>
      <dgm:t>
        <a:bodyPr/>
        <a:lstStyle/>
        <a:p>
          <a:r>
            <a:rPr lang="en-US" b="0" dirty="0">
              <a:solidFill>
                <a:schemeClr val="bg1"/>
              </a:solidFill>
            </a:rPr>
            <a:t>Data Collection and Analysis</a:t>
          </a:r>
        </a:p>
      </dgm:t>
    </dgm:pt>
    <dgm:pt modelId="{3E1EBBD7-5E1F-4E42-A139-35910DCA9554}" type="parTrans" cxnId="{992A73DC-07B2-1A42-946B-3D94132E2D07}">
      <dgm:prSet/>
      <dgm:spPr/>
      <dgm:t>
        <a:bodyPr/>
        <a:lstStyle/>
        <a:p>
          <a:endParaRPr lang="en-US"/>
        </a:p>
      </dgm:t>
    </dgm:pt>
    <dgm:pt modelId="{DC4A4D5E-A021-904B-8C6A-2982FA92FAB0}" type="sibTrans" cxnId="{992A73DC-07B2-1A42-946B-3D94132E2D07}">
      <dgm:prSet/>
      <dgm:spPr/>
      <dgm:t>
        <a:bodyPr/>
        <a:lstStyle/>
        <a:p>
          <a:endParaRPr lang="en-US"/>
        </a:p>
      </dgm:t>
    </dgm:pt>
    <dgm:pt modelId="{397385DB-673D-5647-8880-DA7B239A2037}">
      <dgm:prSet phldrT="[Text]"/>
      <dgm:spPr/>
      <dgm:t>
        <a:bodyPr/>
        <a:lstStyle/>
        <a:p>
          <a:r>
            <a:rPr lang="en-US" b="0" dirty="0">
              <a:solidFill>
                <a:schemeClr val="bg1"/>
              </a:solidFill>
            </a:rPr>
            <a:t>Prioritization</a:t>
          </a:r>
        </a:p>
      </dgm:t>
    </dgm:pt>
    <dgm:pt modelId="{7321218F-91CA-2949-8015-100FE243C04E}" type="parTrans" cxnId="{F4338428-4232-FE4F-A2E0-526185485AD2}">
      <dgm:prSet/>
      <dgm:spPr/>
      <dgm:t>
        <a:bodyPr/>
        <a:lstStyle/>
        <a:p>
          <a:endParaRPr lang="en-US"/>
        </a:p>
      </dgm:t>
    </dgm:pt>
    <dgm:pt modelId="{81B8EB14-E044-1E42-B895-CD53DABB9D2E}" type="sibTrans" cxnId="{F4338428-4232-FE4F-A2E0-526185485AD2}">
      <dgm:prSet/>
      <dgm:spPr/>
      <dgm:t>
        <a:bodyPr/>
        <a:lstStyle/>
        <a:p>
          <a:endParaRPr lang="en-US"/>
        </a:p>
      </dgm:t>
    </dgm:pt>
    <dgm:pt modelId="{5AB5670B-69E5-0143-9BF9-7457DBEF94D9}">
      <dgm:prSet phldrT="[Text]"/>
      <dgm:spPr/>
      <dgm:t>
        <a:bodyPr/>
        <a:lstStyle/>
        <a:p>
          <a:r>
            <a:rPr lang="en-US" dirty="0"/>
            <a:t>Theory of Action and Goal Setting</a:t>
          </a:r>
        </a:p>
      </dgm:t>
    </dgm:pt>
    <dgm:pt modelId="{E72CD3FA-453A-FD47-928C-9B585895AE84}" type="parTrans" cxnId="{BEF79A91-8CD6-6D49-B9DC-E3D5B7EBE5C5}">
      <dgm:prSet/>
      <dgm:spPr/>
      <dgm:t>
        <a:bodyPr/>
        <a:lstStyle/>
        <a:p>
          <a:endParaRPr lang="en-US"/>
        </a:p>
      </dgm:t>
    </dgm:pt>
    <dgm:pt modelId="{B0A93300-B67C-EE48-96DC-5047FD1166A7}" type="sibTrans" cxnId="{BEF79A91-8CD6-6D49-B9DC-E3D5B7EBE5C5}">
      <dgm:prSet/>
      <dgm:spPr/>
      <dgm:t>
        <a:bodyPr/>
        <a:lstStyle/>
        <a:p>
          <a:endParaRPr lang="en-US"/>
        </a:p>
      </dgm:t>
    </dgm:pt>
    <dgm:pt modelId="{43AF05E3-B4AC-0B46-8D7B-F5309A9D22D5}">
      <dgm:prSet phldrT="[Text]"/>
      <dgm:spPr/>
      <dgm:t>
        <a:bodyPr/>
        <a:lstStyle/>
        <a:p>
          <a:r>
            <a:rPr lang="en-US" b="1" dirty="0">
              <a:solidFill>
                <a:schemeClr val="accent4">
                  <a:lumMod val="40000"/>
                  <a:lumOff val="60000"/>
                </a:schemeClr>
              </a:solidFill>
            </a:rPr>
            <a:t>Improvement Planning</a:t>
          </a:r>
        </a:p>
      </dgm:t>
    </dgm:pt>
    <dgm:pt modelId="{27162FCA-E74D-4E4C-A764-DF68125846AD}" type="parTrans" cxnId="{33D72BD6-A5C7-854A-839D-B1A42E7997ED}">
      <dgm:prSet/>
      <dgm:spPr/>
      <dgm:t>
        <a:bodyPr/>
        <a:lstStyle/>
        <a:p>
          <a:endParaRPr lang="en-US"/>
        </a:p>
      </dgm:t>
    </dgm:pt>
    <dgm:pt modelId="{AA1D6FA0-5419-BF4C-871A-F230BC6FEE78}" type="sibTrans" cxnId="{33D72BD6-A5C7-854A-839D-B1A42E7997ED}">
      <dgm:prSet/>
      <dgm:spPr/>
      <dgm:t>
        <a:bodyPr/>
        <a:lstStyle/>
        <a:p>
          <a:endParaRPr lang="en-US"/>
        </a:p>
      </dgm:t>
    </dgm:pt>
    <dgm:pt modelId="{515AB124-0D28-694B-B697-189DA6D945E5}" type="pres">
      <dgm:prSet presAssocID="{8A0F0CC5-B356-1044-BA30-7FE6AAC4E603}" presName="composite" presStyleCnt="0">
        <dgm:presLayoutVars>
          <dgm:chMax val="1"/>
          <dgm:dir/>
          <dgm:resizeHandles val="exact"/>
        </dgm:presLayoutVars>
      </dgm:prSet>
      <dgm:spPr/>
    </dgm:pt>
    <dgm:pt modelId="{02BB5C76-FA10-9F49-A96A-EEDE28FE681F}" type="pres">
      <dgm:prSet presAssocID="{2FEBF610-4271-734E-A271-D82ECAC60874}" presName="roof" presStyleLbl="dkBgShp" presStyleIdx="0" presStyleCnt="2"/>
      <dgm:spPr/>
    </dgm:pt>
    <dgm:pt modelId="{39930DFF-62C0-BD48-B45E-245191D5B63B}" type="pres">
      <dgm:prSet presAssocID="{2FEBF610-4271-734E-A271-D82ECAC60874}" presName="pillars" presStyleCnt="0"/>
      <dgm:spPr/>
    </dgm:pt>
    <dgm:pt modelId="{8D6BEA11-015E-7248-B697-B15F27391306}" type="pres">
      <dgm:prSet presAssocID="{2FEBF610-4271-734E-A271-D82ECAC60874}" presName="pillar1" presStyleLbl="node1" presStyleIdx="0" presStyleCnt="4">
        <dgm:presLayoutVars>
          <dgm:bulletEnabled val="1"/>
        </dgm:presLayoutVars>
      </dgm:prSet>
      <dgm:spPr/>
    </dgm:pt>
    <dgm:pt modelId="{96560A61-268F-9143-99D3-6F008A11D961}" type="pres">
      <dgm:prSet presAssocID="{397385DB-673D-5647-8880-DA7B239A2037}" presName="pillarX" presStyleLbl="node1" presStyleIdx="1" presStyleCnt="4">
        <dgm:presLayoutVars>
          <dgm:bulletEnabled val="1"/>
        </dgm:presLayoutVars>
      </dgm:prSet>
      <dgm:spPr/>
    </dgm:pt>
    <dgm:pt modelId="{DE7698AF-CF28-B14D-AF5A-FD019F3F8E67}" type="pres">
      <dgm:prSet presAssocID="{5AB5670B-69E5-0143-9BF9-7457DBEF94D9}" presName="pillarX" presStyleLbl="node1" presStyleIdx="2" presStyleCnt="4">
        <dgm:presLayoutVars>
          <dgm:bulletEnabled val="1"/>
        </dgm:presLayoutVars>
      </dgm:prSet>
      <dgm:spPr/>
    </dgm:pt>
    <dgm:pt modelId="{7815CE11-E056-FA42-968C-4BD45F193C01}" type="pres">
      <dgm:prSet presAssocID="{43AF05E3-B4AC-0B46-8D7B-F5309A9D22D5}" presName="pillarX" presStyleLbl="node1" presStyleIdx="3" presStyleCnt="4">
        <dgm:presLayoutVars>
          <dgm:bulletEnabled val="1"/>
        </dgm:presLayoutVars>
      </dgm:prSet>
      <dgm:spPr/>
    </dgm:pt>
    <dgm:pt modelId="{B717F151-E067-B94A-B001-3BB748A2C11B}" type="pres">
      <dgm:prSet presAssocID="{2FEBF610-4271-734E-A271-D82ECAC60874}" presName="base" presStyleLbl="dkBgShp" presStyleIdx="1" presStyleCnt="2"/>
      <dgm:spPr/>
    </dgm:pt>
  </dgm:ptLst>
  <dgm:cxnLst>
    <dgm:cxn modelId="{F4338428-4232-FE4F-A2E0-526185485AD2}" srcId="{2FEBF610-4271-734E-A271-D82ECAC60874}" destId="{397385DB-673D-5647-8880-DA7B239A2037}" srcOrd="1" destOrd="0" parTransId="{7321218F-91CA-2949-8015-100FE243C04E}" sibTransId="{81B8EB14-E044-1E42-B895-CD53DABB9D2E}"/>
    <dgm:cxn modelId="{0E0E502A-3BC0-8B48-A445-EE4CCCBEB8F9}" type="presOf" srcId="{5AB5670B-69E5-0143-9BF9-7457DBEF94D9}" destId="{DE7698AF-CF28-B14D-AF5A-FD019F3F8E67}" srcOrd="0" destOrd="0" presId="urn:microsoft.com/office/officeart/2005/8/layout/hList3"/>
    <dgm:cxn modelId="{BAE84A5D-456F-2548-AA54-FE8CCB40C779}" type="presOf" srcId="{1361056F-C4AC-184D-A6B0-C8C703C89F49}" destId="{8D6BEA11-015E-7248-B697-B15F27391306}" srcOrd="0" destOrd="0" presId="urn:microsoft.com/office/officeart/2005/8/layout/hList3"/>
    <dgm:cxn modelId="{E2D77A78-95A5-144C-ACA4-A01FF65B3BD6}" type="presOf" srcId="{2FEBF610-4271-734E-A271-D82ECAC60874}" destId="{02BB5C76-FA10-9F49-A96A-EEDE28FE681F}" srcOrd="0" destOrd="0" presId="urn:microsoft.com/office/officeart/2005/8/layout/hList3"/>
    <dgm:cxn modelId="{BEF79A91-8CD6-6D49-B9DC-E3D5B7EBE5C5}" srcId="{2FEBF610-4271-734E-A271-D82ECAC60874}" destId="{5AB5670B-69E5-0143-9BF9-7457DBEF94D9}" srcOrd="2" destOrd="0" parTransId="{E72CD3FA-453A-FD47-928C-9B585895AE84}" sibTransId="{B0A93300-B67C-EE48-96DC-5047FD1166A7}"/>
    <dgm:cxn modelId="{7AC511AB-61FA-484B-AD80-012B06C036C1}" type="presOf" srcId="{8A0F0CC5-B356-1044-BA30-7FE6AAC4E603}" destId="{515AB124-0D28-694B-B697-189DA6D945E5}" srcOrd="0" destOrd="0" presId="urn:microsoft.com/office/officeart/2005/8/layout/hList3"/>
    <dgm:cxn modelId="{33D72BD6-A5C7-854A-839D-B1A42E7997ED}" srcId="{2FEBF610-4271-734E-A271-D82ECAC60874}" destId="{43AF05E3-B4AC-0B46-8D7B-F5309A9D22D5}" srcOrd="3" destOrd="0" parTransId="{27162FCA-E74D-4E4C-A764-DF68125846AD}" sibTransId="{AA1D6FA0-5419-BF4C-871A-F230BC6FEE78}"/>
    <dgm:cxn modelId="{992A73DC-07B2-1A42-946B-3D94132E2D07}" srcId="{2FEBF610-4271-734E-A271-D82ECAC60874}" destId="{1361056F-C4AC-184D-A6B0-C8C703C89F49}" srcOrd="0" destOrd="0" parTransId="{3E1EBBD7-5E1F-4E42-A139-35910DCA9554}" sibTransId="{DC4A4D5E-A021-904B-8C6A-2982FA92FAB0}"/>
    <dgm:cxn modelId="{62D325E9-BC5D-0E43-9FAF-A8ADB2986368}" type="presOf" srcId="{397385DB-673D-5647-8880-DA7B239A2037}" destId="{96560A61-268F-9143-99D3-6F008A11D961}" srcOrd="0" destOrd="0" presId="urn:microsoft.com/office/officeart/2005/8/layout/hList3"/>
    <dgm:cxn modelId="{0A4A52EC-4E35-3543-9D80-C9BCF353B8D5}" srcId="{8A0F0CC5-B356-1044-BA30-7FE6AAC4E603}" destId="{2FEBF610-4271-734E-A271-D82ECAC60874}" srcOrd="0" destOrd="0" parTransId="{494B2676-605A-534B-A5CD-8337A466C851}" sibTransId="{DA8B615F-673E-ED4B-9501-97BB6AE2E55E}"/>
    <dgm:cxn modelId="{ACCFB6F3-6942-974F-A827-AAB810685990}" type="presOf" srcId="{43AF05E3-B4AC-0B46-8D7B-F5309A9D22D5}" destId="{7815CE11-E056-FA42-968C-4BD45F193C01}" srcOrd="0" destOrd="0" presId="urn:microsoft.com/office/officeart/2005/8/layout/hList3"/>
    <dgm:cxn modelId="{38F28977-54C4-2B4A-884A-59B3EEF85938}" type="presParOf" srcId="{515AB124-0D28-694B-B697-189DA6D945E5}" destId="{02BB5C76-FA10-9F49-A96A-EEDE28FE681F}" srcOrd="0" destOrd="0" presId="urn:microsoft.com/office/officeart/2005/8/layout/hList3"/>
    <dgm:cxn modelId="{7B9AD0C1-A106-F042-B50F-93B6EE884428}" type="presParOf" srcId="{515AB124-0D28-694B-B697-189DA6D945E5}" destId="{39930DFF-62C0-BD48-B45E-245191D5B63B}" srcOrd="1" destOrd="0" presId="urn:microsoft.com/office/officeart/2005/8/layout/hList3"/>
    <dgm:cxn modelId="{9152B169-1EFB-6544-BFE9-7A1439A6D9FD}" type="presParOf" srcId="{39930DFF-62C0-BD48-B45E-245191D5B63B}" destId="{8D6BEA11-015E-7248-B697-B15F27391306}" srcOrd="0" destOrd="0" presId="urn:microsoft.com/office/officeart/2005/8/layout/hList3"/>
    <dgm:cxn modelId="{41817F39-D42B-5D48-90A8-E2CB680B39FE}" type="presParOf" srcId="{39930DFF-62C0-BD48-B45E-245191D5B63B}" destId="{96560A61-268F-9143-99D3-6F008A11D961}" srcOrd="1" destOrd="0" presId="urn:microsoft.com/office/officeart/2005/8/layout/hList3"/>
    <dgm:cxn modelId="{E78803D1-A470-014E-B350-868C816AEAAF}" type="presParOf" srcId="{39930DFF-62C0-BD48-B45E-245191D5B63B}" destId="{DE7698AF-CF28-B14D-AF5A-FD019F3F8E67}" srcOrd="2" destOrd="0" presId="urn:microsoft.com/office/officeart/2005/8/layout/hList3"/>
    <dgm:cxn modelId="{01061137-37FC-264A-9356-47C8C01F66BC}" type="presParOf" srcId="{39930DFF-62C0-BD48-B45E-245191D5B63B}" destId="{7815CE11-E056-FA42-968C-4BD45F193C01}" srcOrd="3" destOrd="0" presId="urn:microsoft.com/office/officeart/2005/8/layout/hList3"/>
    <dgm:cxn modelId="{55ABDE46-B71E-BC4B-8CF9-5D3D0730491A}" type="presParOf" srcId="{515AB124-0D28-694B-B697-189DA6D945E5}" destId="{B717F151-E067-B94A-B001-3BB748A2C11B}"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FA1F5FD-D42B-E74E-8D0A-86579A36B720}"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US"/>
        </a:p>
      </dgm:t>
    </dgm:pt>
    <dgm:pt modelId="{67EF1DDB-1C38-5446-B665-55B2FBD079FA}">
      <dgm:prSet phldrT="[Text]"/>
      <dgm:spPr/>
      <dgm:t>
        <a:bodyPr/>
        <a:lstStyle/>
        <a:p>
          <a:r>
            <a:rPr lang="en-US" dirty="0"/>
            <a:t>Jan</a:t>
          </a:r>
        </a:p>
      </dgm:t>
    </dgm:pt>
    <dgm:pt modelId="{04F8F982-F0A6-DF4C-B892-2F5D1AE176D1}" type="parTrans" cxnId="{815898AB-7AD6-7941-A2A4-CB85CA3F0C27}">
      <dgm:prSet/>
      <dgm:spPr/>
      <dgm:t>
        <a:bodyPr/>
        <a:lstStyle/>
        <a:p>
          <a:endParaRPr lang="en-US"/>
        </a:p>
      </dgm:t>
    </dgm:pt>
    <dgm:pt modelId="{9A4644C6-EAC2-D245-91E6-4819EA85AC69}" type="sibTrans" cxnId="{815898AB-7AD6-7941-A2A4-CB85CA3F0C27}">
      <dgm:prSet/>
      <dgm:spPr/>
      <dgm:t>
        <a:bodyPr/>
        <a:lstStyle/>
        <a:p>
          <a:endParaRPr lang="en-US"/>
        </a:p>
      </dgm:t>
    </dgm:pt>
    <dgm:pt modelId="{C4BCBC9C-0031-894C-85A9-7DC0DA1E8A6E}">
      <dgm:prSet phldrT="[Text]"/>
      <dgm:spPr/>
      <dgm:t>
        <a:bodyPr/>
        <a:lstStyle/>
        <a:p>
          <a:r>
            <a:rPr lang="en-US" dirty="0"/>
            <a:t>Feb</a:t>
          </a:r>
        </a:p>
      </dgm:t>
    </dgm:pt>
    <dgm:pt modelId="{E6EBD6A5-D2B6-4041-9D6A-5854B8C47122}" type="parTrans" cxnId="{57533739-ADFE-BA42-B1A3-18C7E092C64E}">
      <dgm:prSet/>
      <dgm:spPr/>
      <dgm:t>
        <a:bodyPr/>
        <a:lstStyle/>
        <a:p>
          <a:endParaRPr lang="en-US"/>
        </a:p>
      </dgm:t>
    </dgm:pt>
    <dgm:pt modelId="{959A105F-031D-C24D-8B36-2D3AE70EB9AE}" type="sibTrans" cxnId="{57533739-ADFE-BA42-B1A3-18C7E092C64E}">
      <dgm:prSet/>
      <dgm:spPr/>
      <dgm:t>
        <a:bodyPr/>
        <a:lstStyle/>
        <a:p>
          <a:endParaRPr lang="en-US"/>
        </a:p>
      </dgm:t>
    </dgm:pt>
    <dgm:pt modelId="{2BA86FB1-87F0-1B43-9318-CB0CD519A6E7}">
      <dgm:prSet phldrT="[Text]"/>
      <dgm:spPr/>
      <dgm:t>
        <a:bodyPr/>
        <a:lstStyle/>
        <a:p>
          <a:r>
            <a:rPr lang="en-US" dirty="0"/>
            <a:t>Mar</a:t>
          </a:r>
        </a:p>
      </dgm:t>
    </dgm:pt>
    <dgm:pt modelId="{FA88DAA9-A5E6-8C4D-AB85-33FDA3170A23}" type="parTrans" cxnId="{6163B44D-7D2A-8547-B0B4-F9DBBAA4041F}">
      <dgm:prSet/>
      <dgm:spPr/>
      <dgm:t>
        <a:bodyPr/>
        <a:lstStyle/>
        <a:p>
          <a:endParaRPr lang="en-US"/>
        </a:p>
      </dgm:t>
    </dgm:pt>
    <dgm:pt modelId="{85EEE600-0183-764D-AE09-3E5969B7FB50}" type="sibTrans" cxnId="{6163B44D-7D2A-8547-B0B4-F9DBBAA4041F}">
      <dgm:prSet/>
      <dgm:spPr/>
      <dgm:t>
        <a:bodyPr/>
        <a:lstStyle/>
        <a:p>
          <a:endParaRPr lang="en-US"/>
        </a:p>
      </dgm:t>
    </dgm:pt>
    <dgm:pt modelId="{DD45A2FC-4C0A-DC4F-89EF-66DC2ACCDA54}">
      <dgm:prSet phldrT="[Text]"/>
      <dgm:spPr/>
      <dgm:t>
        <a:bodyPr/>
        <a:lstStyle/>
        <a:p>
          <a:r>
            <a:rPr lang="en-US" dirty="0"/>
            <a:t>Apr</a:t>
          </a:r>
        </a:p>
      </dgm:t>
    </dgm:pt>
    <dgm:pt modelId="{7772C9B5-B622-2748-B0F4-9A8CF62D95F6}" type="parTrans" cxnId="{41C288DD-441D-CF43-9850-0E2E388D6A81}">
      <dgm:prSet/>
      <dgm:spPr/>
      <dgm:t>
        <a:bodyPr/>
        <a:lstStyle/>
        <a:p>
          <a:endParaRPr lang="en-US"/>
        </a:p>
      </dgm:t>
    </dgm:pt>
    <dgm:pt modelId="{F13E4774-23FC-1C43-BD7B-826E21F9A1E8}" type="sibTrans" cxnId="{41C288DD-441D-CF43-9850-0E2E388D6A81}">
      <dgm:prSet/>
      <dgm:spPr/>
      <dgm:t>
        <a:bodyPr/>
        <a:lstStyle/>
        <a:p>
          <a:endParaRPr lang="en-US"/>
        </a:p>
      </dgm:t>
    </dgm:pt>
    <dgm:pt modelId="{EABC2EAD-9B83-3849-A3D9-3270DF3979A8}">
      <dgm:prSet phldrT="[Text]"/>
      <dgm:spPr/>
      <dgm:t>
        <a:bodyPr/>
        <a:lstStyle/>
        <a:p>
          <a:r>
            <a:rPr lang="en-US" dirty="0"/>
            <a:t>May</a:t>
          </a:r>
        </a:p>
      </dgm:t>
    </dgm:pt>
    <dgm:pt modelId="{B007EAF7-603D-3E4C-BDD8-9A8D8C2820FE}" type="parTrans" cxnId="{EF84D74E-7061-0D4F-AF57-30A335197F23}">
      <dgm:prSet/>
      <dgm:spPr/>
      <dgm:t>
        <a:bodyPr/>
        <a:lstStyle/>
        <a:p>
          <a:endParaRPr lang="en-US"/>
        </a:p>
      </dgm:t>
    </dgm:pt>
    <dgm:pt modelId="{1EA055B5-5821-EC4A-B41D-7882C392D04D}" type="sibTrans" cxnId="{EF84D74E-7061-0D4F-AF57-30A335197F23}">
      <dgm:prSet/>
      <dgm:spPr/>
      <dgm:t>
        <a:bodyPr/>
        <a:lstStyle/>
        <a:p>
          <a:endParaRPr lang="en-US"/>
        </a:p>
      </dgm:t>
    </dgm:pt>
    <dgm:pt modelId="{82E384A3-B2C3-B147-A6B6-94FC07BB6928}">
      <dgm:prSet phldrT="[Text]"/>
      <dgm:spPr/>
      <dgm:t>
        <a:bodyPr/>
        <a:lstStyle/>
        <a:p>
          <a:r>
            <a:rPr lang="en-US" dirty="0"/>
            <a:t>June</a:t>
          </a:r>
        </a:p>
      </dgm:t>
    </dgm:pt>
    <dgm:pt modelId="{3273EA68-070E-5C49-881C-C8225FAA006E}" type="parTrans" cxnId="{5DAF687F-FC79-224D-A838-BD07A08E28EA}">
      <dgm:prSet/>
      <dgm:spPr/>
      <dgm:t>
        <a:bodyPr/>
        <a:lstStyle/>
        <a:p>
          <a:endParaRPr lang="en-US"/>
        </a:p>
      </dgm:t>
    </dgm:pt>
    <dgm:pt modelId="{544FEA4E-F731-4745-B04C-A08AACEBB5E2}" type="sibTrans" cxnId="{5DAF687F-FC79-224D-A838-BD07A08E28EA}">
      <dgm:prSet/>
      <dgm:spPr/>
      <dgm:t>
        <a:bodyPr/>
        <a:lstStyle/>
        <a:p>
          <a:endParaRPr lang="en-US"/>
        </a:p>
      </dgm:t>
    </dgm:pt>
    <dgm:pt modelId="{4953A8A6-1C73-ED44-B03C-4845E803F9CC}">
      <dgm:prSet phldrT="[Text]"/>
      <dgm:spPr/>
      <dgm:t>
        <a:bodyPr/>
        <a:lstStyle/>
        <a:p>
          <a:r>
            <a:rPr lang="en-US" dirty="0"/>
            <a:t>July</a:t>
          </a:r>
        </a:p>
      </dgm:t>
    </dgm:pt>
    <dgm:pt modelId="{CDC33303-5001-4C48-A09D-3A45FB146FDE}" type="parTrans" cxnId="{3609BB7C-D3D3-1448-9517-1816D4B8BC39}">
      <dgm:prSet/>
      <dgm:spPr/>
      <dgm:t>
        <a:bodyPr/>
        <a:lstStyle/>
        <a:p>
          <a:endParaRPr lang="en-US"/>
        </a:p>
      </dgm:t>
    </dgm:pt>
    <dgm:pt modelId="{EEDDF3AD-9E4D-A34F-A39C-2C93658E6E83}" type="sibTrans" cxnId="{3609BB7C-D3D3-1448-9517-1816D4B8BC39}">
      <dgm:prSet/>
      <dgm:spPr/>
      <dgm:t>
        <a:bodyPr/>
        <a:lstStyle/>
        <a:p>
          <a:endParaRPr lang="en-US"/>
        </a:p>
      </dgm:t>
    </dgm:pt>
    <dgm:pt modelId="{0FD4FDB6-C98E-E64F-B82E-B9FBC3ADF764}">
      <dgm:prSet phldrT="[Text]"/>
      <dgm:spPr/>
      <dgm:t>
        <a:bodyPr/>
        <a:lstStyle/>
        <a:p>
          <a:r>
            <a:rPr lang="en-US" dirty="0"/>
            <a:t>Aug</a:t>
          </a:r>
        </a:p>
      </dgm:t>
    </dgm:pt>
    <dgm:pt modelId="{02420A97-271F-6C49-9076-3DB3686FD074}" type="parTrans" cxnId="{54897C68-3FD9-EF44-8F2C-61B522B8158A}">
      <dgm:prSet/>
      <dgm:spPr/>
      <dgm:t>
        <a:bodyPr/>
        <a:lstStyle/>
        <a:p>
          <a:endParaRPr lang="en-US"/>
        </a:p>
      </dgm:t>
    </dgm:pt>
    <dgm:pt modelId="{54F13FB0-238A-184B-BAB0-DCECBF0B9406}" type="sibTrans" cxnId="{54897C68-3FD9-EF44-8F2C-61B522B8158A}">
      <dgm:prSet/>
      <dgm:spPr/>
      <dgm:t>
        <a:bodyPr/>
        <a:lstStyle/>
        <a:p>
          <a:endParaRPr lang="en-US"/>
        </a:p>
      </dgm:t>
    </dgm:pt>
    <dgm:pt modelId="{9CB789D2-5EB6-AE49-92D5-B0E88488939C}">
      <dgm:prSet phldrT="[Text]"/>
      <dgm:spPr/>
      <dgm:t>
        <a:bodyPr/>
        <a:lstStyle/>
        <a:p>
          <a:r>
            <a:rPr lang="en-US" dirty="0"/>
            <a:t>Sept</a:t>
          </a:r>
        </a:p>
      </dgm:t>
    </dgm:pt>
    <dgm:pt modelId="{6CBDBAE8-06C6-9343-88E2-5E40CCBB8676}" type="parTrans" cxnId="{49A4D6D2-D06A-454D-BBF1-CCDAB8930011}">
      <dgm:prSet/>
      <dgm:spPr/>
      <dgm:t>
        <a:bodyPr/>
        <a:lstStyle/>
        <a:p>
          <a:endParaRPr lang="en-US"/>
        </a:p>
      </dgm:t>
    </dgm:pt>
    <dgm:pt modelId="{9DB8641A-6387-8445-BF49-FDD51313167A}" type="sibTrans" cxnId="{49A4D6D2-D06A-454D-BBF1-CCDAB8930011}">
      <dgm:prSet/>
      <dgm:spPr/>
      <dgm:t>
        <a:bodyPr/>
        <a:lstStyle/>
        <a:p>
          <a:endParaRPr lang="en-US"/>
        </a:p>
      </dgm:t>
    </dgm:pt>
    <dgm:pt modelId="{8A89548A-D454-584B-BE9F-5F9F76AA05EF}">
      <dgm:prSet phldrT="[Text]"/>
      <dgm:spPr/>
      <dgm:t>
        <a:bodyPr/>
        <a:lstStyle/>
        <a:p>
          <a:r>
            <a:rPr lang="en-US" dirty="0"/>
            <a:t>Oct</a:t>
          </a:r>
        </a:p>
      </dgm:t>
    </dgm:pt>
    <dgm:pt modelId="{3C257F42-B6D7-9D43-8EA9-777B87D08C4E}" type="parTrans" cxnId="{C78FE9B5-2513-9844-BF18-344E96C3B9D7}">
      <dgm:prSet/>
      <dgm:spPr/>
      <dgm:t>
        <a:bodyPr/>
        <a:lstStyle/>
        <a:p>
          <a:endParaRPr lang="en-US"/>
        </a:p>
      </dgm:t>
    </dgm:pt>
    <dgm:pt modelId="{7F2D62B8-5D94-624D-931B-33B8CC5414EA}" type="sibTrans" cxnId="{C78FE9B5-2513-9844-BF18-344E96C3B9D7}">
      <dgm:prSet/>
      <dgm:spPr/>
      <dgm:t>
        <a:bodyPr/>
        <a:lstStyle/>
        <a:p>
          <a:endParaRPr lang="en-US"/>
        </a:p>
      </dgm:t>
    </dgm:pt>
    <dgm:pt modelId="{7522ED18-2C76-234D-8B64-6B6A81CE28D2}">
      <dgm:prSet phldrT="[Text]"/>
      <dgm:spPr/>
      <dgm:t>
        <a:bodyPr/>
        <a:lstStyle/>
        <a:p>
          <a:r>
            <a:rPr lang="en-US" dirty="0"/>
            <a:t>Nov</a:t>
          </a:r>
        </a:p>
      </dgm:t>
    </dgm:pt>
    <dgm:pt modelId="{F2FE6B8E-D4DC-3649-875B-EE4AD76B5A79}" type="parTrans" cxnId="{27378315-4059-F24C-9FAF-8654C748D238}">
      <dgm:prSet/>
      <dgm:spPr/>
      <dgm:t>
        <a:bodyPr/>
        <a:lstStyle/>
        <a:p>
          <a:endParaRPr lang="en-US"/>
        </a:p>
      </dgm:t>
    </dgm:pt>
    <dgm:pt modelId="{056C8AFE-53D9-3941-91C8-7DBC8BF88A4B}" type="sibTrans" cxnId="{27378315-4059-F24C-9FAF-8654C748D238}">
      <dgm:prSet/>
      <dgm:spPr/>
      <dgm:t>
        <a:bodyPr/>
        <a:lstStyle/>
        <a:p>
          <a:endParaRPr lang="en-US"/>
        </a:p>
      </dgm:t>
    </dgm:pt>
    <dgm:pt modelId="{BD9A2E20-0CDC-7841-B7E7-9CF29257759A}">
      <dgm:prSet phldrT="[Text]"/>
      <dgm:spPr/>
      <dgm:t>
        <a:bodyPr/>
        <a:lstStyle/>
        <a:p>
          <a:r>
            <a:rPr lang="en-US" dirty="0"/>
            <a:t>Dec</a:t>
          </a:r>
        </a:p>
      </dgm:t>
    </dgm:pt>
    <dgm:pt modelId="{4B8E62C9-767D-F046-9139-64425D15677D}" type="parTrans" cxnId="{656C66FE-819A-E84A-8AB3-9C0EA16220F2}">
      <dgm:prSet/>
      <dgm:spPr/>
      <dgm:t>
        <a:bodyPr/>
        <a:lstStyle/>
        <a:p>
          <a:endParaRPr lang="en-US"/>
        </a:p>
      </dgm:t>
    </dgm:pt>
    <dgm:pt modelId="{2FB85835-4DE1-6D48-92B5-133C31C26833}" type="sibTrans" cxnId="{656C66FE-819A-E84A-8AB3-9C0EA16220F2}">
      <dgm:prSet/>
      <dgm:spPr/>
      <dgm:t>
        <a:bodyPr/>
        <a:lstStyle/>
        <a:p>
          <a:endParaRPr lang="en-US"/>
        </a:p>
      </dgm:t>
    </dgm:pt>
    <dgm:pt modelId="{B7F02973-C439-5D45-9230-6B60F8904DC8}" type="pres">
      <dgm:prSet presAssocID="{0FA1F5FD-D42B-E74E-8D0A-86579A36B720}" presName="cycle" presStyleCnt="0">
        <dgm:presLayoutVars>
          <dgm:dir/>
          <dgm:resizeHandles val="exact"/>
        </dgm:presLayoutVars>
      </dgm:prSet>
      <dgm:spPr/>
    </dgm:pt>
    <dgm:pt modelId="{A64F68C7-5F20-1C42-9231-D67AE9423E0E}" type="pres">
      <dgm:prSet presAssocID="{67EF1DDB-1C38-5446-B665-55B2FBD079FA}" presName="node" presStyleLbl="node1" presStyleIdx="0" presStyleCnt="12">
        <dgm:presLayoutVars>
          <dgm:bulletEnabled val="1"/>
        </dgm:presLayoutVars>
      </dgm:prSet>
      <dgm:spPr/>
    </dgm:pt>
    <dgm:pt modelId="{001D3289-0A54-3848-B93E-C47048EE8698}" type="pres">
      <dgm:prSet presAssocID="{67EF1DDB-1C38-5446-B665-55B2FBD079FA}" presName="spNode" presStyleCnt="0"/>
      <dgm:spPr/>
    </dgm:pt>
    <dgm:pt modelId="{B337ABEC-9BBC-9047-BDBC-1C3A5B0D68E8}" type="pres">
      <dgm:prSet presAssocID="{9A4644C6-EAC2-D245-91E6-4819EA85AC69}" presName="sibTrans" presStyleLbl="sibTrans1D1" presStyleIdx="0" presStyleCnt="12"/>
      <dgm:spPr/>
    </dgm:pt>
    <dgm:pt modelId="{29434498-5D25-E345-8227-B29F2779B1BB}" type="pres">
      <dgm:prSet presAssocID="{C4BCBC9C-0031-894C-85A9-7DC0DA1E8A6E}" presName="node" presStyleLbl="node1" presStyleIdx="1" presStyleCnt="12">
        <dgm:presLayoutVars>
          <dgm:bulletEnabled val="1"/>
        </dgm:presLayoutVars>
      </dgm:prSet>
      <dgm:spPr/>
    </dgm:pt>
    <dgm:pt modelId="{2E1AA230-94DE-7A42-9B4F-C1B2230AB221}" type="pres">
      <dgm:prSet presAssocID="{C4BCBC9C-0031-894C-85A9-7DC0DA1E8A6E}" presName="spNode" presStyleCnt="0"/>
      <dgm:spPr/>
    </dgm:pt>
    <dgm:pt modelId="{DF5F9A44-10E2-0B47-B553-B9652B693BB4}" type="pres">
      <dgm:prSet presAssocID="{959A105F-031D-C24D-8B36-2D3AE70EB9AE}" presName="sibTrans" presStyleLbl="sibTrans1D1" presStyleIdx="1" presStyleCnt="12"/>
      <dgm:spPr/>
    </dgm:pt>
    <dgm:pt modelId="{B220E229-F1C3-434E-888F-A16A3518FB76}" type="pres">
      <dgm:prSet presAssocID="{2BA86FB1-87F0-1B43-9318-CB0CD519A6E7}" presName="node" presStyleLbl="node1" presStyleIdx="2" presStyleCnt="12">
        <dgm:presLayoutVars>
          <dgm:bulletEnabled val="1"/>
        </dgm:presLayoutVars>
      </dgm:prSet>
      <dgm:spPr/>
    </dgm:pt>
    <dgm:pt modelId="{7A111637-939C-1A45-9493-49F557A18862}" type="pres">
      <dgm:prSet presAssocID="{2BA86FB1-87F0-1B43-9318-CB0CD519A6E7}" presName="spNode" presStyleCnt="0"/>
      <dgm:spPr/>
    </dgm:pt>
    <dgm:pt modelId="{B5B9B3EB-EF1C-2646-9908-B49351D02085}" type="pres">
      <dgm:prSet presAssocID="{85EEE600-0183-764D-AE09-3E5969B7FB50}" presName="sibTrans" presStyleLbl="sibTrans1D1" presStyleIdx="2" presStyleCnt="12"/>
      <dgm:spPr/>
    </dgm:pt>
    <dgm:pt modelId="{D61280FE-09EE-DA42-B9A5-8E95F2C6259B}" type="pres">
      <dgm:prSet presAssocID="{DD45A2FC-4C0A-DC4F-89EF-66DC2ACCDA54}" presName="node" presStyleLbl="node1" presStyleIdx="3" presStyleCnt="12">
        <dgm:presLayoutVars>
          <dgm:bulletEnabled val="1"/>
        </dgm:presLayoutVars>
      </dgm:prSet>
      <dgm:spPr/>
    </dgm:pt>
    <dgm:pt modelId="{1C07810D-8265-524A-A634-D35A013CE761}" type="pres">
      <dgm:prSet presAssocID="{DD45A2FC-4C0A-DC4F-89EF-66DC2ACCDA54}" presName="spNode" presStyleCnt="0"/>
      <dgm:spPr/>
    </dgm:pt>
    <dgm:pt modelId="{65D56466-7B5B-7942-9953-BFCE202F3434}" type="pres">
      <dgm:prSet presAssocID="{F13E4774-23FC-1C43-BD7B-826E21F9A1E8}" presName="sibTrans" presStyleLbl="sibTrans1D1" presStyleIdx="3" presStyleCnt="12"/>
      <dgm:spPr/>
    </dgm:pt>
    <dgm:pt modelId="{BD19BC4C-CEAF-6048-AF29-B9AAF7538E6F}" type="pres">
      <dgm:prSet presAssocID="{EABC2EAD-9B83-3849-A3D9-3270DF3979A8}" presName="node" presStyleLbl="node1" presStyleIdx="4" presStyleCnt="12">
        <dgm:presLayoutVars>
          <dgm:bulletEnabled val="1"/>
        </dgm:presLayoutVars>
      </dgm:prSet>
      <dgm:spPr/>
    </dgm:pt>
    <dgm:pt modelId="{6A99899E-DFAE-CC49-9BA8-863F103BBD04}" type="pres">
      <dgm:prSet presAssocID="{EABC2EAD-9B83-3849-A3D9-3270DF3979A8}" presName="spNode" presStyleCnt="0"/>
      <dgm:spPr/>
    </dgm:pt>
    <dgm:pt modelId="{60634E08-8CE6-9C4A-9F47-38114F8588C1}" type="pres">
      <dgm:prSet presAssocID="{1EA055B5-5821-EC4A-B41D-7882C392D04D}" presName="sibTrans" presStyleLbl="sibTrans1D1" presStyleIdx="4" presStyleCnt="12"/>
      <dgm:spPr/>
    </dgm:pt>
    <dgm:pt modelId="{2F825E02-7B37-FD41-B5AE-AC998C5BC32D}" type="pres">
      <dgm:prSet presAssocID="{82E384A3-B2C3-B147-A6B6-94FC07BB6928}" presName="node" presStyleLbl="node1" presStyleIdx="5" presStyleCnt="12">
        <dgm:presLayoutVars>
          <dgm:bulletEnabled val="1"/>
        </dgm:presLayoutVars>
      </dgm:prSet>
      <dgm:spPr/>
    </dgm:pt>
    <dgm:pt modelId="{FB65F6D4-3786-B04E-A5D7-E44DA10D1E7B}" type="pres">
      <dgm:prSet presAssocID="{82E384A3-B2C3-B147-A6B6-94FC07BB6928}" presName="spNode" presStyleCnt="0"/>
      <dgm:spPr/>
    </dgm:pt>
    <dgm:pt modelId="{91BD0330-F2B5-1B4E-9F28-1BB9D152E9BB}" type="pres">
      <dgm:prSet presAssocID="{544FEA4E-F731-4745-B04C-A08AACEBB5E2}" presName="sibTrans" presStyleLbl="sibTrans1D1" presStyleIdx="5" presStyleCnt="12"/>
      <dgm:spPr/>
    </dgm:pt>
    <dgm:pt modelId="{44D7E073-74EC-2C48-9550-80E5B2088751}" type="pres">
      <dgm:prSet presAssocID="{4953A8A6-1C73-ED44-B03C-4845E803F9CC}" presName="node" presStyleLbl="node1" presStyleIdx="6" presStyleCnt="12">
        <dgm:presLayoutVars>
          <dgm:bulletEnabled val="1"/>
        </dgm:presLayoutVars>
      </dgm:prSet>
      <dgm:spPr/>
    </dgm:pt>
    <dgm:pt modelId="{3525E483-D164-0846-8360-7403F23FDAD9}" type="pres">
      <dgm:prSet presAssocID="{4953A8A6-1C73-ED44-B03C-4845E803F9CC}" presName="spNode" presStyleCnt="0"/>
      <dgm:spPr/>
    </dgm:pt>
    <dgm:pt modelId="{54C27322-2B19-DB4A-8C50-F688B8E2CC7F}" type="pres">
      <dgm:prSet presAssocID="{EEDDF3AD-9E4D-A34F-A39C-2C93658E6E83}" presName="sibTrans" presStyleLbl="sibTrans1D1" presStyleIdx="6" presStyleCnt="12"/>
      <dgm:spPr/>
    </dgm:pt>
    <dgm:pt modelId="{682C08CF-CAA8-884E-B49D-CC4BF56FB8CD}" type="pres">
      <dgm:prSet presAssocID="{0FD4FDB6-C98E-E64F-B82E-B9FBC3ADF764}" presName="node" presStyleLbl="node1" presStyleIdx="7" presStyleCnt="12">
        <dgm:presLayoutVars>
          <dgm:bulletEnabled val="1"/>
        </dgm:presLayoutVars>
      </dgm:prSet>
      <dgm:spPr/>
    </dgm:pt>
    <dgm:pt modelId="{2B563C83-F0D2-C344-92A9-B6381505DE17}" type="pres">
      <dgm:prSet presAssocID="{0FD4FDB6-C98E-E64F-B82E-B9FBC3ADF764}" presName="spNode" presStyleCnt="0"/>
      <dgm:spPr/>
    </dgm:pt>
    <dgm:pt modelId="{43AACF2E-9101-134B-9872-637FC1518CF8}" type="pres">
      <dgm:prSet presAssocID="{54F13FB0-238A-184B-BAB0-DCECBF0B9406}" presName="sibTrans" presStyleLbl="sibTrans1D1" presStyleIdx="7" presStyleCnt="12"/>
      <dgm:spPr/>
    </dgm:pt>
    <dgm:pt modelId="{E88167A7-4282-8A48-8C47-A1D4EB2923AF}" type="pres">
      <dgm:prSet presAssocID="{9CB789D2-5EB6-AE49-92D5-B0E88488939C}" presName="node" presStyleLbl="node1" presStyleIdx="8" presStyleCnt="12">
        <dgm:presLayoutVars>
          <dgm:bulletEnabled val="1"/>
        </dgm:presLayoutVars>
      </dgm:prSet>
      <dgm:spPr/>
    </dgm:pt>
    <dgm:pt modelId="{AF3BCE28-09AC-9B4E-A1E8-EF0C9DF22CDE}" type="pres">
      <dgm:prSet presAssocID="{9CB789D2-5EB6-AE49-92D5-B0E88488939C}" presName="spNode" presStyleCnt="0"/>
      <dgm:spPr/>
    </dgm:pt>
    <dgm:pt modelId="{30E2F79B-AD10-0146-987D-BFB258DE78A1}" type="pres">
      <dgm:prSet presAssocID="{9DB8641A-6387-8445-BF49-FDD51313167A}" presName="sibTrans" presStyleLbl="sibTrans1D1" presStyleIdx="8" presStyleCnt="12"/>
      <dgm:spPr/>
    </dgm:pt>
    <dgm:pt modelId="{35189157-8AF5-9D40-9D3E-343E078E690F}" type="pres">
      <dgm:prSet presAssocID="{8A89548A-D454-584B-BE9F-5F9F76AA05EF}" presName="node" presStyleLbl="node1" presStyleIdx="9" presStyleCnt="12">
        <dgm:presLayoutVars>
          <dgm:bulletEnabled val="1"/>
        </dgm:presLayoutVars>
      </dgm:prSet>
      <dgm:spPr/>
    </dgm:pt>
    <dgm:pt modelId="{79D76BD8-2BB7-7949-A525-76C3A3DE7BF3}" type="pres">
      <dgm:prSet presAssocID="{8A89548A-D454-584B-BE9F-5F9F76AA05EF}" presName="spNode" presStyleCnt="0"/>
      <dgm:spPr/>
    </dgm:pt>
    <dgm:pt modelId="{1D37FD1F-4C05-2245-A533-8DB21C849DF1}" type="pres">
      <dgm:prSet presAssocID="{7F2D62B8-5D94-624D-931B-33B8CC5414EA}" presName="sibTrans" presStyleLbl="sibTrans1D1" presStyleIdx="9" presStyleCnt="12"/>
      <dgm:spPr/>
    </dgm:pt>
    <dgm:pt modelId="{2A6A1E06-E4E3-5F4A-B2D2-7222483E6F77}" type="pres">
      <dgm:prSet presAssocID="{7522ED18-2C76-234D-8B64-6B6A81CE28D2}" presName="node" presStyleLbl="node1" presStyleIdx="10" presStyleCnt="12">
        <dgm:presLayoutVars>
          <dgm:bulletEnabled val="1"/>
        </dgm:presLayoutVars>
      </dgm:prSet>
      <dgm:spPr/>
    </dgm:pt>
    <dgm:pt modelId="{02D25890-F142-544A-89EB-2017D8A6569A}" type="pres">
      <dgm:prSet presAssocID="{7522ED18-2C76-234D-8B64-6B6A81CE28D2}" presName="spNode" presStyleCnt="0"/>
      <dgm:spPr/>
    </dgm:pt>
    <dgm:pt modelId="{BA457C65-527D-8F4E-9A04-27C2F5AF20EC}" type="pres">
      <dgm:prSet presAssocID="{056C8AFE-53D9-3941-91C8-7DBC8BF88A4B}" presName="sibTrans" presStyleLbl="sibTrans1D1" presStyleIdx="10" presStyleCnt="12"/>
      <dgm:spPr/>
    </dgm:pt>
    <dgm:pt modelId="{48EC3D55-282B-4E45-8C89-F9F01F94BD86}" type="pres">
      <dgm:prSet presAssocID="{BD9A2E20-0CDC-7841-B7E7-9CF29257759A}" presName="node" presStyleLbl="node1" presStyleIdx="11" presStyleCnt="12">
        <dgm:presLayoutVars>
          <dgm:bulletEnabled val="1"/>
        </dgm:presLayoutVars>
      </dgm:prSet>
      <dgm:spPr/>
    </dgm:pt>
    <dgm:pt modelId="{B647AD25-94B7-F04E-A63C-3026A89C90AE}" type="pres">
      <dgm:prSet presAssocID="{BD9A2E20-0CDC-7841-B7E7-9CF29257759A}" presName="spNode" presStyleCnt="0"/>
      <dgm:spPr/>
    </dgm:pt>
    <dgm:pt modelId="{F30474FF-F0C2-A143-84A1-5AD49F5B2E17}" type="pres">
      <dgm:prSet presAssocID="{2FB85835-4DE1-6D48-92B5-133C31C26833}" presName="sibTrans" presStyleLbl="sibTrans1D1" presStyleIdx="11" presStyleCnt="12"/>
      <dgm:spPr/>
    </dgm:pt>
  </dgm:ptLst>
  <dgm:cxnLst>
    <dgm:cxn modelId="{0D4BB30D-FE07-BF4F-8AF0-8C481D213702}" type="presOf" srcId="{DD45A2FC-4C0A-DC4F-89EF-66DC2ACCDA54}" destId="{D61280FE-09EE-DA42-B9A5-8E95F2C6259B}" srcOrd="0" destOrd="0" presId="urn:microsoft.com/office/officeart/2005/8/layout/cycle6"/>
    <dgm:cxn modelId="{27378315-4059-F24C-9FAF-8654C748D238}" srcId="{0FA1F5FD-D42B-E74E-8D0A-86579A36B720}" destId="{7522ED18-2C76-234D-8B64-6B6A81CE28D2}" srcOrd="10" destOrd="0" parTransId="{F2FE6B8E-D4DC-3649-875B-EE4AD76B5A79}" sibTransId="{056C8AFE-53D9-3941-91C8-7DBC8BF88A4B}"/>
    <dgm:cxn modelId="{11279116-F832-AD41-925F-4D1ECD409B94}" type="presOf" srcId="{056C8AFE-53D9-3941-91C8-7DBC8BF88A4B}" destId="{BA457C65-527D-8F4E-9A04-27C2F5AF20EC}" srcOrd="0" destOrd="0" presId="urn:microsoft.com/office/officeart/2005/8/layout/cycle6"/>
    <dgm:cxn modelId="{5BAC551F-8943-5D46-976B-4C0A3B5E243B}" type="presOf" srcId="{BD9A2E20-0CDC-7841-B7E7-9CF29257759A}" destId="{48EC3D55-282B-4E45-8C89-F9F01F94BD86}" srcOrd="0" destOrd="0" presId="urn:microsoft.com/office/officeart/2005/8/layout/cycle6"/>
    <dgm:cxn modelId="{F2A88D21-8913-B545-B2A6-DCAB9F85C63F}" type="presOf" srcId="{54F13FB0-238A-184B-BAB0-DCECBF0B9406}" destId="{43AACF2E-9101-134B-9872-637FC1518CF8}" srcOrd="0" destOrd="0" presId="urn:microsoft.com/office/officeart/2005/8/layout/cycle6"/>
    <dgm:cxn modelId="{6643AF24-50D5-4441-8A24-7258E1CD8443}" type="presOf" srcId="{F13E4774-23FC-1C43-BD7B-826E21F9A1E8}" destId="{65D56466-7B5B-7942-9953-BFCE202F3434}" srcOrd="0" destOrd="0" presId="urn:microsoft.com/office/officeart/2005/8/layout/cycle6"/>
    <dgm:cxn modelId="{B8D4E538-63B6-7D42-8F91-5F51A7A66C0C}" type="presOf" srcId="{9A4644C6-EAC2-D245-91E6-4819EA85AC69}" destId="{B337ABEC-9BBC-9047-BDBC-1C3A5B0D68E8}" srcOrd="0" destOrd="0" presId="urn:microsoft.com/office/officeart/2005/8/layout/cycle6"/>
    <dgm:cxn modelId="{57533739-ADFE-BA42-B1A3-18C7E092C64E}" srcId="{0FA1F5FD-D42B-E74E-8D0A-86579A36B720}" destId="{C4BCBC9C-0031-894C-85A9-7DC0DA1E8A6E}" srcOrd="1" destOrd="0" parTransId="{E6EBD6A5-D2B6-4041-9D6A-5854B8C47122}" sibTransId="{959A105F-031D-C24D-8B36-2D3AE70EB9AE}"/>
    <dgm:cxn modelId="{BA4B4F42-D137-D240-92F8-4202439E1F17}" type="presOf" srcId="{959A105F-031D-C24D-8B36-2D3AE70EB9AE}" destId="{DF5F9A44-10E2-0B47-B553-B9652B693BB4}" srcOrd="0" destOrd="0" presId="urn:microsoft.com/office/officeart/2005/8/layout/cycle6"/>
    <dgm:cxn modelId="{6163B44D-7D2A-8547-B0B4-F9DBBAA4041F}" srcId="{0FA1F5FD-D42B-E74E-8D0A-86579A36B720}" destId="{2BA86FB1-87F0-1B43-9318-CB0CD519A6E7}" srcOrd="2" destOrd="0" parTransId="{FA88DAA9-A5E6-8C4D-AB85-33FDA3170A23}" sibTransId="{85EEE600-0183-764D-AE09-3E5969B7FB50}"/>
    <dgm:cxn modelId="{EF84D74E-7061-0D4F-AF57-30A335197F23}" srcId="{0FA1F5FD-D42B-E74E-8D0A-86579A36B720}" destId="{EABC2EAD-9B83-3849-A3D9-3270DF3979A8}" srcOrd="4" destOrd="0" parTransId="{B007EAF7-603D-3E4C-BDD8-9A8D8C2820FE}" sibTransId="{1EA055B5-5821-EC4A-B41D-7882C392D04D}"/>
    <dgm:cxn modelId="{78AF9C61-EA36-804B-8E2E-F96028AFA297}" type="presOf" srcId="{9CB789D2-5EB6-AE49-92D5-B0E88488939C}" destId="{E88167A7-4282-8A48-8C47-A1D4EB2923AF}" srcOrd="0" destOrd="0" presId="urn:microsoft.com/office/officeart/2005/8/layout/cycle6"/>
    <dgm:cxn modelId="{54897C68-3FD9-EF44-8F2C-61B522B8158A}" srcId="{0FA1F5FD-D42B-E74E-8D0A-86579A36B720}" destId="{0FD4FDB6-C98E-E64F-B82E-B9FBC3ADF764}" srcOrd="7" destOrd="0" parTransId="{02420A97-271F-6C49-9076-3DB3686FD074}" sibTransId="{54F13FB0-238A-184B-BAB0-DCECBF0B9406}"/>
    <dgm:cxn modelId="{2E49ED6D-1470-1646-9EE8-F497C9775804}" type="presOf" srcId="{0FA1F5FD-D42B-E74E-8D0A-86579A36B720}" destId="{B7F02973-C439-5D45-9230-6B60F8904DC8}" srcOrd="0" destOrd="0" presId="urn:microsoft.com/office/officeart/2005/8/layout/cycle6"/>
    <dgm:cxn modelId="{D32A9771-6DA8-CD46-8E26-30FE52BCD5EB}" type="presOf" srcId="{67EF1DDB-1C38-5446-B665-55B2FBD079FA}" destId="{A64F68C7-5F20-1C42-9231-D67AE9423E0E}" srcOrd="0" destOrd="0" presId="urn:microsoft.com/office/officeart/2005/8/layout/cycle6"/>
    <dgm:cxn modelId="{5DE63375-EE2F-604D-8843-D17AEA698241}" type="presOf" srcId="{1EA055B5-5821-EC4A-B41D-7882C392D04D}" destId="{60634E08-8CE6-9C4A-9F47-38114F8588C1}" srcOrd="0" destOrd="0" presId="urn:microsoft.com/office/officeart/2005/8/layout/cycle6"/>
    <dgm:cxn modelId="{B8541577-468C-6D47-9429-F57D50BBD5C6}" type="presOf" srcId="{82E384A3-B2C3-B147-A6B6-94FC07BB6928}" destId="{2F825E02-7B37-FD41-B5AE-AC998C5BC32D}" srcOrd="0" destOrd="0" presId="urn:microsoft.com/office/officeart/2005/8/layout/cycle6"/>
    <dgm:cxn modelId="{3609BB7C-D3D3-1448-9517-1816D4B8BC39}" srcId="{0FA1F5FD-D42B-E74E-8D0A-86579A36B720}" destId="{4953A8A6-1C73-ED44-B03C-4845E803F9CC}" srcOrd="6" destOrd="0" parTransId="{CDC33303-5001-4C48-A09D-3A45FB146FDE}" sibTransId="{EEDDF3AD-9E4D-A34F-A39C-2C93658E6E83}"/>
    <dgm:cxn modelId="{547E907E-A3FF-584D-98F7-EBB3488EECEE}" type="presOf" srcId="{0FD4FDB6-C98E-E64F-B82E-B9FBC3ADF764}" destId="{682C08CF-CAA8-884E-B49D-CC4BF56FB8CD}" srcOrd="0" destOrd="0" presId="urn:microsoft.com/office/officeart/2005/8/layout/cycle6"/>
    <dgm:cxn modelId="{5DAF687F-FC79-224D-A838-BD07A08E28EA}" srcId="{0FA1F5FD-D42B-E74E-8D0A-86579A36B720}" destId="{82E384A3-B2C3-B147-A6B6-94FC07BB6928}" srcOrd="5" destOrd="0" parTransId="{3273EA68-070E-5C49-881C-C8225FAA006E}" sibTransId="{544FEA4E-F731-4745-B04C-A08AACEBB5E2}"/>
    <dgm:cxn modelId="{95012791-96E4-9746-B591-EC4229821541}" type="presOf" srcId="{7522ED18-2C76-234D-8B64-6B6A81CE28D2}" destId="{2A6A1E06-E4E3-5F4A-B2D2-7222483E6F77}" srcOrd="0" destOrd="0" presId="urn:microsoft.com/office/officeart/2005/8/layout/cycle6"/>
    <dgm:cxn modelId="{5C121E93-A377-9046-88C2-C0E4EEA5AFA8}" type="presOf" srcId="{2FB85835-4DE1-6D48-92B5-133C31C26833}" destId="{F30474FF-F0C2-A143-84A1-5AD49F5B2E17}" srcOrd="0" destOrd="0" presId="urn:microsoft.com/office/officeart/2005/8/layout/cycle6"/>
    <dgm:cxn modelId="{F52A4093-6C1D-3E40-98BB-1897641C310C}" type="presOf" srcId="{EEDDF3AD-9E4D-A34F-A39C-2C93658E6E83}" destId="{54C27322-2B19-DB4A-8C50-F688B8E2CC7F}" srcOrd="0" destOrd="0" presId="urn:microsoft.com/office/officeart/2005/8/layout/cycle6"/>
    <dgm:cxn modelId="{B5E394A4-8378-7240-8C6F-E02AC09E4D02}" type="presOf" srcId="{9DB8641A-6387-8445-BF49-FDD51313167A}" destId="{30E2F79B-AD10-0146-987D-BFB258DE78A1}" srcOrd="0" destOrd="0" presId="urn:microsoft.com/office/officeart/2005/8/layout/cycle6"/>
    <dgm:cxn modelId="{815898AB-7AD6-7941-A2A4-CB85CA3F0C27}" srcId="{0FA1F5FD-D42B-E74E-8D0A-86579A36B720}" destId="{67EF1DDB-1C38-5446-B665-55B2FBD079FA}" srcOrd="0" destOrd="0" parTransId="{04F8F982-F0A6-DF4C-B892-2F5D1AE176D1}" sibTransId="{9A4644C6-EAC2-D245-91E6-4819EA85AC69}"/>
    <dgm:cxn modelId="{C78FE9B5-2513-9844-BF18-344E96C3B9D7}" srcId="{0FA1F5FD-D42B-E74E-8D0A-86579A36B720}" destId="{8A89548A-D454-584B-BE9F-5F9F76AA05EF}" srcOrd="9" destOrd="0" parTransId="{3C257F42-B6D7-9D43-8EA9-777B87D08C4E}" sibTransId="{7F2D62B8-5D94-624D-931B-33B8CC5414EA}"/>
    <dgm:cxn modelId="{281A04B6-395A-AF43-ACCC-1A83EC0CDE14}" type="presOf" srcId="{2BA86FB1-87F0-1B43-9318-CB0CD519A6E7}" destId="{B220E229-F1C3-434E-888F-A16A3518FB76}" srcOrd="0" destOrd="0" presId="urn:microsoft.com/office/officeart/2005/8/layout/cycle6"/>
    <dgm:cxn modelId="{89D0DAB9-1365-BF45-9507-06BD9C45CC7C}" type="presOf" srcId="{8A89548A-D454-584B-BE9F-5F9F76AA05EF}" destId="{35189157-8AF5-9D40-9D3E-343E078E690F}" srcOrd="0" destOrd="0" presId="urn:microsoft.com/office/officeart/2005/8/layout/cycle6"/>
    <dgm:cxn modelId="{EECEEACF-7D28-9A49-BDC9-19377B64893E}" type="presOf" srcId="{7F2D62B8-5D94-624D-931B-33B8CC5414EA}" destId="{1D37FD1F-4C05-2245-A533-8DB21C849DF1}" srcOrd="0" destOrd="0" presId="urn:microsoft.com/office/officeart/2005/8/layout/cycle6"/>
    <dgm:cxn modelId="{44FBDED1-3B68-A24F-B8BA-AD42F119F02B}" type="presOf" srcId="{EABC2EAD-9B83-3849-A3D9-3270DF3979A8}" destId="{BD19BC4C-CEAF-6048-AF29-B9AAF7538E6F}" srcOrd="0" destOrd="0" presId="urn:microsoft.com/office/officeart/2005/8/layout/cycle6"/>
    <dgm:cxn modelId="{49A4D6D2-D06A-454D-BBF1-CCDAB8930011}" srcId="{0FA1F5FD-D42B-E74E-8D0A-86579A36B720}" destId="{9CB789D2-5EB6-AE49-92D5-B0E88488939C}" srcOrd="8" destOrd="0" parTransId="{6CBDBAE8-06C6-9343-88E2-5E40CCBB8676}" sibTransId="{9DB8641A-6387-8445-BF49-FDD51313167A}"/>
    <dgm:cxn modelId="{9BD2E9D3-E17D-1448-B5AE-5CB3E72C06C3}" type="presOf" srcId="{544FEA4E-F731-4745-B04C-A08AACEBB5E2}" destId="{91BD0330-F2B5-1B4E-9F28-1BB9D152E9BB}" srcOrd="0" destOrd="0" presId="urn:microsoft.com/office/officeart/2005/8/layout/cycle6"/>
    <dgm:cxn modelId="{41C288DD-441D-CF43-9850-0E2E388D6A81}" srcId="{0FA1F5FD-D42B-E74E-8D0A-86579A36B720}" destId="{DD45A2FC-4C0A-DC4F-89EF-66DC2ACCDA54}" srcOrd="3" destOrd="0" parTransId="{7772C9B5-B622-2748-B0F4-9A8CF62D95F6}" sibTransId="{F13E4774-23FC-1C43-BD7B-826E21F9A1E8}"/>
    <dgm:cxn modelId="{9FF73FE1-257E-504B-9945-1C8743055E96}" type="presOf" srcId="{C4BCBC9C-0031-894C-85A9-7DC0DA1E8A6E}" destId="{29434498-5D25-E345-8227-B29F2779B1BB}" srcOrd="0" destOrd="0" presId="urn:microsoft.com/office/officeart/2005/8/layout/cycle6"/>
    <dgm:cxn modelId="{5315F2E5-3D27-2B40-83DE-57BB7D3F1581}" type="presOf" srcId="{85EEE600-0183-764D-AE09-3E5969B7FB50}" destId="{B5B9B3EB-EF1C-2646-9908-B49351D02085}" srcOrd="0" destOrd="0" presId="urn:microsoft.com/office/officeart/2005/8/layout/cycle6"/>
    <dgm:cxn modelId="{57BE6FF6-49EE-4944-BD7C-F36BE32619AA}" type="presOf" srcId="{4953A8A6-1C73-ED44-B03C-4845E803F9CC}" destId="{44D7E073-74EC-2C48-9550-80E5B2088751}" srcOrd="0" destOrd="0" presId="urn:microsoft.com/office/officeart/2005/8/layout/cycle6"/>
    <dgm:cxn modelId="{656C66FE-819A-E84A-8AB3-9C0EA16220F2}" srcId="{0FA1F5FD-D42B-E74E-8D0A-86579A36B720}" destId="{BD9A2E20-0CDC-7841-B7E7-9CF29257759A}" srcOrd="11" destOrd="0" parTransId="{4B8E62C9-767D-F046-9139-64425D15677D}" sibTransId="{2FB85835-4DE1-6D48-92B5-133C31C26833}"/>
    <dgm:cxn modelId="{ACBF799B-3D43-D24D-869D-847C26977A20}" type="presParOf" srcId="{B7F02973-C439-5D45-9230-6B60F8904DC8}" destId="{A64F68C7-5F20-1C42-9231-D67AE9423E0E}" srcOrd="0" destOrd="0" presId="urn:microsoft.com/office/officeart/2005/8/layout/cycle6"/>
    <dgm:cxn modelId="{68F8B27F-913C-1241-ABB4-7C06E5E0D5BC}" type="presParOf" srcId="{B7F02973-C439-5D45-9230-6B60F8904DC8}" destId="{001D3289-0A54-3848-B93E-C47048EE8698}" srcOrd="1" destOrd="0" presId="urn:microsoft.com/office/officeart/2005/8/layout/cycle6"/>
    <dgm:cxn modelId="{E8A16C64-3CFE-E646-AF45-02E38BC09A1C}" type="presParOf" srcId="{B7F02973-C439-5D45-9230-6B60F8904DC8}" destId="{B337ABEC-9BBC-9047-BDBC-1C3A5B0D68E8}" srcOrd="2" destOrd="0" presId="urn:microsoft.com/office/officeart/2005/8/layout/cycle6"/>
    <dgm:cxn modelId="{F1EFF0AB-C27C-504C-A268-88B479344B25}" type="presParOf" srcId="{B7F02973-C439-5D45-9230-6B60F8904DC8}" destId="{29434498-5D25-E345-8227-B29F2779B1BB}" srcOrd="3" destOrd="0" presId="urn:microsoft.com/office/officeart/2005/8/layout/cycle6"/>
    <dgm:cxn modelId="{1CDF6365-BCC6-F748-8528-3F3912C9984A}" type="presParOf" srcId="{B7F02973-C439-5D45-9230-6B60F8904DC8}" destId="{2E1AA230-94DE-7A42-9B4F-C1B2230AB221}" srcOrd="4" destOrd="0" presId="urn:microsoft.com/office/officeart/2005/8/layout/cycle6"/>
    <dgm:cxn modelId="{7E71AB70-9A16-A24E-98CE-0383FDAB2D0D}" type="presParOf" srcId="{B7F02973-C439-5D45-9230-6B60F8904DC8}" destId="{DF5F9A44-10E2-0B47-B553-B9652B693BB4}" srcOrd="5" destOrd="0" presId="urn:microsoft.com/office/officeart/2005/8/layout/cycle6"/>
    <dgm:cxn modelId="{66CEFF71-FC4F-0941-A85A-D5162AA96D05}" type="presParOf" srcId="{B7F02973-C439-5D45-9230-6B60F8904DC8}" destId="{B220E229-F1C3-434E-888F-A16A3518FB76}" srcOrd="6" destOrd="0" presId="urn:microsoft.com/office/officeart/2005/8/layout/cycle6"/>
    <dgm:cxn modelId="{62EA783E-1919-F94D-AA0F-1B9894DD732F}" type="presParOf" srcId="{B7F02973-C439-5D45-9230-6B60F8904DC8}" destId="{7A111637-939C-1A45-9493-49F557A18862}" srcOrd="7" destOrd="0" presId="urn:microsoft.com/office/officeart/2005/8/layout/cycle6"/>
    <dgm:cxn modelId="{CB1F19B8-13A0-CF41-9376-1E8A6A3617B6}" type="presParOf" srcId="{B7F02973-C439-5D45-9230-6B60F8904DC8}" destId="{B5B9B3EB-EF1C-2646-9908-B49351D02085}" srcOrd="8" destOrd="0" presId="urn:microsoft.com/office/officeart/2005/8/layout/cycle6"/>
    <dgm:cxn modelId="{053DFBD3-735D-004F-A4AD-A71FB9FF865F}" type="presParOf" srcId="{B7F02973-C439-5D45-9230-6B60F8904DC8}" destId="{D61280FE-09EE-DA42-B9A5-8E95F2C6259B}" srcOrd="9" destOrd="0" presId="urn:microsoft.com/office/officeart/2005/8/layout/cycle6"/>
    <dgm:cxn modelId="{6F725DEC-0000-5844-826E-3D7B18C938AE}" type="presParOf" srcId="{B7F02973-C439-5D45-9230-6B60F8904DC8}" destId="{1C07810D-8265-524A-A634-D35A013CE761}" srcOrd="10" destOrd="0" presId="urn:microsoft.com/office/officeart/2005/8/layout/cycle6"/>
    <dgm:cxn modelId="{703C2147-7DE2-B247-8F59-8C5AF48964AB}" type="presParOf" srcId="{B7F02973-C439-5D45-9230-6B60F8904DC8}" destId="{65D56466-7B5B-7942-9953-BFCE202F3434}" srcOrd="11" destOrd="0" presId="urn:microsoft.com/office/officeart/2005/8/layout/cycle6"/>
    <dgm:cxn modelId="{7FC4CE45-F723-764D-B641-C9E8260312C2}" type="presParOf" srcId="{B7F02973-C439-5D45-9230-6B60F8904DC8}" destId="{BD19BC4C-CEAF-6048-AF29-B9AAF7538E6F}" srcOrd="12" destOrd="0" presId="urn:microsoft.com/office/officeart/2005/8/layout/cycle6"/>
    <dgm:cxn modelId="{09D9733A-0D9B-3747-96E7-7311895957B6}" type="presParOf" srcId="{B7F02973-C439-5D45-9230-6B60F8904DC8}" destId="{6A99899E-DFAE-CC49-9BA8-863F103BBD04}" srcOrd="13" destOrd="0" presId="urn:microsoft.com/office/officeart/2005/8/layout/cycle6"/>
    <dgm:cxn modelId="{7BF6F0FA-FDE0-4D44-AB54-5E7DA7C3BD9F}" type="presParOf" srcId="{B7F02973-C439-5D45-9230-6B60F8904DC8}" destId="{60634E08-8CE6-9C4A-9F47-38114F8588C1}" srcOrd="14" destOrd="0" presId="urn:microsoft.com/office/officeart/2005/8/layout/cycle6"/>
    <dgm:cxn modelId="{B022E013-795B-924A-AA1F-B75BF79AB109}" type="presParOf" srcId="{B7F02973-C439-5D45-9230-6B60F8904DC8}" destId="{2F825E02-7B37-FD41-B5AE-AC998C5BC32D}" srcOrd="15" destOrd="0" presId="urn:microsoft.com/office/officeart/2005/8/layout/cycle6"/>
    <dgm:cxn modelId="{F359E292-AB6D-4A4D-A307-1C4DC8FCCB2F}" type="presParOf" srcId="{B7F02973-C439-5D45-9230-6B60F8904DC8}" destId="{FB65F6D4-3786-B04E-A5D7-E44DA10D1E7B}" srcOrd="16" destOrd="0" presId="urn:microsoft.com/office/officeart/2005/8/layout/cycle6"/>
    <dgm:cxn modelId="{F6F59911-8FA1-2940-8AC4-299533EE28F7}" type="presParOf" srcId="{B7F02973-C439-5D45-9230-6B60F8904DC8}" destId="{91BD0330-F2B5-1B4E-9F28-1BB9D152E9BB}" srcOrd="17" destOrd="0" presId="urn:microsoft.com/office/officeart/2005/8/layout/cycle6"/>
    <dgm:cxn modelId="{0A13802A-B12B-1A4B-8050-35373BC117CF}" type="presParOf" srcId="{B7F02973-C439-5D45-9230-6B60F8904DC8}" destId="{44D7E073-74EC-2C48-9550-80E5B2088751}" srcOrd="18" destOrd="0" presId="urn:microsoft.com/office/officeart/2005/8/layout/cycle6"/>
    <dgm:cxn modelId="{A43225ED-DF43-294F-B787-58FB290C4A50}" type="presParOf" srcId="{B7F02973-C439-5D45-9230-6B60F8904DC8}" destId="{3525E483-D164-0846-8360-7403F23FDAD9}" srcOrd="19" destOrd="0" presId="urn:microsoft.com/office/officeart/2005/8/layout/cycle6"/>
    <dgm:cxn modelId="{8F6E7124-F84F-5349-8941-83209D46C488}" type="presParOf" srcId="{B7F02973-C439-5D45-9230-6B60F8904DC8}" destId="{54C27322-2B19-DB4A-8C50-F688B8E2CC7F}" srcOrd="20" destOrd="0" presId="urn:microsoft.com/office/officeart/2005/8/layout/cycle6"/>
    <dgm:cxn modelId="{6E683DE5-FA99-3F41-A872-CB5021843CDD}" type="presParOf" srcId="{B7F02973-C439-5D45-9230-6B60F8904DC8}" destId="{682C08CF-CAA8-884E-B49D-CC4BF56FB8CD}" srcOrd="21" destOrd="0" presId="urn:microsoft.com/office/officeart/2005/8/layout/cycle6"/>
    <dgm:cxn modelId="{03BD4B58-228F-4A46-BE90-6C1075B3B23D}" type="presParOf" srcId="{B7F02973-C439-5D45-9230-6B60F8904DC8}" destId="{2B563C83-F0D2-C344-92A9-B6381505DE17}" srcOrd="22" destOrd="0" presId="urn:microsoft.com/office/officeart/2005/8/layout/cycle6"/>
    <dgm:cxn modelId="{BA2DAC54-9D5A-2446-825B-5FAEE839E4B7}" type="presParOf" srcId="{B7F02973-C439-5D45-9230-6B60F8904DC8}" destId="{43AACF2E-9101-134B-9872-637FC1518CF8}" srcOrd="23" destOrd="0" presId="urn:microsoft.com/office/officeart/2005/8/layout/cycle6"/>
    <dgm:cxn modelId="{5FD5DE36-1251-B741-A791-29C69E97876C}" type="presParOf" srcId="{B7F02973-C439-5D45-9230-6B60F8904DC8}" destId="{E88167A7-4282-8A48-8C47-A1D4EB2923AF}" srcOrd="24" destOrd="0" presId="urn:microsoft.com/office/officeart/2005/8/layout/cycle6"/>
    <dgm:cxn modelId="{C6939AED-AC2A-7E4E-9671-F1D67060A8D6}" type="presParOf" srcId="{B7F02973-C439-5D45-9230-6B60F8904DC8}" destId="{AF3BCE28-09AC-9B4E-A1E8-EF0C9DF22CDE}" srcOrd="25" destOrd="0" presId="urn:microsoft.com/office/officeart/2005/8/layout/cycle6"/>
    <dgm:cxn modelId="{F4C5C0CB-6AB1-1049-8A43-FBE0CC9F9735}" type="presParOf" srcId="{B7F02973-C439-5D45-9230-6B60F8904DC8}" destId="{30E2F79B-AD10-0146-987D-BFB258DE78A1}" srcOrd="26" destOrd="0" presId="urn:microsoft.com/office/officeart/2005/8/layout/cycle6"/>
    <dgm:cxn modelId="{3C2D075C-9BE9-A74A-AD61-1E6E0667C394}" type="presParOf" srcId="{B7F02973-C439-5D45-9230-6B60F8904DC8}" destId="{35189157-8AF5-9D40-9D3E-343E078E690F}" srcOrd="27" destOrd="0" presId="urn:microsoft.com/office/officeart/2005/8/layout/cycle6"/>
    <dgm:cxn modelId="{D431136F-4795-4440-988F-CBF69A61E0C6}" type="presParOf" srcId="{B7F02973-C439-5D45-9230-6B60F8904DC8}" destId="{79D76BD8-2BB7-7949-A525-76C3A3DE7BF3}" srcOrd="28" destOrd="0" presId="urn:microsoft.com/office/officeart/2005/8/layout/cycle6"/>
    <dgm:cxn modelId="{AE00DB73-5485-D44A-A5F5-26185EF3E969}" type="presParOf" srcId="{B7F02973-C439-5D45-9230-6B60F8904DC8}" destId="{1D37FD1F-4C05-2245-A533-8DB21C849DF1}" srcOrd="29" destOrd="0" presId="urn:microsoft.com/office/officeart/2005/8/layout/cycle6"/>
    <dgm:cxn modelId="{10C66792-1331-E140-8F08-7A12D9D14E67}" type="presParOf" srcId="{B7F02973-C439-5D45-9230-6B60F8904DC8}" destId="{2A6A1E06-E4E3-5F4A-B2D2-7222483E6F77}" srcOrd="30" destOrd="0" presId="urn:microsoft.com/office/officeart/2005/8/layout/cycle6"/>
    <dgm:cxn modelId="{CA87B643-02DA-7242-8972-DF88AE337F0F}" type="presParOf" srcId="{B7F02973-C439-5D45-9230-6B60F8904DC8}" destId="{02D25890-F142-544A-89EB-2017D8A6569A}" srcOrd="31" destOrd="0" presId="urn:microsoft.com/office/officeart/2005/8/layout/cycle6"/>
    <dgm:cxn modelId="{5F233F9C-A18A-4743-9693-B132519109AE}" type="presParOf" srcId="{B7F02973-C439-5D45-9230-6B60F8904DC8}" destId="{BA457C65-527D-8F4E-9A04-27C2F5AF20EC}" srcOrd="32" destOrd="0" presId="urn:microsoft.com/office/officeart/2005/8/layout/cycle6"/>
    <dgm:cxn modelId="{2E843810-1C87-FA48-B7FF-1209FB7DEA3B}" type="presParOf" srcId="{B7F02973-C439-5D45-9230-6B60F8904DC8}" destId="{48EC3D55-282B-4E45-8C89-F9F01F94BD86}" srcOrd="33" destOrd="0" presId="urn:microsoft.com/office/officeart/2005/8/layout/cycle6"/>
    <dgm:cxn modelId="{0A64962D-B3C3-6047-A39A-FADBD7675654}" type="presParOf" srcId="{B7F02973-C439-5D45-9230-6B60F8904DC8}" destId="{B647AD25-94B7-F04E-A63C-3026A89C90AE}" srcOrd="34" destOrd="0" presId="urn:microsoft.com/office/officeart/2005/8/layout/cycle6"/>
    <dgm:cxn modelId="{F87BABB1-4BDC-E444-93AE-BE0EB3E9322A}" type="presParOf" srcId="{B7F02973-C439-5D45-9230-6B60F8904DC8}" destId="{F30474FF-F0C2-A143-84A1-5AD49F5B2E17}" srcOrd="35" destOrd="0" presId="urn:microsoft.com/office/officeart/2005/8/layout/cycle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4F68C7-5F20-1C42-9231-D67AE9423E0E}">
      <dsp:nvSpPr>
        <dsp:cNvPr id="0" name=""/>
        <dsp:cNvSpPr/>
      </dsp:nvSpPr>
      <dsp:spPr>
        <a:xfrm>
          <a:off x="3680519" y="4169"/>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Jan</a:t>
          </a:r>
        </a:p>
      </dsp:txBody>
      <dsp:txXfrm>
        <a:off x="3704855" y="28505"/>
        <a:ext cx="718288" cy="449852"/>
      </dsp:txXfrm>
    </dsp:sp>
    <dsp:sp modelId="{B337ABEC-9BBC-9047-BDBC-1C3A5B0D68E8}">
      <dsp:nvSpPr>
        <dsp:cNvPr id="0" name=""/>
        <dsp:cNvSpPr/>
      </dsp:nvSpPr>
      <dsp:spPr>
        <a:xfrm>
          <a:off x="1608098" y="253431"/>
          <a:ext cx="4911803" cy="4911803"/>
        </a:xfrm>
        <a:custGeom>
          <a:avLst/>
          <a:gdLst/>
          <a:ahLst/>
          <a:cxnLst/>
          <a:rect l="0" t="0" r="0" b="0"/>
          <a:pathLst>
            <a:path>
              <a:moveTo>
                <a:pt x="2844085" y="30872"/>
              </a:moveTo>
              <a:arcTo wR="2455901" hR="2455901" stAng="16745664" swAng="65437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9434498-5D25-E345-8227-B29F2779B1BB}">
      <dsp:nvSpPr>
        <dsp:cNvPr id="0" name=""/>
        <dsp:cNvSpPr/>
      </dsp:nvSpPr>
      <dsp:spPr>
        <a:xfrm>
          <a:off x="4908470" y="333198"/>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Feb</a:t>
          </a:r>
        </a:p>
      </dsp:txBody>
      <dsp:txXfrm>
        <a:off x="4932806" y="357534"/>
        <a:ext cx="718288" cy="449852"/>
      </dsp:txXfrm>
    </dsp:sp>
    <dsp:sp modelId="{DF5F9A44-10E2-0B47-B553-B9652B693BB4}">
      <dsp:nvSpPr>
        <dsp:cNvPr id="0" name=""/>
        <dsp:cNvSpPr/>
      </dsp:nvSpPr>
      <dsp:spPr>
        <a:xfrm>
          <a:off x="1608098" y="253431"/>
          <a:ext cx="4911803" cy="4911803"/>
        </a:xfrm>
        <a:custGeom>
          <a:avLst/>
          <a:gdLst/>
          <a:ahLst/>
          <a:cxnLst/>
          <a:rect l="0" t="0" r="0" b="0"/>
          <a:pathLst>
            <a:path>
              <a:moveTo>
                <a:pt x="4043156" y="581848"/>
              </a:moveTo>
              <a:arcTo wR="2455901" hR="2455901" stAng="18615804" swAng="757856"/>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220E229-F1C3-434E-888F-A16A3518FB76}">
      <dsp:nvSpPr>
        <dsp:cNvPr id="0" name=""/>
        <dsp:cNvSpPr/>
      </dsp:nvSpPr>
      <dsp:spPr>
        <a:xfrm>
          <a:off x="5807392" y="1232120"/>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Mar</a:t>
          </a:r>
        </a:p>
      </dsp:txBody>
      <dsp:txXfrm>
        <a:off x="5831728" y="1256456"/>
        <a:ext cx="718288" cy="449852"/>
      </dsp:txXfrm>
    </dsp:sp>
    <dsp:sp modelId="{B5B9B3EB-EF1C-2646-9908-B49351D02085}">
      <dsp:nvSpPr>
        <dsp:cNvPr id="0" name=""/>
        <dsp:cNvSpPr/>
      </dsp:nvSpPr>
      <dsp:spPr>
        <a:xfrm>
          <a:off x="1608098" y="253431"/>
          <a:ext cx="4911803" cy="4911803"/>
        </a:xfrm>
        <a:custGeom>
          <a:avLst/>
          <a:gdLst/>
          <a:ahLst/>
          <a:cxnLst/>
          <a:rect l="0" t="0" r="0" b="0"/>
          <a:pathLst>
            <a:path>
              <a:moveTo>
                <a:pt x="4711365" y="1484132"/>
              </a:moveTo>
              <a:arcTo wR="2455901" hR="2455901" stAng="20201470" swAng="1038460"/>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61280FE-09EE-DA42-B9A5-8E95F2C6259B}">
      <dsp:nvSpPr>
        <dsp:cNvPr id="0" name=""/>
        <dsp:cNvSpPr/>
      </dsp:nvSpPr>
      <dsp:spPr>
        <a:xfrm>
          <a:off x="6136421" y="2460071"/>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Apr</a:t>
          </a:r>
        </a:p>
      </dsp:txBody>
      <dsp:txXfrm>
        <a:off x="6160757" y="2484407"/>
        <a:ext cx="718288" cy="449852"/>
      </dsp:txXfrm>
    </dsp:sp>
    <dsp:sp modelId="{65D56466-7B5B-7942-9953-BFCE202F3434}">
      <dsp:nvSpPr>
        <dsp:cNvPr id="0" name=""/>
        <dsp:cNvSpPr/>
      </dsp:nvSpPr>
      <dsp:spPr>
        <a:xfrm>
          <a:off x="1608098" y="253431"/>
          <a:ext cx="4911803" cy="4911803"/>
        </a:xfrm>
        <a:custGeom>
          <a:avLst/>
          <a:gdLst/>
          <a:ahLst/>
          <a:cxnLst/>
          <a:rect l="0" t="0" r="0" b="0"/>
          <a:pathLst>
            <a:path>
              <a:moveTo>
                <a:pt x="4898344" y="2712663"/>
              </a:moveTo>
              <a:arcTo wR="2455901" hR="2455901" stAng="360071" swAng="1038460"/>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D19BC4C-CEAF-6048-AF29-B9AAF7538E6F}">
      <dsp:nvSpPr>
        <dsp:cNvPr id="0" name=""/>
        <dsp:cNvSpPr/>
      </dsp:nvSpPr>
      <dsp:spPr>
        <a:xfrm>
          <a:off x="5807392" y="3688021"/>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May</a:t>
          </a:r>
        </a:p>
      </dsp:txBody>
      <dsp:txXfrm>
        <a:off x="5831728" y="3712357"/>
        <a:ext cx="718288" cy="449852"/>
      </dsp:txXfrm>
    </dsp:sp>
    <dsp:sp modelId="{60634E08-8CE6-9C4A-9F47-38114F8588C1}">
      <dsp:nvSpPr>
        <dsp:cNvPr id="0" name=""/>
        <dsp:cNvSpPr/>
      </dsp:nvSpPr>
      <dsp:spPr>
        <a:xfrm>
          <a:off x="1608098" y="253431"/>
          <a:ext cx="4911803" cy="4911803"/>
        </a:xfrm>
        <a:custGeom>
          <a:avLst/>
          <a:gdLst/>
          <a:ahLst/>
          <a:cxnLst/>
          <a:rect l="0" t="0" r="0" b="0"/>
          <a:pathLst>
            <a:path>
              <a:moveTo>
                <a:pt x="4414542" y="3937514"/>
              </a:moveTo>
              <a:arcTo wR="2455901" hR="2455901" stAng="2226340" swAng="757856"/>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F825E02-7B37-FD41-B5AE-AC998C5BC32D}">
      <dsp:nvSpPr>
        <dsp:cNvPr id="0" name=""/>
        <dsp:cNvSpPr/>
      </dsp:nvSpPr>
      <dsp:spPr>
        <a:xfrm>
          <a:off x="4908470" y="4586944"/>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June</a:t>
          </a:r>
        </a:p>
      </dsp:txBody>
      <dsp:txXfrm>
        <a:off x="4932806" y="4611280"/>
        <a:ext cx="718288" cy="449852"/>
      </dsp:txXfrm>
    </dsp:sp>
    <dsp:sp modelId="{91BD0330-F2B5-1B4E-9F28-1BB9D152E9BB}">
      <dsp:nvSpPr>
        <dsp:cNvPr id="0" name=""/>
        <dsp:cNvSpPr/>
      </dsp:nvSpPr>
      <dsp:spPr>
        <a:xfrm>
          <a:off x="1608098" y="253431"/>
          <a:ext cx="4911803" cy="4911803"/>
        </a:xfrm>
        <a:custGeom>
          <a:avLst/>
          <a:gdLst/>
          <a:ahLst/>
          <a:cxnLst/>
          <a:rect l="0" t="0" r="0" b="0"/>
          <a:pathLst>
            <a:path>
              <a:moveTo>
                <a:pt x="3295898" y="4763683"/>
              </a:moveTo>
              <a:arcTo wR="2455901" hR="2455901" stAng="4199957" swAng="65437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4D7E073-74EC-2C48-9550-80E5B2088751}">
      <dsp:nvSpPr>
        <dsp:cNvPr id="0" name=""/>
        <dsp:cNvSpPr/>
      </dsp:nvSpPr>
      <dsp:spPr>
        <a:xfrm>
          <a:off x="3680519" y="4915972"/>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July</a:t>
          </a:r>
        </a:p>
      </dsp:txBody>
      <dsp:txXfrm>
        <a:off x="3704855" y="4940308"/>
        <a:ext cx="718288" cy="449852"/>
      </dsp:txXfrm>
    </dsp:sp>
    <dsp:sp modelId="{54C27322-2B19-DB4A-8C50-F688B8E2CC7F}">
      <dsp:nvSpPr>
        <dsp:cNvPr id="0" name=""/>
        <dsp:cNvSpPr/>
      </dsp:nvSpPr>
      <dsp:spPr>
        <a:xfrm>
          <a:off x="1608098" y="253431"/>
          <a:ext cx="4911803" cy="4911803"/>
        </a:xfrm>
        <a:custGeom>
          <a:avLst/>
          <a:gdLst/>
          <a:ahLst/>
          <a:cxnLst/>
          <a:rect l="0" t="0" r="0" b="0"/>
          <a:pathLst>
            <a:path>
              <a:moveTo>
                <a:pt x="2067717" y="4880930"/>
              </a:moveTo>
              <a:arcTo wR="2455901" hR="2455901" stAng="5945664" swAng="65437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82C08CF-CAA8-884E-B49D-CC4BF56FB8CD}">
      <dsp:nvSpPr>
        <dsp:cNvPr id="0" name=""/>
        <dsp:cNvSpPr/>
      </dsp:nvSpPr>
      <dsp:spPr>
        <a:xfrm>
          <a:off x="2452568" y="4586944"/>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Aug</a:t>
          </a:r>
        </a:p>
      </dsp:txBody>
      <dsp:txXfrm>
        <a:off x="2476904" y="4611280"/>
        <a:ext cx="718288" cy="449852"/>
      </dsp:txXfrm>
    </dsp:sp>
    <dsp:sp modelId="{43AACF2E-9101-134B-9872-637FC1518CF8}">
      <dsp:nvSpPr>
        <dsp:cNvPr id="0" name=""/>
        <dsp:cNvSpPr/>
      </dsp:nvSpPr>
      <dsp:spPr>
        <a:xfrm>
          <a:off x="1608098" y="253431"/>
          <a:ext cx="4911803" cy="4911803"/>
        </a:xfrm>
        <a:custGeom>
          <a:avLst/>
          <a:gdLst/>
          <a:ahLst/>
          <a:cxnLst/>
          <a:rect l="0" t="0" r="0" b="0"/>
          <a:pathLst>
            <a:path>
              <a:moveTo>
                <a:pt x="868646" y="4329954"/>
              </a:moveTo>
              <a:arcTo wR="2455901" hR="2455901" stAng="7815804" swAng="757856"/>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88167A7-4282-8A48-8C47-A1D4EB2923AF}">
      <dsp:nvSpPr>
        <dsp:cNvPr id="0" name=""/>
        <dsp:cNvSpPr/>
      </dsp:nvSpPr>
      <dsp:spPr>
        <a:xfrm>
          <a:off x="1553646" y="3688021"/>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Sept</a:t>
          </a:r>
        </a:p>
      </dsp:txBody>
      <dsp:txXfrm>
        <a:off x="1577982" y="3712357"/>
        <a:ext cx="718288" cy="449852"/>
      </dsp:txXfrm>
    </dsp:sp>
    <dsp:sp modelId="{30E2F79B-AD10-0146-987D-BFB258DE78A1}">
      <dsp:nvSpPr>
        <dsp:cNvPr id="0" name=""/>
        <dsp:cNvSpPr/>
      </dsp:nvSpPr>
      <dsp:spPr>
        <a:xfrm>
          <a:off x="1608098" y="253431"/>
          <a:ext cx="4911803" cy="4911803"/>
        </a:xfrm>
        <a:custGeom>
          <a:avLst/>
          <a:gdLst/>
          <a:ahLst/>
          <a:cxnLst/>
          <a:rect l="0" t="0" r="0" b="0"/>
          <a:pathLst>
            <a:path>
              <a:moveTo>
                <a:pt x="200437" y="3427670"/>
              </a:moveTo>
              <a:arcTo wR="2455901" hR="2455901" stAng="9401470" swAng="1038460"/>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5189157-8AF5-9D40-9D3E-343E078E690F}">
      <dsp:nvSpPr>
        <dsp:cNvPr id="0" name=""/>
        <dsp:cNvSpPr/>
      </dsp:nvSpPr>
      <dsp:spPr>
        <a:xfrm>
          <a:off x="1224617" y="2460071"/>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Oct</a:t>
          </a:r>
        </a:p>
      </dsp:txBody>
      <dsp:txXfrm>
        <a:off x="1248953" y="2484407"/>
        <a:ext cx="718288" cy="449852"/>
      </dsp:txXfrm>
    </dsp:sp>
    <dsp:sp modelId="{1D37FD1F-4C05-2245-A533-8DB21C849DF1}">
      <dsp:nvSpPr>
        <dsp:cNvPr id="0" name=""/>
        <dsp:cNvSpPr/>
      </dsp:nvSpPr>
      <dsp:spPr>
        <a:xfrm>
          <a:off x="1608098" y="253431"/>
          <a:ext cx="4911803" cy="4911803"/>
        </a:xfrm>
        <a:custGeom>
          <a:avLst/>
          <a:gdLst/>
          <a:ahLst/>
          <a:cxnLst/>
          <a:rect l="0" t="0" r="0" b="0"/>
          <a:pathLst>
            <a:path>
              <a:moveTo>
                <a:pt x="13458" y="2199139"/>
              </a:moveTo>
              <a:arcTo wR="2455901" hR="2455901" stAng="11160071" swAng="1038460"/>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A6A1E06-E4E3-5F4A-B2D2-7222483E6F77}">
      <dsp:nvSpPr>
        <dsp:cNvPr id="0" name=""/>
        <dsp:cNvSpPr/>
      </dsp:nvSpPr>
      <dsp:spPr>
        <a:xfrm>
          <a:off x="1553646" y="1232120"/>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Nov</a:t>
          </a:r>
        </a:p>
      </dsp:txBody>
      <dsp:txXfrm>
        <a:off x="1577982" y="1256456"/>
        <a:ext cx="718288" cy="449852"/>
      </dsp:txXfrm>
    </dsp:sp>
    <dsp:sp modelId="{BA457C65-527D-8F4E-9A04-27C2F5AF20EC}">
      <dsp:nvSpPr>
        <dsp:cNvPr id="0" name=""/>
        <dsp:cNvSpPr/>
      </dsp:nvSpPr>
      <dsp:spPr>
        <a:xfrm>
          <a:off x="1608098" y="253431"/>
          <a:ext cx="4911803" cy="4911803"/>
        </a:xfrm>
        <a:custGeom>
          <a:avLst/>
          <a:gdLst/>
          <a:ahLst/>
          <a:cxnLst/>
          <a:rect l="0" t="0" r="0" b="0"/>
          <a:pathLst>
            <a:path>
              <a:moveTo>
                <a:pt x="497260" y="974288"/>
              </a:moveTo>
              <a:arcTo wR="2455901" hR="2455901" stAng="13026340" swAng="757856"/>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8EC3D55-282B-4E45-8C89-F9F01F94BD86}">
      <dsp:nvSpPr>
        <dsp:cNvPr id="0" name=""/>
        <dsp:cNvSpPr/>
      </dsp:nvSpPr>
      <dsp:spPr>
        <a:xfrm>
          <a:off x="2452568" y="333198"/>
          <a:ext cx="766960" cy="4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Dec</a:t>
          </a:r>
        </a:p>
      </dsp:txBody>
      <dsp:txXfrm>
        <a:off x="2476904" y="357534"/>
        <a:ext cx="718288" cy="449852"/>
      </dsp:txXfrm>
    </dsp:sp>
    <dsp:sp modelId="{F30474FF-F0C2-A143-84A1-5AD49F5B2E17}">
      <dsp:nvSpPr>
        <dsp:cNvPr id="0" name=""/>
        <dsp:cNvSpPr/>
      </dsp:nvSpPr>
      <dsp:spPr>
        <a:xfrm>
          <a:off x="1608098" y="253431"/>
          <a:ext cx="4911803" cy="4911803"/>
        </a:xfrm>
        <a:custGeom>
          <a:avLst/>
          <a:gdLst/>
          <a:ahLst/>
          <a:cxnLst/>
          <a:rect l="0" t="0" r="0" b="0"/>
          <a:pathLst>
            <a:path>
              <a:moveTo>
                <a:pt x="1615905" y="148119"/>
              </a:moveTo>
              <a:arcTo wR="2455901" hR="2455901" stAng="14999957" swAng="65437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4F68C7-5F20-1C42-9231-D67AE9423E0E}">
      <dsp:nvSpPr>
        <dsp:cNvPr id="0" name=""/>
        <dsp:cNvSpPr/>
      </dsp:nvSpPr>
      <dsp:spPr>
        <a:xfrm>
          <a:off x="5619749" y="1012"/>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Jan</a:t>
          </a:r>
        </a:p>
      </dsp:txBody>
      <dsp:txXfrm>
        <a:off x="5649972" y="31235"/>
        <a:ext cx="892053" cy="558679"/>
      </dsp:txXfrm>
    </dsp:sp>
    <dsp:sp modelId="{B337ABEC-9BBC-9047-BDBC-1C3A5B0D68E8}">
      <dsp:nvSpPr>
        <dsp:cNvPr id="0" name=""/>
        <dsp:cNvSpPr/>
      </dsp:nvSpPr>
      <dsp:spPr>
        <a:xfrm>
          <a:off x="3041744" y="310575"/>
          <a:ext cx="6108511" cy="6108511"/>
        </a:xfrm>
        <a:custGeom>
          <a:avLst/>
          <a:gdLst/>
          <a:ahLst/>
          <a:cxnLst/>
          <a:rect l="0" t="0" r="0" b="0"/>
          <a:pathLst>
            <a:path>
              <a:moveTo>
                <a:pt x="3536368" y="38290"/>
              </a:moveTo>
              <a:arcTo wR="3054255" hR="3054255" stAng="16744926"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9434498-5D25-E345-8227-B29F2779B1BB}">
      <dsp:nvSpPr>
        <dsp:cNvPr id="0" name=""/>
        <dsp:cNvSpPr/>
      </dsp:nvSpPr>
      <dsp:spPr>
        <a:xfrm>
          <a:off x="7146877" y="410205"/>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Feb</a:t>
          </a:r>
        </a:p>
      </dsp:txBody>
      <dsp:txXfrm>
        <a:off x="7177100" y="440428"/>
        <a:ext cx="892053" cy="558679"/>
      </dsp:txXfrm>
    </dsp:sp>
    <dsp:sp modelId="{DF5F9A44-10E2-0B47-B553-B9652B693BB4}">
      <dsp:nvSpPr>
        <dsp:cNvPr id="0" name=""/>
        <dsp:cNvSpPr/>
      </dsp:nvSpPr>
      <dsp:spPr>
        <a:xfrm>
          <a:off x="3041744" y="310575"/>
          <a:ext cx="6108511" cy="6108511"/>
        </a:xfrm>
        <a:custGeom>
          <a:avLst/>
          <a:gdLst/>
          <a:ahLst/>
          <a:cxnLst/>
          <a:rect l="0" t="0" r="0" b="0"/>
          <a:pathLst>
            <a:path>
              <a:moveTo>
                <a:pt x="5027728" y="723186"/>
              </a:moveTo>
              <a:arcTo wR="3054255" hR="3054255" stAng="18615067"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220E229-F1C3-434E-888F-A16A3518FB76}">
      <dsp:nvSpPr>
        <dsp:cNvPr id="0" name=""/>
        <dsp:cNvSpPr/>
      </dsp:nvSpPr>
      <dsp:spPr>
        <a:xfrm>
          <a:off x="8264813" y="1528140"/>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Mar</a:t>
          </a:r>
        </a:p>
      </dsp:txBody>
      <dsp:txXfrm>
        <a:off x="8295036" y="1558363"/>
        <a:ext cx="892053" cy="558679"/>
      </dsp:txXfrm>
    </dsp:sp>
    <dsp:sp modelId="{B5B9B3EB-EF1C-2646-9908-B49351D02085}">
      <dsp:nvSpPr>
        <dsp:cNvPr id="0" name=""/>
        <dsp:cNvSpPr/>
      </dsp:nvSpPr>
      <dsp:spPr>
        <a:xfrm>
          <a:off x="3041744" y="310575"/>
          <a:ext cx="6108511" cy="6108511"/>
        </a:xfrm>
        <a:custGeom>
          <a:avLst/>
          <a:gdLst/>
          <a:ahLst/>
          <a:cxnLst/>
          <a:rect l="0" t="0" r="0" b="0"/>
          <a:pathLst>
            <a:path>
              <a:moveTo>
                <a:pt x="5859057" y="1845303"/>
              </a:moveTo>
              <a:arcTo wR="3054255" hR="3054255" stAng="20200952"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61280FE-09EE-DA42-B9A5-8E95F2C6259B}">
      <dsp:nvSpPr>
        <dsp:cNvPr id="0" name=""/>
        <dsp:cNvSpPr/>
      </dsp:nvSpPr>
      <dsp:spPr>
        <a:xfrm>
          <a:off x="8674005" y="3055268"/>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Apr</a:t>
          </a:r>
        </a:p>
      </dsp:txBody>
      <dsp:txXfrm>
        <a:off x="8704228" y="3085491"/>
        <a:ext cx="892053" cy="558679"/>
      </dsp:txXfrm>
    </dsp:sp>
    <dsp:sp modelId="{65D56466-7B5B-7942-9953-BFCE202F3434}">
      <dsp:nvSpPr>
        <dsp:cNvPr id="0" name=""/>
        <dsp:cNvSpPr/>
      </dsp:nvSpPr>
      <dsp:spPr>
        <a:xfrm>
          <a:off x="3041744" y="310575"/>
          <a:ext cx="6108511" cy="6108511"/>
        </a:xfrm>
        <a:custGeom>
          <a:avLst/>
          <a:gdLst/>
          <a:ahLst/>
          <a:cxnLst/>
          <a:rect l="0" t="0" r="0" b="0"/>
          <a:pathLst>
            <a:path>
              <a:moveTo>
                <a:pt x="6091817" y="3373153"/>
              </a:moveTo>
              <a:arcTo wR="3054255" hR="3054255" stAng="359594"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D19BC4C-CEAF-6048-AF29-B9AAF7538E6F}">
      <dsp:nvSpPr>
        <dsp:cNvPr id="0" name=""/>
        <dsp:cNvSpPr/>
      </dsp:nvSpPr>
      <dsp:spPr>
        <a:xfrm>
          <a:off x="8264813" y="4582396"/>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May</a:t>
          </a:r>
        </a:p>
      </dsp:txBody>
      <dsp:txXfrm>
        <a:off x="8295036" y="4612619"/>
        <a:ext cx="892053" cy="558679"/>
      </dsp:txXfrm>
    </dsp:sp>
    <dsp:sp modelId="{60634E08-8CE6-9C4A-9F47-38114F8588C1}">
      <dsp:nvSpPr>
        <dsp:cNvPr id="0" name=""/>
        <dsp:cNvSpPr/>
      </dsp:nvSpPr>
      <dsp:spPr>
        <a:xfrm>
          <a:off x="3041744" y="310575"/>
          <a:ext cx="6108511" cy="6108511"/>
        </a:xfrm>
        <a:custGeom>
          <a:avLst/>
          <a:gdLst/>
          <a:ahLst/>
          <a:cxnLst/>
          <a:rect l="0" t="0" r="0" b="0"/>
          <a:pathLst>
            <a:path>
              <a:moveTo>
                <a:pt x="5490415" y="4896428"/>
              </a:moveTo>
              <a:arcTo wR="3054255" hR="3054255" stAng="2225748"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F825E02-7B37-FD41-B5AE-AC998C5BC32D}">
      <dsp:nvSpPr>
        <dsp:cNvPr id="0" name=""/>
        <dsp:cNvSpPr/>
      </dsp:nvSpPr>
      <dsp:spPr>
        <a:xfrm>
          <a:off x="7146877" y="5700331"/>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June</a:t>
          </a:r>
        </a:p>
      </dsp:txBody>
      <dsp:txXfrm>
        <a:off x="7177100" y="5730554"/>
        <a:ext cx="892053" cy="558679"/>
      </dsp:txXfrm>
    </dsp:sp>
    <dsp:sp modelId="{91BD0330-F2B5-1B4E-9F28-1BB9D152E9BB}">
      <dsp:nvSpPr>
        <dsp:cNvPr id="0" name=""/>
        <dsp:cNvSpPr/>
      </dsp:nvSpPr>
      <dsp:spPr>
        <a:xfrm>
          <a:off x="3041744" y="310575"/>
          <a:ext cx="6108511" cy="6108511"/>
        </a:xfrm>
        <a:custGeom>
          <a:avLst/>
          <a:gdLst/>
          <a:ahLst/>
          <a:cxnLst/>
          <a:rect l="0" t="0" r="0" b="0"/>
          <a:pathLst>
            <a:path>
              <a:moveTo>
                <a:pt x="4099557" y="5924067"/>
              </a:moveTo>
              <a:arcTo wR="3054255" hR="3054255" stAng="4199180"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4D7E073-74EC-2C48-9550-80E5B2088751}">
      <dsp:nvSpPr>
        <dsp:cNvPr id="0" name=""/>
        <dsp:cNvSpPr/>
      </dsp:nvSpPr>
      <dsp:spPr>
        <a:xfrm>
          <a:off x="5619750" y="6109524"/>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July</a:t>
          </a:r>
        </a:p>
      </dsp:txBody>
      <dsp:txXfrm>
        <a:off x="5649973" y="6139747"/>
        <a:ext cx="892053" cy="558679"/>
      </dsp:txXfrm>
    </dsp:sp>
    <dsp:sp modelId="{54C27322-2B19-DB4A-8C50-F688B8E2CC7F}">
      <dsp:nvSpPr>
        <dsp:cNvPr id="0" name=""/>
        <dsp:cNvSpPr/>
      </dsp:nvSpPr>
      <dsp:spPr>
        <a:xfrm>
          <a:off x="3041744" y="310575"/>
          <a:ext cx="6108511" cy="6108511"/>
        </a:xfrm>
        <a:custGeom>
          <a:avLst/>
          <a:gdLst/>
          <a:ahLst/>
          <a:cxnLst/>
          <a:rect l="0" t="0" r="0" b="0"/>
          <a:pathLst>
            <a:path>
              <a:moveTo>
                <a:pt x="2572142" y="6070220"/>
              </a:moveTo>
              <a:arcTo wR="3054255" hR="3054255" stAng="5944926"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82C08CF-CAA8-884E-B49D-CC4BF56FB8CD}">
      <dsp:nvSpPr>
        <dsp:cNvPr id="0" name=""/>
        <dsp:cNvSpPr/>
      </dsp:nvSpPr>
      <dsp:spPr>
        <a:xfrm>
          <a:off x="4092622" y="5700331"/>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Aug</a:t>
          </a:r>
        </a:p>
      </dsp:txBody>
      <dsp:txXfrm>
        <a:off x="4122845" y="5730554"/>
        <a:ext cx="892053" cy="558679"/>
      </dsp:txXfrm>
    </dsp:sp>
    <dsp:sp modelId="{43AACF2E-9101-134B-9872-637FC1518CF8}">
      <dsp:nvSpPr>
        <dsp:cNvPr id="0" name=""/>
        <dsp:cNvSpPr/>
      </dsp:nvSpPr>
      <dsp:spPr>
        <a:xfrm>
          <a:off x="3041744" y="310575"/>
          <a:ext cx="6108511" cy="6108511"/>
        </a:xfrm>
        <a:custGeom>
          <a:avLst/>
          <a:gdLst/>
          <a:ahLst/>
          <a:cxnLst/>
          <a:rect l="0" t="0" r="0" b="0"/>
          <a:pathLst>
            <a:path>
              <a:moveTo>
                <a:pt x="1080782" y="5385324"/>
              </a:moveTo>
              <a:arcTo wR="3054255" hR="3054255" stAng="7815067"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88167A7-4282-8A48-8C47-A1D4EB2923AF}">
      <dsp:nvSpPr>
        <dsp:cNvPr id="0" name=""/>
        <dsp:cNvSpPr/>
      </dsp:nvSpPr>
      <dsp:spPr>
        <a:xfrm>
          <a:off x="2974686" y="4582396"/>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Sept</a:t>
          </a:r>
        </a:p>
      </dsp:txBody>
      <dsp:txXfrm>
        <a:off x="3004909" y="4612619"/>
        <a:ext cx="892053" cy="558679"/>
      </dsp:txXfrm>
    </dsp:sp>
    <dsp:sp modelId="{30E2F79B-AD10-0146-987D-BFB258DE78A1}">
      <dsp:nvSpPr>
        <dsp:cNvPr id="0" name=""/>
        <dsp:cNvSpPr/>
      </dsp:nvSpPr>
      <dsp:spPr>
        <a:xfrm>
          <a:off x="3041744" y="310575"/>
          <a:ext cx="6108511" cy="6108511"/>
        </a:xfrm>
        <a:custGeom>
          <a:avLst/>
          <a:gdLst/>
          <a:ahLst/>
          <a:cxnLst/>
          <a:rect l="0" t="0" r="0" b="0"/>
          <a:pathLst>
            <a:path>
              <a:moveTo>
                <a:pt x="249454" y="4263207"/>
              </a:moveTo>
              <a:arcTo wR="3054255" hR="3054255" stAng="9400952"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5189157-8AF5-9D40-9D3E-343E078E690F}">
      <dsp:nvSpPr>
        <dsp:cNvPr id="0" name=""/>
        <dsp:cNvSpPr/>
      </dsp:nvSpPr>
      <dsp:spPr>
        <a:xfrm>
          <a:off x="2565494" y="3055268"/>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Oct</a:t>
          </a:r>
        </a:p>
      </dsp:txBody>
      <dsp:txXfrm>
        <a:off x="2595717" y="3085491"/>
        <a:ext cx="892053" cy="558679"/>
      </dsp:txXfrm>
    </dsp:sp>
    <dsp:sp modelId="{1D37FD1F-4C05-2245-A533-8DB21C849DF1}">
      <dsp:nvSpPr>
        <dsp:cNvPr id="0" name=""/>
        <dsp:cNvSpPr/>
      </dsp:nvSpPr>
      <dsp:spPr>
        <a:xfrm>
          <a:off x="3041744" y="310575"/>
          <a:ext cx="6108511" cy="6108511"/>
        </a:xfrm>
        <a:custGeom>
          <a:avLst/>
          <a:gdLst/>
          <a:ahLst/>
          <a:cxnLst/>
          <a:rect l="0" t="0" r="0" b="0"/>
          <a:pathLst>
            <a:path>
              <a:moveTo>
                <a:pt x="16693" y="2735357"/>
              </a:moveTo>
              <a:arcTo wR="3054255" hR="3054255" stAng="11159594"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A6A1E06-E4E3-5F4A-B2D2-7222483E6F77}">
      <dsp:nvSpPr>
        <dsp:cNvPr id="0" name=""/>
        <dsp:cNvSpPr/>
      </dsp:nvSpPr>
      <dsp:spPr>
        <a:xfrm>
          <a:off x="2974686" y="1528140"/>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Nov</a:t>
          </a:r>
        </a:p>
      </dsp:txBody>
      <dsp:txXfrm>
        <a:off x="3004909" y="1558363"/>
        <a:ext cx="892053" cy="558679"/>
      </dsp:txXfrm>
    </dsp:sp>
    <dsp:sp modelId="{BA457C65-527D-8F4E-9A04-27C2F5AF20EC}">
      <dsp:nvSpPr>
        <dsp:cNvPr id="0" name=""/>
        <dsp:cNvSpPr/>
      </dsp:nvSpPr>
      <dsp:spPr>
        <a:xfrm>
          <a:off x="3041744" y="310575"/>
          <a:ext cx="6108511" cy="6108511"/>
        </a:xfrm>
        <a:custGeom>
          <a:avLst/>
          <a:gdLst/>
          <a:ahLst/>
          <a:cxnLst/>
          <a:rect l="0" t="0" r="0" b="0"/>
          <a:pathLst>
            <a:path>
              <a:moveTo>
                <a:pt x="618095" y="1212082"/>
              </a:moveTo>
              <a:arcTo wR="3054255" hR="3054255" stAng="13025748"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8EC3D55-282B-4E45-8C89-F9F01F94BD86}">
      <dsp:nvSpPr>
        <dsp:cNvPr id="0" name=""/>
        <dsp:cNvSpPr/>
      </dsp:nvSpPr>
      <dsp:spPr>
        <a:xfrm>
          <a:off x="4092622" y="410205"/>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Dec</a:t>
          </a:r>
        </a:p>
      </dsp:txBody>
      <dsp:txXfrm>
        <a:off x="4122845" y="440428"/>
        <a:ext cx="892053" cy="558679"/>
      </dsp:txXfrm>
    </dsp:sp>
    <dsp:sp modelId="{F30474FF-F0C2-A143-84A1-5AD49F5B2E17}">
      <dsp:nvSpPr>
        <dsp:cNvPr id="0" name=""/>
        <dsp:cNvSpPr/>
      </dsp:nvSpPr>
      <dsp:spPr>
        <a:xfrm>
          <a:off x="3041744" y="310575"/>
          <a:ext cx="6108511" cy="6108511"/>
        </a:xfrm>
        <a:custGeom>
          <a:avLst/>
          <a:gdLst/>
          <a:ahLst/>
          <a:cxnLst/>
          <a:rect l="0" t="0" r="0" b="0"/>
          <a:pathLst>
            <a:path>
              <a:moveTo>
                <a:pt x="2008953" y="184443"/>
              </a:moveTo>
              <a:arcTo wR="3054255" hR="3054255" stAng="14999180"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4F68C7-5F20-1C42-9231-D67AE9423E0E}">
      <dsp:nvSpPr>
        <dsp:cNvPr id="0" name=""/>
        <dsp:cNvSpPr/>
      </dsp:nvSpPr>
      <dsp:spPr>
        <a:xfrm>
          <a:off x="5619749" y="1012"/>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Jan</a:t>
          </a:r>
        </a:p>
      </dsp:txBody>
      <dsp:txXfrm>
        <a:off x="5649972" y="31235"/>
        <a:ext cx="892053" cy="558679"/>
      </dsp:txXfrm>
    </dsp:sp>
    <dsp:sp modelId="{B337ABEC-9BBC-9047-BDBC-1C3A5B0D68E8}">
      <dsp:nvSpPr>
        <dsp:cNvPr id="0" name=""/>
        <dsp:cNvSpPr/>
      </dsp:nvSpPr>
      <dsp:spPr>
        <a:xfrm>
          <a:off x="3041744" y="310575"/>
          <a:ext cx="6108511" cy="6108511"/>
        </a:xfrm>
        <a:custGeom>
          <a:avLst/>
          <a:gdLst/>
          <a:ahLst/>
          <a:cxnLst/>
          <a:rect l="0" t="0" r="0" b="0"/>
          <a:pathLst>
            <a:path>
              <a:moveTo>
                <a:pt x="3536368" y="38290"/>
              </a:moveTo>
              <a:arcTo wR="3054255" hR="3054255" stAng="16744926"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9434498-5D25-E345-8227-B29F2779B1BB}">
      <dsp:nvSpPr>
        <dsp:cNvPr id="0" name=""/>
        <dsp:cNvSpPr/>
      </dsp:nvSpPr>
      <dsp:spPr>
        <a:xfrm>
          <a:off x="7146877" y="410205"/>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Feb</a:t>
          </a:r>
        </a:p>
      </dsp:txBody>
      <dsp:txXfrm>
        <a:off x="7177100" y="440428"/>
        <a:ext cx="892053" cy="558679"/>
      </dsp:txXfrm>
    </dsp:sp>
    <dsp:sp modelId="{DF5F9A44-10E2-0B47-B553-B9652B693BB4}">
      <dsp:nvSpPr>
        <dsp:cNvPr id="0" name=""/>
        <dsp:cNvSpPr/>
      </dsp:nvSpPr>
      <dsp:spPr>
        <a:xfrm>
          <a:off x="3041744" y="310575"/>
          <a:ext cx="6108511" cy="6108511"/>
        </a:xfrm>
        <a:custGeom>
          <a:avLst/>
          <a:gdLst/>
          <a:ahLst/>
          <a:cxnLst/>
          <a:rect l="0" t="0" r="0" b="0"/>
          <a:pathLst>
            <a:path>
              <a:moveTo>
                <a:pt x="5027728" y="723186"/>
              </a:moveTo>
              <a:arcTo wR="3054255" hR="3054255" stAng="18615067"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220E229-F1C3-434E-888F-A16A3518FB76}">
      <dsp:nvSpPr>
        <dsp:cNvPr id="0" name=""/>
        <dsp:cNvSpPr/>
      </dsp:nvSpPr>
      <dsp:spPr>
        <a:xfrm>
          <a:off x="8264813" y="1528140"/>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Mar</a:t>
          </a:r>
        </a:p>
      </dsp:txBody>
      <dsp:txXfrm>
        <a:off x="8295036" y="1558363"/>
        <a:ext cx="892053" cy="558679"/>
      </dsp:txXfrm>
    </dsp:sp>
    <dsp:sp modelId="{B5B9B3EB-EF1C-2646-9908-B49351D02085}">
      <dsp:nvSpPr>
        <dsp:cNvPr id="0" name=""/>
        <dsp:cNvSpPr/>
      </dsp:nvSpPr>
      <dsp:spPr>
        <a:xfrm>
          <a:off x="3041744" y="310575"/>
          <a:ext cx="6108511" cy="6108511"/>
        </a:xfrm>
        <a:custGeom>
          <a:avLst/>
          <a:gdLst/>
          <a:ahLst/>
          <a:cxnLst/>
          <a:rect l="0" t="0" r="0" b="0"/>
          <a:pathLst>
            <a:path>
              <a:moveTo>
                <a:pt x="5859057" y="1845303"/>
              </a:moveTo>
              <a:arcTo wR="3054255" hR="3054255" stAng="20200952"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61280FE-09EE-DA42-B9A5-8E95F2C6259B}">
      <dsp:nvSpPr>
        <dsp:cNvPr id="0" name=""/>
        <dsp:cNvSpPr/>
      </dsp:nvSpPr>
      <dsp:spPr>
        <a:xfrm>
          <a:off x="8674005" y="3055268"/>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Apr</a:t>
          </a:r>
        </a:p>
      </dsp:txBody>
      <dsp:txXfrm>
        <a:off x="8704228" y="3085491"/>
        <a:ext cx="892053" cy="558679"/>
      </dsp:txXfrm>
    </dsp:sp>
    <dsp:sp modelId="{65D56466-7B5B-7942-9953-BFCE202F3434}">
      <dsp:nvSpPr>
        <dsp:cNvPr id="0" name=""/>
        <dsp:cNvSpPr/>
      </dsp:nvSpPr>
      <dsp:spPr>
        <a:xfrm>
          <a:off x="3041744" y="310575"/>
          <a:ext cx="6108511" cy="6108511"/>
        </a:xfrm>
        <a:custGeom>
          <a:avLst/>
          <a:gdLst/>
          <a:ahLst/>
          <a:cxnLst/>
          <a:rect l="0" t="0" r="0" b="0"/>
          <a:pathLst>
            <a:path>
              <a:moveTo>
                <a:pt x="6091817" y="3373153"/>
              </a:moveTo>
              <a:arcTo wR="3054255" hR="3054255" stAng="359594"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D19BC4C-CEAF-6048-AF29-B9AAF7538E6F}">
      <dsp:nvSpPr>
        <dsp:cNvPr id="0" name=""/>
        <dsp:cNvSpPr/>
      </dsp:nvSpPr>
      <dsp:spPr>
        <a:xfrm>
          <a:off x="8264813" y="4582396"/>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May</a:t>
          </a:r>
        </a:p>
      </dsp:txBody>
      <dsp:txXfrm>
        <a:off x="8295036" y="4612619"/>
        <a:ext cx="892053" cy="558679"/>
      </dsp:txXfrm>
    </dsp:sp>
    <dsp:sp modelId="{60634E08-8CE6-9C4A-9F47-38114F8588C1}">
      <dsp:nvSpPr>
        <dsp:cNvPr id="0" name=""/>
        <dsp:cNvSpPr/>
      </dsp:nvSpPr>
      <dsp:spPr>
        <a:xfrm>
          <a:off x="3041744" y="310575"/>
          <a:ext cx="6108511" cy="6108511"/>
        </a:xfrm>
        <a:custGeom>
          <a:avLst/>
          <a:gdLst/>
          <a:ahLst/>
          <a:cxnLst/>
          <a:rect l="0" t="0" r="0" b="0"/>
          <a:pathLst>
            <a:path>
              <a:moveTo>
                <a:pt x="5490415" y="4896428"/>
              </a:moveTo>
              <a:arcTo wR="3054255" hR="3054255" stAng="2225748"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F825E02-7B37-FD41-B5AE-AC998C5BC32D}">
      <dsp:nvSpPr>
        <dsp:cNvPr id="0" name=""/>
        <dsp:cNvSpPr/>
      </dsp:nvSpPr>
      <dsp:spPr>
        <a:xfrm>
          <a:off x="7146877" y="5700331"/>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June</a:t>
          </a:r>
        </a:p>
      </dsp:txBody>
      <dsp:txXfrm>
        <a:off x="7177100" y="5730554"/>
        <a:ext cx="892053" cy="558679"/>
      </dsp:txXfrm>
    </dsp:sp>
    <dsp:sp modelId="{91BD0330-F2B5-1B4E-9F28-1BB9D152E9BB}">
      <dsp:nvSpPr>
        <dsp:cNvPr id="0" name=""/>
        <dsp:cNvSpPr/>
      </dsp:nvSpPr>
      <dsp:spPr>
        <a:xfrm>
          <a:off x="3041744" y="310575"/>
          <a:ext cx="6108511" cy="6108511"/>
        </a:xfrm>
        <a:custGeom>
          <a:avLst/>
          <a:gdLst/>
          <a:ahLst/>
          <a:cxnLst/>
          <a:rect l="0" t="0" r="0" b="0"/>
          <a:pathLst>
            <a:path>
              <a:moveTo>
                <a:pt x="4099557" y="5924067"/>
              </a:moveTo>
              <a:arcTo wR="3054255" hR="3054255" stAng="4199180"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4D7E073-74EC-2C48-9550-80E5B2088751}">
      <dsp:nvSpPr>
        <dsp:cNvPr id="0" name=""/>
        <dsp:cNvSpPr/>
      </dsp:nvSpPr>
      <dsp:spPr>
        <a:xfrm>
          <a:off x="5619750" y="6109524"/>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July</a:t>
          </a:r>
        </a:p>
      </dsp:txBody>
      <dsp:txXfrm>
        <a:off x="5649973" y="6139747"/>
        <a:ext cx="892053" cy="558679"/>
      </dsp:txXfrm>
    </dsp:sp>
    <dsp:sp modelId="{54C27322-2B19-DB4A-8C50-F688B8E2CC7F}">
      <dsp:nvSpPr>
        <dsp:cNvPr id="0" name=""/>
        <dsp:cNvSpPr/>
      </dsp:nvSpPr>
      <dsp:spPr>
        <a:xfrm>
          <a:off x="3041744" y="310575"/>
          <a:ext cx="6108511" cy="6108511"/>
        </a:xfrm>
        <a:custGeom>
          <a:avLst/>
          <a:gdLst/>
          <a:ahLst/>
          <a:cxnLst/>
          <a:rect l="0" t="0" r="0" b="0"/>
          <a:pathLst>
            <a:path>
              <a:moveTo>
                <a:pt x="2572142" y="6070220"/>
              </a:moveTo>
              <a:arcTo wR="3054255" hR="3054255" stAng="5944926"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82C08CF-CAA8-884E-B49D-CC4BF56FB8CD}">
      <dsp:nvSpPr>
        <dsp:cNvPr id="0" name=""/>
        <dsp:cNvSpPr/>
      </dsp:nvSpPr>
      <dsp:spPr>
        <a:xfrm>
          <a:off x="4092622" y="5700331"/>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Aug</a:t>
          </a:r>
        </a:p>
      </dsp:txBody>
      <dsp:txXfrm>
        <a:off x="4122845" y="5730554"/>
        <a:ext cx="892053" cy="558679"/>
      </dsp:txXfrm>
    </dsp:sp>
    <dsp:sp modelId="{43AACF2E-9101-134B-9872-637FC1518CF8}">
      <dsp:nvSpPr>
        <dsp:cNvPr id="0" name=""/>
        <dsp:cNvSpPr/>
      </dsp:nvSpPr>
      <dsp:spPr>
        <a:xfrm>
          <a:off x="3041744" y="310575"/>
          <a:ext cx="6108511" cy="6108511"/>
        </a:xfrm>
        <a:custGeom>
          <a:avLst/>
          <a:gdLst/>
          <a:ahLst/>
          <a:cxnLst/>
          <a:rect l="0" t="0" r="0" b="0"/>
          <a:pathLst>
            <a:path>
              <a:moveTo>
                <a:pt x="1080782" y="5385324"/>
              </a:moveTo>
              <a:arcTo wR="3054255" hR="3054255" stAng="7815067"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88167A7-4282-8A48-8C47-A1D4EB2923AF}">
      <dsp:nvSpPr>
        <dsp:cNvPr id="0" name=""/>
        <dsp:cNvSpPr/>
      </dsp:nvSpPr>
      <dsp:spPr>
        <a:xfrm>
          <a:off x="2974686" y="4582396"/>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Sept</a:t>
          </a:r>
        </a:p>
      </dsp:txBody>
      <dsp:txXfrm>
        <a:off x="3004909" y="4612619"/>
        <a:ext cx="892053" cy="558679"/>
      </dsp:txXfrm>
    </dsp:sp>
    <dsp:sp modelId="{30E2F79B-AD10-0146-987D-BFB258DE78A1}">
      <dsp:nvSpPr>
        <dsp:cNvPr id="0" name=""/>
        <dsp:cNvSpPr/>
      </dsp:nvSpPr>
      <dsp:spPr>
        <a:xfrm>
          <a:off x="3041744" y="310575"/>
          <a:ext cx="6108511" cy="6108511"/>
        </a:xfrm>
        <a:custGeom>
          <a:avLst/>
          <a:gdLst/>
          <a:ahLst/>
          <a:cxnLst/>
          <a:rect l="0" t="0" r="0" b="0"/>
          <a:pathLst>
            <a:path>
              <a:moveTo>
                <a:pt x="249454" y="4263207"/>
              </a:moveTo>
              <a:arcTo wR="3054255" hR="3054255" stAng="9400952"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5189157-8AF5-9D40-9D3E-343E078E690F}">
      <dsp:nvSpPr>
        <dsp:cNvPr id="0" name=""/>
        <dsp:cNvSpPr/>
      </dsp:nvSpPr>
      <dsp:spPr>
        <a:xfrm>
          <a:off x="2565494" y="3055268"/>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Oct</a:t>
          </a:r>
        </a:p>
      </dsp:txBody>
      <dsp:txXfrm>
        <a:off x="2595717" y="3085491"/>
        <a:ext cx="892053" cy="558679"/>
      </dsp:txXfrm>
    </dsp:sp>
    <dsp:sp modelId="{1D37FD1F-4C05-2245-A533-8DB21C849DF1}">
      <dsp:nvSpPr>
        <dsp:cNvPr id="0" name=""/>
        <dsp:cNvSpPr/>
      </dsp:nvSpPr>
      <dsp:spPr>
        <a:xfrm>
          <a:off x="3041744" y="310575"/>
          <a:ext cx="6108511" cy="6108511"/>
        </a:xfrm>
        <a:custGeom>
          <a:avLst/>
          <a:gdLst/>
          <a:ahLst/>
          <a:cxnLst/>
          <a:rect l="0" t="0" r="0" b="0"/>
          <a:pathLst>
            <a:path>
              <a:moveTo>
                <a:pt x="16693" y="2735357"/>
              </a:moveTo>
              <a:arcTo wR="3054255" hR="3054255" stAng="11159594"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A6A1E06-E4E3-5F4A-B2D2-7222483E6F77}">
      <dsp:nvSpPr>
        <dsp:cNvPr id="0" name=""/>
        <dsp:cNvSpPr/>
      </dsp:nvSpPr>
      <dsp:spPr>
        <a:xfrm>
          <a:off x="2974686" y="1528140"/>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Nov</a:t>
          </a:r>
        </a:p>
      </dsp:txBody>
      <dsp:txXfrm>
        <a:off x="3004909" y="1558363"/>
        <a:ext cx="892053" cy="558679"/>
      </dsp:txXfrm>
    </dsp:sp>
    <dsp:sp modelId="{BA457C65-527D-8F4E-9A04-27C2F5AF20EC}">
      <dsp:nvSpPr>
        <dsp:cNvPr id="0" name=""/>
        <dsp:cNvSpPr/>
      </dsp:nvSpPr>
      <dsp:spPr>
        <a:xfrm>
          <a:off x="3041744" y="310575"/>
          <a:ext cx="6108511" cy="6108511"/>
        </a:xfrm>
        <a:custGeom>
          <a:avLst/>
          <a:gdLst/>
          <a:ahLst/>
          <a:cxnLst/>
          <a:rect l="0" t="0" r="0" b="0"/>
          <a:pathLst>
            <a:path>
              <a:moveTo>
                <a:pt x="618095" y="1212082"/>
              </a:moveTo>
              <a:arcTo wR="3054255" hR="3054255" stAng="13025748"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8EC3D55-282B-4E45-8C89-F9F01F94BD86}">
      <dsp:nvSpPr>
        <dsp:cNvPr id="0" name=""/>
        <dsp:cNvSpPr/>
      </dsp:nvSpPr>
      <dsp:spPr>
        <a:xfrm>
          <a:off x="4092622" y="410205"/>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Dec</a:t>
          </a:r>
        </a:p>
      </dsp:txBody>
      <dsp:txXfrm>
        <a:off x="4122845" y="440428"/>
        <a:ext cx="892053" cy="558679"/>
      </dsp:txXfrm>
    </dsp:sp>
    <dsp:sp modelId="{F30474FF-F0C2-A143-84A1-5AD49F5B2E17}">
      <dsp:nvSpPr>
        <dsp:cNvPr id="0" name=""/>
        <dsp:cNvSpPr/>
      </dsp:nvSpPr>
      <dsp:spPr>
        <a:xfrm>
          <a:off x="3041744" y="310575"/>
          <a:ext cx="6108511" cy="6108511"/>
        </a:xfrm>
        <a:custGeom>
          <a:avLst/>
          <a:gdLst/>
          <a:ahLst/>
          <a:cxnLst/>
          <a:rect l="0" t="0" r="0" b="0"/>
          <a:pathLst>
            <a:path>
              <a:moveTo>
                <a:pt x="2008953" y="184443"/>
              </a:moveTo>
              <a:arcTo wR="3054255" hR="3054255" stAng="14999180"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BB5C76-FA10-9F49-A96A-EEDE28FE681F}">
      <dsp:nvSpPr>
        <dsp:cNvPr id="0" name=""/>
        <dsp:cNvSpPr/>
      </dsp:nvSpPr>
      <dsp:spPr>
        <a:xfrm>
          <a:off x="0" y="0"/>
          <a:ext cx="11197390" cy="189136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n-US" sz="6500" kern="1200" dirty="0"/>
            <a:t>Needs Assessment Process</a:t>
          </a:r>
        </a:p>
      </dsp:txBody>
      <dsp:txXfrm>
        <a:off x="0" y="0"/>
        <a:ext cx="11197390" cy="1891364"/>
      </dsp:txXfrm>
    </dsp:sp>
    <dsp:sp modelId="{8D6BEA11-015E-7248-B697-B15F27391306}">
      <dsp:nvSpPr>
        <dsp:cNvPr id="0" name=""/>
        <dsp:cNvSpPr/>
      </dsp:nvSpPr>
      <dsp:spPr>
        <a:xfrm>
          <a:off x="0" y="1891364"/>
          <a:ext cx="2799347" cy="39718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Data Collection and Analysis</a:t>
          </a:r>
        </a:p>
      </dsp:txBody>
      <dsp:txXfrm>
        <a:off x="0" y="1891364"/>
        <a:ext cx="2799347" cy="3971864"/>
      </dsp:txXfrm>
    </dsp:sp>
    <dsp:sp modelId="{96560A61-268F-9143-99D3-6F008A11D961}">
      <dsp:nvSpPr>
        <dsp:cNvPr id="0" name=""/>
        <dsp:cNvSpPr/>
      </dsp:nvSpPr>
      <dsp:spPr>
        <a:xfrm>
          <a:off x="2799347" y="1891364"/>
          <a:ext cx="2799347" cy="39718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Prioritization</a:t>
          </a:r>
        </a:p>
      </dsp:txBody>
      <dsp:txXfrm>
        <a:off x="2799347" y="1891364"/>
        <a:ext cx="2799347" cy="3971864"/>
      </dsp:txXfrm>
    </dsp:sp>
    <dsp:sp modelId="{DE7698AF-CF28-B14D-AF5A-FD019F3F8E67}">
      <dsp:nvSpPr>
        <dsp:cNvPr id="0" name=""/>
        <dsp:cNvSpPr/>
      </dsp:nvSpPr>
      <dsp:spPr>
        <a:xfrm>
          <a:off x="5598695" y="1891364"/>
          <a:ext cx="2799347" cy="39718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Theory of Action and Goal Setting</a:t>
          </a:r>
        </a:p>
      </dsp:txBody>
      <dsp:txXfrm>
        <a:off x="5598695" y="1891364"/>
        <a:ext cx="2799347" cy="3971864"/>
      </dsp:txXfrm>
    </dsp:sp>
    <dsp:sp modelId="{7815CE11-E056-FA42-968C-4BD45F193C01}">
      <dsp:nvSpPr>
        <dsp:cNvPr id="0" name=""/>
        <dsp:cNvSpPr/>
      </dsp:nvSpPr>
      <dsp:spPr>
        <a:xfrm>
          <a:off x="8398042" y="1891364"/>
          <a:ext cx="2799347" cy="39718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Support Planning</a:t>
          </a:r>
        </a:p>
      </dsp:txBody>
      <dsp:txXfrm>
        <a:off x="8398042" y="1891364"/>
        <a:ext cx="2799347" cy="3971864"/>
      </dsp:txXfrm>
    </dsp:sp>
    <dsp:sp modelId="{B717F151-E067-B94A-B001-3BB748A2C11B}">
      <dsp:nvSpPr>
        <dsp:cNvPr id="0" name=""/>
        <dsp:cNvSpPr/>
      </dsp:nvSpPr>
      <dsp:spPr>
        <a:xfrm>
          <a:off x="0" y="5863228"/>
          <a:ext cx="11197390" cy="441318"/>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55BFE2-DAB7-8042-B91A-2E41EBA89F82}">
      <dsp:nvSpPr>
        <dsp:cNvPr id="0" name=""/>
        <dsp:cNvSpPr/>
      </dsp:nvSpPr>
      <dsp:spPr>
        <a:xfrm>
          <a:off x="3383" y="2577514"/>
          <a:ext cx="3395161" cy="135806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72009" rIns="36005" bIns="72009" numCol="1" spcCol="1270" anchor="ctr" anchorCtr="0">
          <a:noAutofit/>
        </a:bodyPr>
        <a:lstStyle/>
        <a:p>
          <a:pPr marL="0" lvl="0" indent="0" algn="ctr" defTabSz="1200150">
            <a:lnSpc>
              <a:spcPct val="90000"/>
            </a:lnSpc>
            <a:spcBef>
              <a:spcPct val="0"/>
            </a:spcBef>
            <a:spcAft>
              <a:spcPct val="35000"/>
            </a:spcAft>
            <a:buNone/>
          </a:pPr>
          <a:r>
            <a:rPr lang="en-US" sz="2700" kern="1200" dirty="0"/>
            <a:t>Leadership Behaviors</a:t>
          </a:r>
        </a:p>
      </dsp:txBody>
      <dsp:txXfrm>
        <a:off x="3383" y="2577514"/>
        <a:ext cx="3055645" cy="1358064"/>
      </dsp:txXfrm>
    </dsp:sp>
    <dsp:sp modelId="{0D8D657F-56BE-F749-97AC-D2BB2313F333}">
      <dsp:nvSpPr>
        <dsp:cNvPr id="0" name=""/>
        <dsp:cNvSpPr/>
      </dsp:nvSpPr>
      <dsp:spPr>
        <a:xfrm>
          <a:off x="2719512" y="2577514"/>
          <a:ext cx="3395161" cy="135806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014" tIns="72009" rIns="36005" bIns="72009" numCol="1" spcCol="1270" anchor="ctr" anchorCtr="0">
          <a:noAutofit/>
        </a:bodyPr>
        <a:lstStyle/>
        <a:p>
          <a:pPr marL="0" lvl="0" indent="0" algn="ctr" defTabSz="1200150">
            <a:lnSpc>
              <a:spcPct val="90000"/>
            </a:lnSpc>
            <a:spcBef>
              <a:spcPct val="0"/>
            </a:spcBef>
            <a:spcAft>
              <a:spcPct val="35000"/>
            </a:spcAft>
            <a:buNone/>
          </a:pPr>
          <a:r>
            <a:rPr lang="en-US" sz="2700" kern="1200" dirty="0"/>
            <a:t>Teacher Behaviors</a:t>
          </a:r>
        </a:p>
      </dsp:txBody>
      <dsp:txXfrm>
        <a:off x="3398544" y="2577514"/>
        <a:ext cx="2037097" cy="1358064"/>
      </dsp:txXfrm>
    </dsp:sp>
    <dsp:sp modelId="{B404DC49-335D-9042-9996-3FD0DDE070B5}">
      <dsp:nvSpPr>
        <dsp:cNvPr id="0" name=""/>
        <dsp:cNvSpPr/>
      </dsp:nvSpPr>
      <dsp:spPr>
        <a:xfrm>
          <a:off x="5435641" y="2577514"/>
          <a:ext cx="3395161" cy="135806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014" tIns="72009" rIns="36005" bIns="72009" numCol="1" spcCol="1270" anchor="ctr" anchorCtr="0">
          <a:noAutofit/>
        </a:bodyPr>
        <a:lstStyle/>
        <a:p>
          <a:pPr marL="0" lvl="0" indent="0" algn="ctr" defTabSz="1200150">
            <a:lnSpc>
              <a:spcPct val="90000"/>
            </a:lnSpc>
            <a:spcBef>
              <a:spcPct val="0"/>
            </a:spcBef>
            <a:spcAft>
              <a:spcPct val="35000"/>
            </a:spcAft>
            <a:buNone/>
          </a:pPr>
          <a:r>
            <a:rPr lang="en-US" sz="2700" kern="1200" dirty="0"/>
            <a:t>Student Behaviors</a:t>
          </a:r>
        </a:p>
      </dsp:txBody>
      <dsp:txXfrm>
        <a:off x="6114673" y="2577514"/>
        <a:ext cx="2037097" cy="1358064"/>
      </dsp:txXfrm>
    </dsp:sp>
    <dsp:sp modelId="{ADCD475D-1F9A-5840-8EDF-53CD42A9AD06}">
      <dsp:nvSpPr>
        <dsp:cNvPr id="0" name=""/>
        <dsp:cNvSpPr/>
      </dsp:nvSpPr>
      <dsp:spPr>
        <a:xfrm>
          <a:off x="8151770" y="2577514"/>
          <a:ext cx="3395161" cy="135806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014" tIns="72009" rIns="36005" bIns="72009" numCol="1" spcCol="1270" anchor="ctr" anchorCtr="0">
          <a:noAutofit/>
        </a:bodyPr>
        <a:lstStyle/>
        <a:p>
          <a:pPr marL="0" lvl="0" indent="0" algn="ctr" defTabSz="1200150">
            <a:lnSpc>
              <a:spcPct val="90000"/>
            </a:lnSpc>
            <a:spcBef>
              <a:spcPct val="0"/>
            </a:spcBef>
            <a:spcAft>
              <a:spcPct val="35000"/>
            </a:spcAft>
            <a:buNone/>
          </a:pPr>
          <a:r>
            <a:rPr lang="en-US" sz="2700" kern="1200" dirty="0"/>
            <a:t>Student Achievement</a:t>
          </a:r>
        </a:p>
      </dsp:txBody>
      <dsp:txXfrm>
        <a:off x="8830802" y="2577514"/>
        <a:ext cx="2037097" cy="13580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BB5C76-FA10-9F49-A96A-EEDE28FE681F}">
      <dsp:nvSpPr>
        <dsp:cNvPr id="0" name=""/>
        <dsp:cNvSpPr/>
      </dsp:nvSpPr>
      <dsp:spPr>
        <a:xfrm>
          <a:off x="0" y="0"/>
          <a:ext cx="11197390" cy="189136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n-US" sz="6500" kern="1200" dirty="0"/>
            <a:t>Needs Assessment Process</a:t>
          </a:r>
        </a:p>
      </dsp:txBody>
      <dsp:txXfrm>
        <a:off x="0" y="0"/>
        <a:ext cx="11197390" cy="1891364"/>
      </dsp:txXfrm>
    </dsp:sp>
    <dsp:sp modelId="{8D6BEA11-015E-7248-B697-B15F27391306}">
      <dsp:nvSpPr>
        <dsp:cNvPr id="0" name=""/>
        <dsp:cNvSpPr/>
      </dsp:nvSpPr>
      <dsp:spPr>
        <a:xfrm>
          <a:off x="0" y="1891364"/>
          <a:ext cx="2799347" cy="39718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Data Collection and Analysis</a:t>
          </a:r>
        </a:p>
      </dsp:txBody>
      <dsp:txXfrm>
        <a:off x="0" y="1891364"/>
        <a:ext cx="2799347" cy="3971864"/>
      </dsp:txXfrm>
    </dsp:sp>
    <dsp:sp modelId="{96560A61-268F-9143-99D3-6F008A11D961}">
      <dsp:nvSpPr>
        <dsp:cNvPr id="0" name=""/>
        <dsp:cNvSpPr/>
      </dsp:nvSpPr>
      <dsp:spPr>
        <a:xfrm>
          <a:off x="2799347" y="1891364"/>
          <a:ext cx="2799347" cy="39718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Prioritization</a:t>
          </a:r>
        </a:p>
      </dsp:txBody>
      <dsp:txXfrm>
        <a:off x="2799347" y="1891364"/>
        <a:ext cx="2799347" cy="3971864"/>
      </dsp:txXfrm>
    </dsp:sp>
    <dsp:sp modelId="{DE7698AF-CF28-B14D-AF5A-FD019F3F8E67}">
      <dsp:nvSpPr>
        <dsp:cNvPr id="0" name=""/>
        <dsp:cNvSpPr/>
      </dsp:nvSpPr>
      <dsp:spPr>
        <a:xfrm>
          <a:off x="5598695" y="1891364"/>
          <a:ext cx="2799347" cy="39718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Theory of Action and Goal Setting</a:t>
          </a:r>
        </a:p>
      </dsp:txBody>
      <dsp:txXfrm>
        <a:off x="5598695" y="1891364"/>
        <a:ext cx="2799347" cy="3971864"/>
      </dsp:txXfrm>
    </dsp:sp>
    <dsp:sp modelId="{7815CE11-E056-FA42-968C-4BD45F193C01}">
      <dsp:nvSpPr>
        <dsp:cNvPr id="0" name=""/>
        <dsp:cNvSpPr/>
      </dsp:nvSpPr>
      <dsp:spPr>
        <a:xfrm>
          <a:off x="8398042" y="1891364"/>
          <a:ext cx="2799347" cy="39718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Improvement Planning</a:t>
          </a:r>
        </a:p>
      </dsp:txBody>
      <dsp:txXfrm>
        <a:off x="8398042" y="1891364"/>
        <a:ext cx="2799347" cy="3971864"/>
      </dsp:txXfrm>
    </dsp:sp>
    <dsp:sp modelId="{B717F151-E067-B94A-B001-3BB748A2C11B}">
      <dsp:nvSpPr>
        <dsp:cNvPr id="0" name=""/>
        <dsp:cNvSpPr/>
      </dsp:nvSpPr>
      <dsp:spPr>
        <a:xfrm>
          <a:off x="0" y="5863228"/>
          <a:ext cx="11197390" cy="441318"/>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BB5C76-FA10-9F49-A96A-EEDE28FE681F}">
      <dsp:nvSpPr>
        <dsp:cNvPr id="0" name=""/>
        <dsp:cNvSpPr/>
      </dsp:nvSpPr>
      <dsp:spPr>
        <a:xfrm>
          <a:off x="0" y="0"/>
          <a:ext cx="11197390" cy="81814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Needs Assessment Process</a:t>
          </a:r>
        </a:p>
      </dsp:txBody>
      <dsp:txXfrm>
        <a:off x="0" y="0"/>
        <a:ext cx="11197390" cy="818147"/>
      </dsp:txXfrm>
    </dsp:sp>
    <dsp:sp modelId="{8D6BEA11-015E-7248-B697-B15F27391306}">
      <dsp:nvSpPr>
        <dsp:cNvPr id="0" name=""/>
        <dsp:cNvSpPr/>
      </dsp:nvSpPr>
      <dsp:spPr>
        <a:xfrm>
          <a:off x="0"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b="1" kern="1200" dirty="0">
              <a:solidFill>
                <a:schemeClr val="accent4">
                  <a:lumMod val="40000"/>
                  <a:lumOff val="60000"/>
                </a:schemeClr>
              </a:solidFill>
            </a:rPr>
            <a:t>Data Collection and Analysis</a:t>
          </a:r>
        </a:p>
      </dsp:txBody>
      <dsp:txXfrm>
        <a:off x="0" y="818147"/>
        <a:ext cx="2799347" cy="1718109"/>
      </dsp:txXfrm>
    </dsp:sp>
    <dsp:sp modelId="{96560A61-268F-9143-99D3-6F008A11D961}">
      <dsp:nvSpPr>
        <dsp:cNvPr id="0" name=""/>
        <dsp:cNvSpPr/>
      </dsp:nvSpPr>
      <dsp:spPr>
        <a:xfrm>
          <a:off x="2799347"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t>Prioritization</a:t>
          </a:r>
        </a:p>
      </dsp:txBody>
      <dsp:txXfrm>
        <a:off x="2799347" y="818147"/>
        <a:ext cx="2799347" cy="1718109"/>
      </dsp:txXfrm>
    </dsp:sp>
    <dsp:sp modelId="{DE7698AF-CF28-B14D-AF5A-FD019F3F8E67}">
      <dsp:nvSpPr>
        <dsp:cNvPr id="0" name=""/>
        <dsp:cNvSpPr/>
      </dsp:nvSpPr>
      <dsp:spPr>
        <a:xfrm>
          <a:off x="5598695"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t>Theory of Action and Goal Setting</a:t>
          </a:r>
        </a:p>
      </dsp:txBody>
      <dsp:txXfrm>
        <a:off x="5598695" y="818147"/>
        <a:ext cx="2799347" cy="1718109"/>
      </dsp:txXfrm>
    </dsp:sp>
    <dsp:sp modelId="{7815CE11-E056-FA42-968C-4BD45F193C01}">
      <dsp:nvSpPr>
        <dsp:cNvPr id="0" name=""/>
        <dsp:cNvSpPr/>
      </dsp:nvSpPr>
      <dsp:spPr>
        <a:xfrm>
          <a:off x="8398042"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t>Improvement Planning</a:t>
          </a:r>
        </a:p>
      </dsp:txBody>
      <dsp:txXfrm>
        <a:off x="8398042" y="818147"/>
        <a:ext cx="2799347" cy="1718109"/>
      </dsp:txXfrm>
    </dsp:sp>
    <dsp:sp modelId="{B717F151-E067-B94A-B001-3BB748A2C11B}">
      <dsp:nvSpPr>
        <dsp:cNvPr id="0" name=""/>
        <dsp:cNvSpPr/>
      </dsp:nvSpPr>
      <dsp:spPr>
        <a:xfrm>
          <a:off x="0" y="2536256"/>
          <a:ext cx="11197390" cy="190901"/>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BB5C76-FA10-9F49-A96A-EEDE28FE681F}">
      <dsp:nvSpPr>
        <dsp:cNvPr id="0" name=""/>
        <dsp:cNvSpPr/>
      </dsp:nvSpPr>
      <dsp:spPr>
        <a:xfrm>
          <a:off x="0" y="0"/>
          <a:ext cx="11197390" cy="81814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Needs Assessment Process</a:t>
          </a:r>
        </a:p>
      </dsp:txBody>
      <dsp:txXfrm>
        <a:off x="0" y="0"/>
        <a:ext cx="11197390" cy="818147"/>
      </dsp:txXfrm>
    </dsp:sp>
    <dsp:sp modelId="{8D6BEA11-015E-7248-B697-B15F27391306}">
      <dsp:nvSpPr>
        <dsp:cNvPr id="0" name=""/>
        <dsp:cNvSpPr/>
      </dsp:nvSpPr>
      <dsp:spPr>
        <a:xfrm>
          <a:off x="0"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b="0" kern="1200" dirty="0">
              <a:solidFill>
                <a:schemeClr val="bg1"/>
              </a:solidFill>
            </a:rPr>
            <a:t>Data Collection and Analysis</a:t>
          </a:r>
        </a:p>
      </dsp:txBody>
      <dsp:txXfrm>
        <a:off x="0" y="818147"/>
        <a:ext cx="2799347" cy="1718109"/>
      </dsp:txXfrm>
    </dsp:sp>
    <dsp:sp modelId="{96560A61-268F-9143-99D3-6F008A11D961}">
      <dsp:nvSpPr>
        <dsp:cNvPr id="0" name=""/>
        <dsp:cNvSpPr/>
      </dsp:nvSpPr>
      <dsp:spPr>
        <a:xfrm>
          <a:off x="2799347"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b="1" kern="1200" dirty="0">
              <a:solidFill>
                <a:schemeClr val="accent4">
                  <a:lumMod val="40000"/>
                  <a:lumOff val="60000"/>
                </a:schemeClr>
              </a:solidFill>
            </a:rPr>
            <a:t>Prioritization</a:t>
          </a:r>
        </a:p>
      </dsp:txBody>
      <dsp:txXfrm>
        <a:off x="2799347" y="818147"/>
        <a:ext cx="2799347" cy="1718109"/>
      </dsp:txXfrm>
    </dsp:sp>
    <dsp:sp modelId="{DE7698AF-CF28-B14D-AF5A-FD019F3F8E67}">
      <dsp:nvSpPr>
        <dsp:cNvPr id="0" name=""/>
        <dsp:cNvSpPr/>
      </dsp:nvSpPr>
      <dsp:spPr>
        <a:xfrm>
          <a:off x="5598695"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t>Theory of Action and Goal Setting</a:t>
          </a:r>
        </a:p>
      </dsp:txBody>
      <dsp:txXfrm>
        <a:off x="5598695" y="818147"/>
        <a:ext cx="2799347" cy="1718109"/>
      </dsp:txXfrm>
    </dsp:sp>
    <dsp:sp modelId="{7815CE11-E056-FA42-968C-4BD45F193C01}">
      <dsp:nvSpPr>
        <dsp:cNvPr id="0" name=""/>
        <dsp:cNvSpPr/>
      </dsp:nvSpPr>
      <dsp:spPr>
        <a:xfrm>
          <a:off x="8398042"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t>Improvement Planning</a:t>
          </a:r>
        </a:p>
      </dsp:txBody>
      <dsp:txXfrm>
        <a:off x="8398042" y="818147"/>
        <a:ext cx="2799347" cy="1718109"/>
      </dsp:txXfrm>
    </dsp:sp>
    <dsp:sp modelId="{B717F151-E067-B94A-B001-3BB748A2C11B}">
      <dsp:nvSpPr>
        <dsp:cNvPr id="0" name=""/>
        <dsp:cNvSpPr/>
      </dsp:nvSpPr>
      <dsp:spPr>
        <a:xfrm>
          <a:off x="0" y="2536256"/>
          <a:ext cx="11197390" cy="190901"/>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BB5C76-FA10-9F49-A96A-EEDE28FE681F}">
      <dsp:nvSpPr>
        <dsp:cNvPr id="0" name=""/>
        <dsp:cNvSpPr/>
      </dsp:nvSpPr>
      <dsp:spPr>
        <a:xfrm>
          <a:off x="0" y="0"/>
          <a:ext cx="11197390" cy="81814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Needs Assessment Process</a:t>
          </a:r>
        </a:p>
      </dsp:txBody>
      <dsp:txXfrm>
        <a:off x="0" y="0"/>
        <a:ext cx="11197390" cy="818147"/>
      </dsp:txXfrm>
    </dsp:sp>
    <dsp:sp modelId="{8D6BEA11-015E-7248-B697-B15F27391306}">
      <dsp:nvSpPr>
        <dsp:cNvPr id="0" name=""/>
        <dsp:cNvSpPr/>
      </dsp:nvSpPr>
      <dsp:spPr>
        <a:xfrm>
          <a:off x="0"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b="0" kern="1200" dirty="0">
              <a:solidFill>
                <a:schemeClr val="bg1"/>
              </a:solidFill>
            </a:rPr>
            <a:t>Data Collection and Analysis</a:t>
          </a:r>
        </a:p>
      </dsp:txBody>
      <dsp:txXfrm>
        <a:off x="0" y="818147"/>
        <a:ext cx="2799347" cy="1718109"/>
      </dsp:txXfrm>
    </dsp:sp>
    <dsp:sp modelId="{96560A61-268F-9143-99D3-6F008A11D961}">
      <dsp:nvSpPr>
        <dsp:cNvPr id="0" name=""/>
        <dsp:cNvSpPr/>
      </dsp:nvSpPr>
      <dsp:spPr>
        <a:xfrm>
          <a:off x="2799347"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b="0" kern="1200" dirty="0">
              <a:solidFill>
                <a:schemeClr val="bg1"/>
              </a:solidFill>
            </a:rPr>
            <a:t>Prioritization</a:t>
          </a:r>
        </a:p>
      </dsp:txBody>
      <dsp:txXfrm>
        <a:off x="2799347" y="818147"/>
        <a:ext cx="2799347" cy="1718109"/>
      </dsp:txXfrm>
    </dsp:sp>
    <dsp:sp modelId="{DE7698AF-CF28-B14D-AF5A-FD019F3F8E67}">
      <dsp:nvSpPr>
        <dsp:cNvPr id="0" name=""/>
        <dsp:cNvSpPr/>
      </dsp:nvSpPr>
      <dsp:spPr>
        <a:xfrm>
          <a:off x="5598695"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b="1" kern="1200" dirty="0">
              <a:solidFill>
                <a:schemeClr val="accent4">
                  <a:lumMod val="40000"/>
                  <a:lumOff val="60000"/>
                </a:schemeClr>
              </a:solidFill>
            </a:rPr>
            <a:t>Theory of Action and Goal Setting</a:t>
          </a:r>
        </a:p>
      </dsp:txBody>
      <dsp:txXfrm>
        <a:off x="5598695" y="818147"/>
        <a:ext cx="2799347" cy="1718109"/>
      </dsp:txXfrm>
    </dsp:sp>
    <dsp:sp modelId="{7815CE11-E056-FA42-968C-4BD45F193C01}">
      <dsp:nvSpPr>
        <dsp:cNvPr id="0" name=""/>
        <dsp:cNvSpPr/>
      </dsp:nvSpPr>
      <dsp:spPr>
        <a:xfrm>
          <a:off x="8398042"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t>Improvement Planning</a:t>
          </a:r>
        </a:p>
      </dsp:txBody>
      <dsp:txXfrm>
        <a:off x="8398042" y="818147"/>
        <a:ext cx="2799347" cy="1718109"/>
      </dsp:txXfrm>
    </dsp:sp>
    <dsp:sp modelId="{B717F151-E067-B94A-B001-3BB748A2C11B}">
      <dsp:nvSpPr>
        <dsp:cNvPr id="0" name=""/>
        <dsp:cNvSpPr/>
      </dsp:nvSpPr>
      <dsp:spPr>
        <a:xfrm>
          <a:off x="0" y="2536256"/>
          <a:ext cx="11197390" cy="190901"/>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C0457B-2BC2-E141-9DB6-65EFF73E7FF7}">
      <dsp:nvSpPr>
        <dsp:cNvPr id="0" name=""/>
        <dsp:cNvSpPr/>
      </dsp:nvSpPr>
      <dsp:spPr>
        <a:xfrm>
          <a:off x="3250374" y="288989"/>
          <a:ext cx="4112773" cy="4112773"/>
        </a:xfrm>
        <a:prstGeom prst="pie">
          <a:avLst>
            <a:gd name="adj1" fmla="val 16200000"/>
            <a:gd name="adj2" fmla="val 19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Academics</a:t>
          </a:r>
        </a:p>
      </dsp:txBody>
      <dsp:txXfrm>
        <a:off x="5404684" y="814347"/>
        <a:ext cx="1077154" cy="832347"/>
      </dsp:txXfrm>
    </dsp:sp>
    <dsp:sp modelId="{2A64A80D-0FDC-304F-A1B7-5D41F2751ED4}">
      <dsp:nvSpPr>
        <dsp:cNvPr id="0" name=""/>
        <dsp:cNvSpPr/>
      </dsp:nvSpPr>
      <dsp:spPr>
        <a:xfrm>
          <a:off x="3299336" y="373692"/>
          <a:ext cx="4112773" cy="4112773"/>
        </a:xfrm>
        <a:prstGeom prst="pie">
          <a:avLst>
            <a:gd name="adj1" fmla="val 19800000"/>
            <a:gd name="adj2" fmla="val 1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Human Capital</a:t>
          </a:r>
        </a:p>
      </dsp:txBody>
      <dsp:txXfrm>
        <a:off x="6090147" y="2038386"/>
        <a:ext cx="1126116" cy="807866"/>
      </dsp:txXfrm>
    </dsp:sp>
    <dsp:sp modelId="{F999290B-8627-6849-B986-63EC173945F7}">
      <dsp:nvSpPr>
        <dsp:cNvPr id="0" name=""/>
        <dsp:cNvSpPr/>
      </dsp:nvSpPr>
      <dsp:spPr>
        <a:xfrm>
          <a:off x="3250374" y="458396"/>
          <a:ext cx="4112773" cy="4112773"/>
        </a:xfrm>
        <a:prstGeom prst="pie">
          <a:avLst>
            <a:gd name="adj1" fmla="val 1800000"/>
            <a:gd name="adj2" fmla="val 54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Student Support</a:t>
          </a:r>
        </a:p>
      </dsp:txBody>
      <dsp:txXfrm>
        <a:off x="5404684" y="3237945"/>
        <a:ext cx="1077154" cy="832347"/>
      </dsp:txXfrm>
    </dsp:sp>
    <dsp:sp modelId="{49EE90DD-451E-1544-9112-9DF7A6B9F5F4}">
      <dsp:nvSpPr>
        <dsp:cNvPr id="0" name=""/>
        <dsp:cNvSpPr/>
      </dsp:nvSpPr>
      <dsp:spPr>
        <a:xfrm>
          <a:off x="3152451" y="458396"/>
          <a:ext cx="4112773" cy="4112773"/>
        </a:xfrm>
        <a:prstGeom prst="pie">
          <a:avLst>
            <a:gd name="adj1" fmla="val 5400000"/>
            <a:gd name="adj2" fmla="val 90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Communication/ Stakeholder Engagement</a:t>
          </a:r>
        </a:p>
      </dsp:txBody>
      <dsp:txXfrm>
        <a:off x="4033760" y="3237945"/>
        <a:ext cx="1077154" cy="832347"/>
      </dsp:txXfrm>
    </dsp:sp>
    <dsp:sp modelId="{BE4C4B78-E8BD-6B4D-A371-2370E3CA8F21}">
      <dsp:nvSpPr>
        <dsp:cNvPr id="0" name=""/>
        <dsp:cNvSpPr/>
      </dsp:nvSpPr>
      <dsp:spPr>
        <a:xfrm>
          <a:off x="3103490" y="373692"/>
          <a:ext cx="4112773" cy="4112773"/>
        </a:xfrm>
        <a:prstGeom prst="pie">
          <a:avLst>
            <a:gd name="adj1" fmla="val 9000000"/>
            <a:gd name="adj2" fmla="val 126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Fiscal Operations</a:t>
          </a:r>
        </a:p>
      </dsp:txBody>
      <dsp:txXfrm>
        <a:off x="3299336" y="2038386"/>
        <a:ext cx="1126116" cy="807866"/>
      </dsp:txXfrm>
    </dsp:sp>
    <dsp:sp modelId="{B8FC3B59-DFB5-874B-A744-5D993AEA2F70}">
      <dsp:nvSpPr>
        <dsp:cNvPr id="0" name=""/>
        <dsp:cNvSpPr/>
      </dsp:nvSpPr>
      <dsp:spPr>
        <a:xfrm>
          <a:off x="3152451" y="288989"/>
          <a:ext cx="4112773" cy="4112773"/>
        </a:xfrm>
        <a:prstGeom prst="pie">
          <a:avLst>
            <a:gd name="adj1" fmla="val 126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Facilities</a:t>
          </a:r>
        </a:p>
      </dsp:txBody>
      <dsp:txXfrm>
        <a:off x="4033760" y="814347"/>
        <a:ext cx="1077154" cy="832347"/>
      </dsp:txXfrm>
    </dsp:sp>
    <dsp:sp modelId="{C7C62B2B-8E43-0B4D-B8CE-C18228E8A30B}">
      <dsp:nvSpPr>
        <dsp:cNvPr id="0" name=""/>
        <dsp:cNvSpPr/>
      </dsp:nvSpPr>
      <dsp:spPr>
        <a:xfrm>
          <a:off x="2995624" y="34388"/>
          <a:ext cx="4621974" cy="4621974"/>
        </a:xfrm>
        <a:prstGeom prst="circularArrow">
          <a:avLst>
            <a:gd name="adj1" fmla="val 5085"/>
            <a:gd name="adj2" fmla="val 327528"/>
            <a:gd name="adj3" fmla="val 19472472"/>
            <a:gd name="adj4" fmla="val 1620025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61B1606-E280-CE4E-B734-9D98ACB1BD24}">
      <dsp:nvSpPr>
        <dsp:cNvPr id="0" name=""/>
        <dsp:cNvSpPr/>
      </dsp:nvSpPr>
      <dsp:spPr>
        <a:xfrm>
          <a:off x="3044585" y="119092"/>
          <a:ext cx="4621974" cy="4621974"/>
        </a:xfrm>
        <a:prstGeom prst="circularArrow">
          <a:avLst>
            <a:gd name="adj1" fmla="val 5085"/>
            <a:gd name="adj2" fmla="val 327528"/>
            <a:gd name="adj3" fmla="val 1472472"/>
            <a:gd name="adj4" fmla="val 19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C0CDD4C-10B8-E944-A60A-A85333881B18}">
      <dsp:nvSpPr>
        <dsp:cNvPr id="0" name=""/>
        <dsp:cNvSpPr/>
      </dsp:nvSpPr>
      <dsp:spPr>
        <a:xfrm>
          <a:off x="2995624" y="203796"/>
          <a:ext cx="4621974" cy="4621974"/>
        </a:xfrm>
        <a:prstGeom prst="circularArrow">
          <a:avLst>
            <a:gd name="adj1" fmla="val 5085"/>
            <a:gd name="adj2" fmla="val 327528"/>
            <a:gd name="adj3" fmla="val 5072221"/>
            <a:gd name="adj4" fmla="val 1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9533D03-1902-E946-A4C7-651CCC9B2896}">
      <dsp:nvSpPr>
        <dsp:cNvPr id="0" name=""/>
        <dsp:cNvSpPr/>
      </dsp:nvSpPr>
      <dsp:spPr>
        <a:xfrm>
          <a:off x="2898001" y="203796"/>
          <a:ext cx="4621974" cy="4621974"/>
        </a:xfrm>
        <a:prstGeom prst="circularArrow">
          <a:avLst>
            <a:gd name="adj1" fmla="val 5085"/>
            <a:gd name="adj2" fmla="val 327528"/>
            <a:gd name="adj3" fmla="val 8672472"/>
            <a:gd name="adj4" fmla="val 540025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80EAE06-E790-0244-B08D-C24770B942B4}">
      <dsp:nvSpPr>
        <dsp:cNvPr id="0" name=""/>
        <dsp:cNvSpPr/>
      </dsp:nvSpPr>
      <dsp:spPr>
        <a:xfrm>
          <a:off x="2849039" y="119092"/>
          <a:ext cx="4621974" cy="4621974"/>
        </a:xfrm>
        <a:prstGeom prst="circularArrow">
          <a:avLst>
            <a:gd name="adj1" fmla="val 5085"/>
            <a:gd name="adj2" fmla="val 327528"/>
            <a:gd name="adj3" fmla="val 12272472"/>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1FCF537-9999-E24F-B54A-2C6E30C47995}">
      <dsp:nvSpPr>
        <dsp:cNvPr id="0" name=""/>
        <dsp:cNvSpPr/>
      </dsp:nvSpPr>
      <dsp:spPr>
        <a:xfrm>
          <a:off x="2898001" y="34388"/>
          <a:ext cx="4621974" cy="4621974"/>
        </a:xfrm>
        <a:prstGeom prst="circularArrow">
          <a:avLst>
            <a:gd name="adj1" fmla="val 5085"/>
            <a:gd name="adj2" fmla="val 327528"/>
            <a:gd name="adj3" fmla="val 15872221"/>
            <a:gd name="adj4" fmla="val 126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BB5C76-FA10-9F49-A96A-EEDE28FE681F}">
      <dsp:nvSpPr>
        <dsp:cNvPr id="0" name=""/>
        <dsp:cNvSpPr/>
      </dsp:nvSpPr>
      <dsp:spPr>
        <a:xfrm>
          <a:off x="0" y="0"/>
          <a:ext cx="11197390" cy="81814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Needs Assessment Process</a:t>
          </a:r>
        </a:p>
      </dsp:txBody>
      <dsp:txXfrm>
        <a:off x="0" y="0"/>
        <a:ext cx="11197390" cy="818147"/>
      </dsp:txXfrm>
    </dsp:sp>
    <dsp:sp modelId="{8D6BEA11-015E-7248-B697-B15F27391306}">
      <dsp:nvSpPr>
        <dsp:cNvPr id="0" name=""/>
        <dsp:cNvSpPr/>
      </dsp:nvSpPr>
      <dsp:spPr>
        <a:xfrm>
          <a:off x="0"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b="0" kern="1200" dirty="0">
              <a:solidFill>
                <a:schemeClr val="bg1"/>
              </a:solidFill>
            </a:rPr>
            <a:t>Data Collection and Analysis</a:t>
          </a:r>
        </a:p>
      </dsp:txBody>
      <dsp:txXfrm>
        <a:off x="0" y="818147"/>
        <a:ext cx="2799347" cy="1718109"/>
      </dsp:txXfrm>
    </dsp:sp>
    <dsp:sp modelId="{96560A61-268F-9143-99D3-6F008A11D961}">
      <dsp:nvSpPr>
        <dsp:cNvPr id="0" name=""/>
        <dsp:cNvSpPr/>
      </dsp:nvSpPr>
      <dsp:spPr>
        <a:xfrm>
          <a:off x="2799347"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b="0" kern="1200" dirty="0">
              <a:solidFill>
                <a:schemeClr val="bg1"/>
              </a:solidFill>
            </a:rPr>
            <a:t>Prioritization</a:t>
          </a:r>
        </a:p>
      </dsp:txBody>
      <dsp:txXfrm>
        <a:off x="2799347" y="818147"/>
        <a:ext cx="2799347" cy="1718109"/>
      </dsp:txXfrm>
    </dsp:sp>
    <dsp:sp modelId="{DE7698AF-CF28-B14D-AF5A-FD019F3F8E67}">
      <dsp:nvSpPr>
        <dsp:cNvPr id="0" name=""/>
        <dsp:cNvSpPr/>
      </dsp:nvSpPr>
      <dsp:spPr>
        <a:xfrm>
          <a:off x="5598695"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t>Theory of Action and Goal Setting</a:t>
          </a:r>
        </a:p>
      </dsp:txBody>
      <dsp:txXfrm>
        <a:off x="5598695" y="818147"/>
        <a:ext cx="2799347" cy="1718109"/>
      </dsp:txXfrm>
    </dsp:sp>
    <dsp:sp modelId="{7815CE11-E056-FA42-968C-4BD45F193C01}">
      <dsp:nvSpPr>
        <dsp:cNvPr id="0" name=""/>
        <dsp:cNvSpPr/>
      </dsp:nvSpPr>
      <dsp:spPr>
        <a:xfrm>
          <a:off x="8398042" y="818147"/>
          <a:ext cx="2799347" cy="1718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b="1" kern="1200" dirty="0">
              <a:solidFill>
                <a:schemeClr val="accent4">
                  <a:lumMod val="40000"/>
                  <a:lumOff val="60000"/>
                </a:schemeClr>
              </a:solidFill>
            </a:rPr>
            <a:t>Improvement Planning</a:t>
          </a:r>
        </a:p>
      </dsp:txBody>
      <dsp:txXfrm>
        <a:off x="8398042" y="818147"/>
        <a:ext cx="2799347" cy="1718109"/>
      </dsp:txXfrm>
    </dsp:sp>
    <dsp:sp modelId="{B717F151-E067-B94A-B001-3BB748A2C11B}">
      <dsp:nvSpPr>
        <dsp:cNvPr id="0" name=""/>
        <dsp:cNvSpPr/>
      </dsp:nvSpPr>
      <dsp:spPr>
        <a:xfrm>
          <a:off x="0" y="2536256"/>
          <a:ext cx="11197390" cy="190901"/>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4F68C7-5F20-1C42-9231-D67AE9423E0E}">
      <dsp:nvSpPr>
        <dsp:cNvPr id="0" name=""/>
        <dsp:cNvSpPr/>
      </dsp:nvSpPr>
      <dsp:spPr>
        <a:xfrm>
          <a:off x="5619749" y="1012"/>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Jan</a:t>
          </a:r>
        </a:p>
      </dsp:txBody>
      <dsp:txXfrm>
        <a:off x="5649972" y="31235"/>
        <a:ext cx="892053" cy="558679"/>
      </dsp:txXfrm>
    </dsp:sp>
    <dsp:sp modelId="{B337ABEC-9BBC-9047-BDBC-1C3A5B0D68E8}">
      <dsp:nvSpPr>
        <dsp:cNvPr id="0" name=""/>
        <dsp:cNvSpPr/>
      </dsp:nvSpPr>
      <dsp:spPr>
        <a:xfrm>
          <a:off x="3041744" y="310575"/>
          <a:ext cx="6108511" cy="6108511"/>
        </a:xfrm>
        <a:custGeom>
          <a:avLst/>
          <a:gdLst/>
          <a:ahLst/>
          <a:cxnLst/>
          <a:rect l="0" t="0" r="0" b="0"/>
          <a:pathLst>
            <a:path>
              <a:moveTo>
                <a:pt x="3536368" y="38290"/>
              </a:moveTo>
              <a:arcTo wR="3054255" hR="3054255" stAng="16744926"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9434498-5D25-E345-8227-B29F2779B1BB}">
      <dsp:nvSpPr>
        <dsp:cNvPr id="0" name=""/>
        <dsp:cNvSpPr/>
      </dsp:nvSpPr>
      <dsp:spPr>
        <a:xfrm>
          <a:off x="7146877" y="410205"/>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Feb</a:t>
          </a:r>
        </a:p>
      </dsp:txBody>
      <dsp:txXfrm>
        <a:off x="7177100" y="440428"/>
        <a:ext cx="892053" cy="558679"/>
      </dsp:txXfrm>
    </dsp:sp>
    <dsp:sp modelId="{DF5F9A44-10E2-0B47-B553-B9652B693BB4}">
      <dsp:nvSpPr>
        <dsp:cNvPr id="0" name=""/>
        <dsp:cNvSpPr/>
      </dsp:nvSpPr>
      <dsp:spPr>
        <a:xfrm>
          <a:off x="3041744" y="310575"/>
          <a:ext cx="6108511" cy="6108511"/>
        </a:xfrm>
        <a:custGeom>
          <a:avLst/>
          <a:gdLst/>
          <a:ahLst/>
          <a:cxnLst/>
          <a:rect l="0" t="0" r="0" b="0"/>
          <a:pathLst>
            <a:path>
              <a:moveTo>
                <a:pt x="5027728" y="723186"/>
              </a:moveTo>
              <a:arcTo wR="3054255" hR="3054255" stAng="18615067"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220E229-F1C3-434E-888F-A16A3518FB76}">
      <dsp:nvSpPr>
        <dsp:cNvPr id="0" name=""/>
        <dsp:cNvSpPr/>
      </dsp:nvSpPr>
      <dsp:spPr>
        <a:xfrm>
          <a:off x="8264813" y="1528140"/>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Mar</a:t>
          </a:r>
        </a:p>
      </dsp:txBody>
      <dsp:txXfrm>
        <a:off x="8295036" y="1558363"/>
        <a:ext cx="892053" cy="558679"/>
      </dsp:txXfrm>
    </dsp:sp>
    <dsp:sp modelId="{B5B9B3EB-EF1C-2646-9908-B49351D02085}">
      <dsp:nvSpPr>
        <dsp:cNvPr id="0" name=""/>
        <dsp:cNvSpPr/>
      </dsp:nvSpPr>
      <dsp:spPr>
        <a:xfrm>
          <a:off x="3041744" y="310575"/>
          <a:ext cx="6108511" cy="6108511"/>
        </a:xfrm>
        <a:custGeom>
          <a:avLst/>
          <a:gdLst/>
          <a:ahLst/>
          <a:cxnLst/>
          <a:rect l="0" t="0" r="0" b="0"/>
          <a:pathLst>
            <a:path>
              <a:moveTo>
                <a:pt x="5859057" y="1845303"/>
              </a:moveTo>
              <a:arcTo wR="3054255" hR="3054255" stAng="20200952"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61280FE-09EE-DA42-B9A5-8E95F2C6259B}">
      <dsp:nvSpPr>
        <dsp:cNvPr id="0" name=""/>
        <dsp:cNvSpPr/>
      </dsp:nvSpPr>
      <dsp:spPr>
        <a:xfrm>
          <a:off x="8674005" y="3055268"/>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Apr</a:t>
          </a:r>
        </a:p>
      </dsp:txBody>
      <dsp:txXfrm>
        <a:off x="8704228" y="3085491"/>
        <a:ext cx="892053" cy="558679"/>
      </dsp:txXfrm>
    </dsp:sp>
    <dsp:sp modelId="{65D56466-7B5B-7942-9953-BFCE202F3434}">
      <dsp:nvSpPr>
        <dsp:cNvPr id="0" name=""/>
        <dsp:cNvSpPr/>
      </dsp:nvSpPr>
      <dsp:spPr>
        <a:xfrm>
          <a:off x="3041744" y="310575"/>
          <a:ext cx="6108511" cy="6108511"/>
        </a:xfrm>
        <a:custGeom>
          <a:avLst/>
          <a:gdLst/>
          <a:ahLst/>
          <a:cxnLst/>
          <a:rect l="0" t="0" r="0" b="0"/>
          <a:pathLst>
            <a:path>
              <a:moveTo>
                <a:pt x="6091817" y="3373153"/>
              </a:moveTo>
              <a:arcTo wR="3054255" hR="3054255" stAng="359594"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D19BC4C-CEAF-6048-AF29-B9AAF7538E6F}">
      <dsp:nvSpPr>
        <dsp:cNvPr id="0" name=""/>
        <dsp:cNvSpPr/>
      </dsp:nvSpPr>
      <dsp:spPr>
        <a:xfrm>
          <a:off x="8264813" y="4582396"/>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May</a:t>
          </a:r>
        </a:p>
      </dsp:txBody>
      <dsp:txXfrm>
        <a:off x="8295036" y="4612619"/>
        <a:ext cx="892053" cy="558679"/>
      </dsp:txXfrm>
    </dsp:sp>
    <dsp:sp modelId="{60634E08-8CE6-9C4A-9F47-38114F8588C1}">
      <dsp:nvSpPr>
        <dsp:cNvPr id="0" name=""/>
        <dsp:cNvSpPr/>
      </dsp:nvSpPr>
      <dsp:spPr>
        <a:xfrm>
          <a:off x="3041744" y="310575"/>
          <a:ext cx="6108511" cy="6108511"/>
        </a:xfrm>
        <a:custGeom>
          <a:avLst/>
          <a:gdLst/>
          <a:ahLst/>
          <a:cxnLst/>
          <a:rect l="0" t="0" r="0" b="0"/>
          <a:pathLst>
            <a:path>
              <a:moveTo>
                <a:pt x="5490415" y="4896428"/>
              </a:moveTo>
              <a:arcTo wR="3054255" hR="3054255" stAng="2225748"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F825E02-7B37-FD41-B5AE-AC998C5BC32D}">
      <dsp:nvSpPr>
        <dsp:cNvPr id="0" name=""/>
        <dsp:cNvSpPr/>
      </dsp:nvSpPr>
      <dsp:spPr>
        <a:xfrm>
          <a:off x="7146877" y="5700331"/>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June</a:t>
          </a:r>
        </a:p>
      </dsp:txBody>
      <dsp:txXfrm>
        <a:off x="7177100" y="5730554"/>
        <a:ext cx="892053" cy="558679"/>
      </dsp:txXfrm>
    </dsp:sp>
    <dsp:sp modelId="{91BD0330-F2B5-1B4E-9F28-1BB9D152E9BB}">
      <dsp:nvSpPr>
        <dsp:cNvPr id="0" name=""/>
        <dsp:cNvSpPr/>
      </dsp:nvSpPr>
      <dsp:spPr>
        <a:xfrm>
          <a:off x="3041744" y="310575"/>
          <a:ext cx="6108511" cy="6108511"/>
        </a:xfrm>
        <a:custGeom>
          <a:avLst/>
          <a:gdLst/>
          <a:ahLst/>
          <a:cxnLst/>
          <a:rect l="0" t="0" r="0" b="0"/>
          <a:pathLst>
            <a:path>
              <a:moveTo>
                <a:pt x="4099557" y="5924067"/>
              </a:moveTo>
              <a:arcTo wR="3054255" hR="3054255" stAng="4199180"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4D7E073-74EC-2C48-9550-80E5B2088751}">
      <dsp:nvSpPr>
        <dsp:cNvPr id="0" name=""/>
        <dsp:cNvSpPr/>
      </dsp:nvSpPr>
      <dsp:spPr>
        <a:xfrm>
          <a:off x="5619750" y="6109524"/>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July</a:t>
          </a:r>
        </a:p>
      </dsp:txBody>
      <dsp:txXfrm>
        <a:off x="5649973" y="6139747"/>
        <a:ext cx="892053" cy="558679"/>
      </dsp:txXfrm>
    </dsp:sp>
    <dsp:sp modelId="{54C27322-2B19-DB4A-8C50-F688B8E2CC7F}">
      <dsp:nvSpPr>
        <dsp:cNvPr id="0" name=""/>
        <dsp:cNvSpPr/>
      </dsp:nvSpPr>
      <dsp:spPr>
        <a:xfrm>
          <a:off x="3041744" y="310575"/>
          <a:ext cx="6108511" cy="6108511"/>
        </a:xfrm>
        <a:custGeom>
          <a:avLst/>
          <a:gdLst/>
          <a:ahLst/>
          <a:cxnLst/>
          <a:rect l="0" t="0" r="0" b="0"/>
          <a:pathLst>
            <a:path>
              <a:moveTo>
                <a:pt x="2572142" y="6070220"/>
              </a:moveTo>
              <a:arcTo wR="3054255" hR="3054255" stAng="5944926"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82C08CF-CAA8-884E-B49D-CC4BF56FB8CD}">
      <dsp:nvSpPr>
        <dsp:cNvPr id="0" name=""/>
        <dsp:cNvSpPr/>
      </dsp:nvSpPr>
      <dsp:spPr>
        <a:xfrm>
          <a:off x="4092622" y="5700331"/>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Aug</a:t>
          </a:r>
        </a:p>
      </dsp:txBody>
      <dsp:txXfrm>
        <a:off x="4122845" y="5730554"/>
        <a:ext cx="892053" cy="558679"/>
      </dsp:txXfrm>
    </dsp:sp>
    <dsp:sp modelId="{43AACF2E-9101-134B-9872-637FC1518CF8}">
      <dsp:nvSpPr>
        <dsp:cNvPr id="0" name=""/>
        <dsp:cNvSpPr/>
      </dsp:nvSpPr>
      <dsp:spPr>
        <a:xfrm>
          <a:off x="3041744" y="310575"/>
          <a:ext cx="6108511" cy="6108511"/>
        </a:xfrm>
        <a:custGeom>
          <a:avLst/>
          <a:gdLst/>
          <a:ahLst/>
          <a:cxnLst/>
          <a:rect l="0" t="0" r="0" b="0"/>
          <a:pathLst>
            <a:path>
              <a:moveTo>
                <a:pt x="1080782" y="5385324"/>
              </a:moveTo>
              <a:arcTo wR="3054255" hR="3054255" stAng="7815067"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88167A7-4282-8A48-8C47-A1D4EB2923AF}">
      <dsp:nvSpPr>
        <dsp:cNvPr id="0" name=""/>
        <dsp:cNvSpPr/>
      </dsp:nvSpPr>
      <dsp:spPr>
        <a:xfrm>
          <a:off x="2974686" y="4582396"/>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Sept</a:t>
          </a:r>
        </a:p>
      </dsp:txBody>
      <dsp:txXfrm>
        <a:off x="3004909" y="4612619"/>
        <a:ext cx="892053" cy="558679"/>
      </dsp:txXfrm>
    </dsp:sp>
    <dsp:sp modelId="{30E2F79B-AD10-0146-987D-BFB258DE78A1}">
      <dsp:nvSpPr>
        <dsp:cNvPr id="0" name=""/>
        <dsp:cNvSpPr/>
      </dsp:nvSpPr>
      <dsp:spPr>
        <a:xfrm>
          <a:off x="3041744" y="310575"/>
          <a:ext cx="6108511" cy="6108511"/>
        </a:xfrm>
        <a:custGeom>
          <a:avLst/>
          <a:gdLst/>
          <a:ahLst/>
          <a:cxnLst/>
          <a:rect l="0" t="0" r="0" b="0"/>
          <a:pathLst>
            <a:path>
              <a:moveTo>
                <a:pt x="249454" y="4263207"/>
              </a:moveTo>
              <a:arcTo wR="3054255" hR="3054255" stAng="9400952"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5189157-8AF5-9D40-9D3E-343E078E690F}">
      <dsp:nvSpPr>
        <dsp:cNvPr id="0" name=""/>
        <dsp:cNvSpPr/>
      </dsp:nvSpPr>
      <dsp:spPr>
        <a:xfrm>
          <a:off x="2565494" y="3055268"/>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Oct</a:t>
          </a:r>
        </a:p>
      </dsp:txBody>
      <dsp:txXfrm>
        <a:off x="2595717" y="3085491"/>
        <a:ext cx="892053" cy="558679"/>
      </dsp:txXfrm>
    </dsp:sp>
    <dsp:sp modelId="{1D37FD1F-4C05-2245-A533-8DB21C849DF1}">
      <dsp:nvSpPr>
        <dsp:cNvPr id="0" name=""/>
        <dsp:cNvSpPr/>
      </dsp:nvSpPr>
      <dsp:spPr>
        <a:xfrm>
          <a:off x="3041744" y="310575"/>
          <a:ext cx="6108511" cy="6108511"/>
        </a:xfrm>
        <a:custGeom>
          <a:avLst/>
          <a:gdLst/>
          <a:ahLst/>
          <a:cxnLst/>
          <a:rect l="0" t="0" r="0" b="0"/>
          <a:pathLst>
            <a:path>
              <a:moveTo>
                <a:pt x="16693" y="2735357"/>
              </a:moveTo>
              <a:arcTo wR="3054255" hR="3054255" stAng="11159594" swAng="103945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A6A1E06-E4E3-5F4A-B2D2-7222483E6F77}">
      <dsp:nvSpPr>
        <dsp:cNvPr id="0" name=""/>
        <dsp:cNvSpPr/>
      </dsp:nvSpPr>
      <dsp:spPr>
        <a:xfrm>
          <a:off x="2974686" y="1528140"/>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Nov</a:t>
          </a:r>
        </a:p>
      </dsp:txBody>
      <dsp:txXfrm>
        <a:off x="3004909" y="1558363"/>
        <a:ext cx="892053" cy="558679"/>
      </dsp:txXfrm>
    </dsp:sp>
    <dsp:sp modelId="{BA457C65-527D-8F4E-9A04-27C2F5AF20EC}">
      <dsp:nvSpPr>
        <dsp:cNvPr id="0" name=""/>
        <dsp:cNvSpPr/>
      </dsp:nvSpPr>
      <dsp:spPr>
        <a:xfrm>
          <a:off x="3041744" y="310575"/>
          <a:ext cx="6108511" cy="6108511"/>
        </a:xfrm>
        <a:custGeom>
          <a:avLst/>
          <a:gdLst/>
          <a:ahLst/>
          <a:cxnLst/>
          <a:rect l="0" t="0" r="0" b="0"/>
          <a:pathLst>
            <a:path>
              <a:moveTo>
                <a:pt x="618095" y="1212082"/>
              </a:moveTo>
              <a:arcTo wR="3054255" hR="3054255" stAng="13025748" swAng="759185"/>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8EC3D55-282B-4E45-8C89-F9F01F94BD86}">
      <dsp:nvSpPr>
        <dsp:cNvPr id="0" name=""/>
        <dsp:cNvSpPr/>
      </dsp:nvSpPr>
      <dsp:spPr>
        <a:xfrm>
          <a:off x="4092622" y="410205"/>
          <a:ext cx="952499" cy="6191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Dec</a:t>
          </a:r>
        </a:p>
      </dsp:txBody>
      <dsp:txXfrm>
        <a:off x="4122845" y="440428"/>
        <a:ext cx="892053" cy="558679"/>
      </dsp:txXfrm>
    </dsp:sp>
    <dsp:sp modelId="{F30474FF-F0C2-A143-84A1-5AD49F5B2E17}">
      <dsp:nvSpPr>
        <dsp:cNvPr id="0" name=""/>
        <dsp:cNvSpPr/>
      </dsp:nvSpPr>
      <dsp:spPr>
        <a:xfrm>
          <a:off x="3041744" y="310575"/>
          <a:ext cx="6108511" cy="6108511"/>
        </a:xfrm>
        <a:custGeom>
          <a:avLst/>
          <a:gdLst/>
          <a:ahLst/>
          <a:cxnLst/>
          <a:rect l="0" t="0" r="0" b="0"/>
          <a:pathLst>
            <a:path>
              <a:moveTo>
                <a:pt x="2008953" y="184443"/>
              </a:moveTo>
              <a:arcTo wR="3054255" hR="3054255" stAng="14999180" swAng="65589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F240E0-8680-034B-8483-85DE11FC6672}" type="datetimeFigureOut">
              <a:rPr lang="en-US" smtClean="0"/>
              <a:t>2/19/20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E22953-A6B4-344F-906B-83C27891CA79}" type="slidenum">
              <a:rPr lang="en-US" smtClean="0"/>
              <a:t>‹#›</a:t>
            </a:fld>
            <a:endParaRPr lang="en-US"/>
          </a:p>
        </p:txBody>
      </p:sp>
    </p:spTree>
    <p:extLst>
      <p:ext uri="{BB962C8B-B14F-4D97-AF65-F5344CB8AC3E}">
        <p14:creationId xmlns:p14="http://schemas.microsoft.com/office/powerpoint/2010/main" val="490599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0"/>
        <p:cNvGrpSpPr/>
        <p:nvPr/>
      </p:nvGrpSpPr>
      <p:grpSpPr>
        <a:xfrm>
          <a:off x="0" y="0"/>
          <a:ext cx="0" cy="0"/>
          <a:chOff x="0" y="0"/>
          <a:chExt cx="0" cy="0"/>
        </a:xfrm>
      </p:grpSpPr>
      <p:sp>
        <p:nvSpPr>
          <p:cNvPr id="1061" name="Google Shape;1061;g7e5d19cc4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2" name="Google Shape;1062;g7e5d19cc4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3241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6"/>
        <p:cNvGrpSpPr/>
        <p:nvPr/>
      </p:nvGrpSpPr>
      <p:grpSpPr>
        <a:xfrm>
          <a:off x="0" y="0"/>
          <a:ext cx="0" cy="0"/>
          <a:chOff x="0" y="0"/>
          <a:chExt cx="0" cy="0"/>
        </a:xfrm>
      </p:grpSpPr>
      <p:sp>
        <p:nvSpPr>
          <p:cNvPr id="807" name="Google Shape;807;g7d25beb1e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08" name="Google Shape;808;g7d25beb1e8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69704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g7da38f0493_1_12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0" name="Google Shape;840;g7da38f0493_1_1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4854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0"/>
        <p:cNvGrpSpPr/>
        <p:nvPr/>
      </p:nvGrpSpPr>
      <p:grpSpPr>
        <a:xfrm>
          <a:off x="0" y="0"/>
          <a:ext cx="0" cy="0"/>
          <a:chOff x="0" y="0"/>
          <a:chExt cx="0" cy="0"/>
        </a:xfrm>
      </p:grpSpPr>
      <p:sp>
        <p:nvSpPr>
          <p:cNvPr id="1061" name="Google Shape;1061;g7e5d19cc4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2" name="Google Shape;1062;g7e5d19cc4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75077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8" name="Google Shape;938;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49187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0"/>
        <p:cNvGrpSpPr/>
        <p:nvPr/>
      </p:nvGrpSpPr>
      <p:grpSpPr>
        <a:xfrm>
          <a:off x="0" y="0"/>
          <a:ext cx="0" cy="0"/>
          <a:chOff x="0" y="0"/>
          <a:chExt cx="0" cy="0"/>
        </a:xfrm>
      </p:grpSpPr>
      <p:sp>
        <p:nvSpPr>
          <p:cNvPr id="1061" name="Google Shape;1061;g7e5d19cc4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2" name="Google Shape;1062;g7e5d19cc4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319196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Rates calculated using expenditures from ALL FUNDING</a:t>
            </a:r>
            <a:r>
              <a:rPr lang="en-US" baseline="0" dirty="0"/>
              <a:t> SOURCES – state, local, federal, etc.</a:t>
            </a:r>
            <a:endParaRPr lang="en-US" dirty="0"/>
          </a:p>
          <a:p>
            <a:endParaRPr lang="en-US" dirty="0"/>
          </a:p>
          <a:p>
            <a:r>
              <a:rPr lang="en-US" dirty="0"/>
              <a:t>See handout for details on cost classification</a:t>
            </a:r>
            <a:r>
              <a:rPr lang="en-US" baseline="0" dirty="0"/>
              <a:t> based on </a:t>
            </a:r>
            <a:r>
              <a:rPr lang="en-US" baseline="0" dirty="0" err="1"/>
              <a:t>eFinance</a:t>
            </a:r>
            <a:r>
              <a:rPr lang="en-US" baseline="0" dirty="0"/>
              <a:t> codes.</a:t>
            </a:r>
          </a:p>
          <a:p>
            <a:endParaRPr lang="en-US" baseline="0" dirty="0"/>
          </a:p>
          <a:p>
            <a:r>
              <a:rPr lang="en-US" baseline="0" dirty="0"/>
              <a:t>Excluded costs are removed from the entire calculation.</a:t>
            </a:r>
          </a:p>
          <a:p>
            <a:endParaRPr lang="en-US" baseline="0" dirty="0"/>
          </a:p>
          <a:p>
            <a:r>
              <a:rPr lang="en-US" baseline="0" dirty="0"/>
              <a:t>Unallowable costs are included in the base as direct costs, no matter their function or object code.</a:t>
            </a:r>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76</a:t>
            </a:fld>
            <a:endParaRPr lang="en-US"/>
          </a:p>
        </p:txBody>
      </p:sp>
    </p:spTree>
    <p:extLst>
      <p:ext uri="{BB962C8B-B14F-4D97-AF65-F5344CB8AC3E}">
        <p14:creationId xmlns:p14="http://schemas.microsoft.com/office/powerpoint/2010/main" val="695002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indirect cost rates – restricted</a:t>
            </a:r>
            <a:r>
              <a:rPr lang="en-US" baseline="0" dirty="0"/>
              <a:t> and unrestricted.</a:t>
            </a:r>
          </a:p>
          <a:p>
            <a:endParaRPr lang="en-US" baseline="0" dirty="0"/>
          </a:p>
          <a:p>
            <a:r>
              <a:rPr lang="en-US" baseline="0" dirty="0"/>
              <a:t>Restricted rates apply to funds subject to the supplement not supplant (SNS) rule.</a:t>
            </a:r>
          </a:p>
          <a:p>
            <a:r>
              <a:rPr lang="en-US" baseline="0" dirty="0"/>
              <a:t>Unrestricted rates apply to funds not subject to SNS rule.</a:t>
            </a:r>
            <a:endParaRPr lang="en-US" dirty="0"/>
          </a:p>
          <a:p>
            <a:endParaRPr lang="en-US" baseline="0" dirty="0"/>
          </a:p>
          <a:p>
            <a:r>
              <a:rPr lang="en-US" baseline="0" dirty="0"/>
              <a:t>ADE uses second preceding year data to calculate current year indirect cost rate – FY19 expenses used to calculate FY21 rates.</a:t>
            </a:r>
          </a:p>
          <a:p>
            <a:endParaRPr lang="en-US" baseline="0" dirty="0"/>
          </a:p>
        </p:txBody>
      </p:sp>
      <p:sp>
        <p:nvSpPr>
          <p:cNvPr id="4" name="Slide Number Placeholder 3"/>
          <p:cNvSpPr>
            <a:spLocks noGrp="1"/>
          </p:cNvSpPr>
          <p:nvPr>
            <p:ph type="sldNum" sz="quarter" idx="10"/>
          </p:nvPr>
        </p:nvSpPr>
        <p:spPr/>
        <p:txBody>
          <a:bodyPr/>
          <a:lstStyle/>
          <a:p>
            <a:fld id="{F7384BCF-D914-41B5-A6C0-493D3A58BF4E}" type="slidenum">
              <a:rPr lang="en-US" smtClean="0"/>
              <a:t>77</a:t>
            </a:fld>
            <a:endParaRPr lang="en-US"/>
          </a:p>
        </p:txBody>
      </p:sp>
    </p:spTree>
    <p:extLst>
      <p:ext uri="{BB962C8B-B14F-4D97-AF65-F5344CB8AC3E}">
        <p14:creationId xmlns:p14="http://schemas.microsoft.com/office/powerpoint/2010/main" val="3065915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Program</a:t>
            </a:r>
            <a:r>
              <a:rPr lang="en-US" baseline="0" dirty="0"/>
              <a:t> requirement being meant with outsourced function – i.e. professional development from consultant company.</a:t>
            </a:r>
            <a:endParaRPr lang="en-US" dirty="0"/>
          </a:p>
          <a:p>
            <a:endParaRPr lang="en-US" dirty="0"/>
          </a:p>
          <a:p>
            <a:r>
              <a:rPr lang="en-US" dirty="0" err="1"/>
              <a:t>Subawards</a:t>
            </a:r>
            <a:r>
              <a:rPr lang="en-US" baseline="0" dirty="0"/>
              <a:t> are </a:t>
            </a:r>
            <a:r>
              <a:rPr lang="en-US" dirty="0"/>
              <a:t>NOT functions for organization</a:t>
            </a:r>
            <a:r>
              <a:rPr lang="en-US" baseline="0" dirty="0"/>
              <a:t> wide support or activity – i.e. IT support for all employees.</a:t>
            </a:r>
          </a:p>
          <a:p>
            <a:endParaRPr lang="en-US" baseline="0" dirty="0"/>
          </a:p>
          <a:p>
            <a:r>
              <a:rPr lang="en-US" baseline="0" dirty="0"/>
              <a:t>From USDE Cost Allocation Guide for State and Local Governments:  “</a:t>
            </a:r>
            <a:r>
              <a:rPr lang="en-US" baseline="0" dirty="0" err="1"/>
              <a:t>Subawards</a:t>
            </a:r>
            <a:r>
              <a:rPr lang="en-US" baseline="0" dirty="0"/>
              <a:t> generally include </a:t>
            </a:r>
            <a:r>
              <a:rPr lang="en-US" baseline="0" dirty="0" err="1"/>
              <a:t>subgrants</a:t>
            </a:r>
            <a:r>
              <a:rPr lang="en-US" baseline="0" dirty="0"/>
              <a:t> and subcontracts.  Major </a:t>
            </a:r>
            <a:r>
              <a:rPr lang="en-US" baseline="0" dirty="0" err="1"/>
              <a:t>subawards</a:t>
            </a:r>
            <a:r>
              <a:rPr lang="en-US" baseline="0" dirty="0"/>
              <a:t> do not incur (or benefit from) indirect costs to the same degree as other activities.  The generally accepted definition of a major </a:t>
            </a:r>
            <a:r>
              <a:rPr lang="en-US" baseline="0" dirty="0" err="1"/>
              <a:t>subaward</a:t>
            </a:r>
            <a:r>
              <a:rPr lang="en-US" baseline="0" dirty="0"/>
              <a:t> is one that exceeds $25,000 in expenditures per year.”</a:t>
            </a:r>
          </a:p>
          <a:p>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78</a:t>
            </a:fld>
            <a:endParaRPr lang="en-US"/>
          </a:p>
        </p:txBody>
      </p:sp>
    </p:spTree>
    <p:extLst>
      <p:ext uri="{BB962C8B-B14F-4D97-AF65-F5344CB8AC3E}">
        <p14:creationId xmlns:p14="http://schemas.microsoft.com/office/powerpoint/2010/main" val="3285892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Indirect</a:t>
            </a:r>
            <a:r>
              <a:rPr lang="en-US" baseline="0" dirty="0"/>
              <a:t> cost must be a budgeted item if recovery is planned.  </a:t>
            </a:r>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79</a:t>
            </a:fld>
            <a:endParaRPr lang="en-US"/>
          </a:p>
        </p:txBody>
      </p:sp>
    </p:spTree>
    <p:extLst>
      <p:ext uri="{BB962C8B-B14F-4D97-AF65-F5344CB8AC3E}">
        <p14:creationId xmlns:p14="http://schemas.microsoft.com/office/powerpoint/2010/main" val="1363124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Indirect</a:t>
            </a:r>
            <a:r>
              <a:rPr lang="en-US" baseline="0" dirty="0"/>
              <a:t> cost recovery is the only item allowed to be charged to a federal fund without further detail of expenses.  </a:t>
            </a:r>
          </a:p>
          <a:p>
            <a:r>
              <a:rPr lang="en-US" baseline="0" dirty="0"/>
              <a:t>This charge is completed via a journal entry that transfers the appropriate amount from the federal fund to the general operating account.  </a:t>
            </a:r>
          </a:p>
          <a:p>
            <a:r>
              <a:rPr lang="en-US" baseline="0" dirty="0"/>
              <a:t>Any administrative charges above the indirect cost rate must be itemized and charged in the federal fund itself.  </a:t>
            </a:r>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81</a:t>
            </a:fld>
            <a:endParaRPr lang="en-US"/>
          </a:p>
        </p:txBody>
      </p:sp>
    </p:spTree>
    <p:extLst>
      <p:ext uri="{BB962C8B-B14F-4D97-AF65-F5344CB8AC3E}">
        <p14:creationId xmlns:p14="http://schemas.microsoft.com/office/powerpoint/2010/main" val="3562071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65106e7c7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6" name="Google Shape;716;g65106e7c7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3958167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Indirect</a:t>
            </a:r>
            <a:r>
              <a:rPr lang="en-US" baseline="0" dirty="0"/>
              <a:t> costs are items that cannot reasonably be allocated to a specific program, but support each program to some extent.</a:t>
            </a:r>
          </a:p>
          <a:p>
            <a:endParaRPr lang="en-US" baseline="0" dirty="0"/>
          </a:p>
          <a:p>
            <a:r>
              <a:rPr lang="en-US" baseline="0" dirty="0"/>
              <a:t>Example –The bookkeeper works on almost all programs conducted by the district.  It would not be reasonable to document how much time and effort that employee devotes to each program or section of the district operation.</a:t>
            </a:r>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82</a:t>
            </a:fld>
            <a:endParaRPr lang="en-US"/>
          </a:p>
        </p:txBody>
      </p:sp>
    </p:spTree>
    <p:extLst>
      <p:ext uri="{BB962C8B-B14F-4D97-AF65-F5344CB8AC3E}">
        <p14:creationId xmlns:p14="http://schemas.microsoft.com/office/powerpoint/2010/main" val="42353800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Expenditures</a:t>
            </a:r>
            <a:r>
              <a:rPr lang="en-US" baseline="0" dirty="0"/>
              <a:t> devoted directly to running a specific program.  These items can be relatively easily allocated to the program based on use of the item or time/effort of employees.</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83</a:t>
            </a:fld>
            <a:endParaRPr lang="en-US"/>
          </a:p>
        </p:txBody>
      </p:sp>
    </p:spTree>
    <p:extLst>
      <p:ext uri="{BB962C8B-B14F-4D97-AF65-F5344CB8AC3E}">
        <p14:creationId xmlns:p14="http://schemas.microsoft.com/office/powerpoint/2010/main" val="29811597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Indirect Cost is included in the Administration portion of the grant.</a:t>
            </a:r>
          </a:p>
          <a:p>
            <a:endParaRPr lang="en-US" dirty="0"/>
          </a:p>
          <a:p>
            <a:r>
              <a:rPr lang="en-US" dirty="0"/>
              <a:t>Stylist</a:t>
            </a:r>
            <a:r>
              <a:rPr lang="en-US" baseline="0" dirty="0"/>
              <a:t> consultant – single contract with “A1 Styles” to assist with student style selections and prom night attire coordination.</a:t>
            </a:r>
          </a:p>
          <a:p>
            <a:endParaRPr lang="en-US" baseline="0" dirty="0"/>
          </a:p>
          <a:p>
            <a:r>
              <a:rPr lang="en-US" baseline="0" dirty="0"/>
              <a:t>Professional services – single contract with “The House of Beauty” to accommodate student grooming (hair, makeup, nails).</a:t>
            </a:r>
          </a:p>
          <a:p>
            <a:endParaRPr lang="en-US" baseline="0" dirty="0"/>
          </a:p>
          <a:p>
            <a:r>
              <a:rPr lang="en-US" baseline="0" dirty="0"/>
              <a:t>Student materials – various vendors where student attire is purchased (clothing, shoes, accessories).</a:t>
            </a:r>
          </a:p>
          <a:p>
            <a:endParaRPr lang="en-US" baseline="0" dirty="0"/>
          </a:p>
          <a:p>
            <a:r>
              <a:rPr lang="en-US" baseline="0" dirty="0"/>
              <a:t>Prom night – various vendors; to fund student meals and transportation on prom night.  This line item will include 8 contracts under $25,000 each to car service providers (limo services).</a:t>
            </a:r>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85</a:t>
            </a:fld>
            <a:endParaRPr lang="en-US"/>
          </a:p>
        </p:txBody>
      </p:sp>
    </p:spTree>
    <p:extLst>
      <p:ext uri="{BB962C8B-B14F-4D97-AF65-F5344CB8AC3E}">
        <p14:creationId xmlns:p14="http://schemas.microsoft.com/office/powerpoint/2010/main" val="39881924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program is complete for the term (usually year-end), the actual expenses are gathered to determine the actual amount of indirect cost is due to the district.</a:t>
            </a:r>
          </a:p>
        </p:txBody>
      </p:sp>
      <p:sp>
        <p:nvSpPr>
          <p:cNvPr id="4" name="Slide Number Placeholder 3"/>
          <p:cNvSpPr>
            <a:spLocks noGrp="1"/>
          </p:cNvSpPr>
          <p:nvPr>
            <p:ph type="sldNum" sz="quarter" idx="10"/>
          </p:nvPr>
        </p:nvSpPr>
        <p:spPr/>
        <p:txBody>
          <a:bodyPr/>
          <a:lstStyle/>
          <a:p>
            <a:fld id="{F7384BCF-D914-41B5-A6C0-493D3A58BF4E}" type="slidenum">
              <a:rPr lang="en-US" smtClean="0"/>
              <a:t>86</a:t>
            </a:fld>
            <a:endParaRPr lang="en-US"/>
          </a:p>
        </p:txBody>
      </p:sp>
    </p:spTree>
    <p:extLst>
      <p:ext uri="{BB962C8B-B14F-4D97-AF65-F5344CB8AC3E}">
        <p14:creationId xmlns:p14="http://schemas.microsoft.com/office/powerpoint/2010/main" val="13367496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AGT School District does</a:t>
            </a:r>
            <a:r>
              <a:rPr lang="en-US" baseline="0" dirty="0"/>
              <a:t> not consider the single contract for stylist consultant to be a </a:t>
            </a:r>
            <a:r>
              <a:rPr lang="en-US" baseline="0" dirty="0" err="1"/>
              <a:t>subaward</a:t>
            </a:r>
            <a:r>
              <a:rPr lang="en-US" baseline="0" dirty="0"/>
              <a:t> because the grant coordinator worked closely with this individual to ensure students were outfitted according to school district policies and dress code and that all purchases are purple to meet grant requirements.  </a:t>
            </a:r>
          </a:p>
          <a:p>
            <a:endParaRPr lang="en-US" baseline="0" dirty="0"/>
          </a:p>
          <a:p>
            <a:r>
              <a:rPr lang="en-US" baseline="0" dirty="0"/>
              <a:t>The professional services provided under the single contract to “The House of Beauty” is considered a </a:t>
            </a:r>
            <a:r>
              <a:rPr lang="en-US" baseline="0" dirty="0" err="1"/>
              <a:t>subaward</a:t>
            </a:r>
            <a:r>
              <a:rPr lang="en-US" baseline="0" dirty="0"/>
              <a:t> because the district simply provided payment to the vendor with minimal district resources utilized.  Only the first $25,000 can be used in calculating the indirect cost recovery.</a:t>
            </a:r>
          </a:p>
          <a:p>
            <a:endParaRPr lang="en-US" baseline="0" dirty="0"/>
          </a:p>
          <a:p>
            <a:r>
              <a:rPr lang="en-US" baseline="0" dirty="0"/>
              <a:t>Prom night funding for transportation providers would be considered </a:t>
            </a:r>
            <a:r>
              <a:rPr lang="en-US" baseline="0" dirty="0" err="1"/>
              <a:t>subawards</a:t>
            </a:r>
            <a:r>
              <a:rPr lang="en-US" baseline="0" dirty="0"/>
              <a:t>, but do not exceed the $25,000 rule for each individual contract.</a:t>
            </a:r>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87</a:t>
            </a:fld>
            <a:endParaRPr lang="en-US"/>
          </a:p>
        </p:txBody>
      </p:sp>
    </p:spTree>
    <p:extLst>
      <p:ext uri="{BB962C8B-B14F-4D97-AF65-F5344CB8AC3E}">
        <p14:creationId xmlns:p14="http://schemas.microsoft.com/office/powerpoint/2010/main" val="2551252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MOE</a:t>
            </a:r>
            <a:r>
              <a:rPr lang="en-US" baseline="0" dirty="0"/>
              <a:t> for 2021 will compare expenditures in 2019 to those in 2020.</a:t>
            </a:r>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92</a:t>
            </a:fld>
            <a:endParaRPr lang="en-US"/>
          </a:p>
        </p:txBody>
      </p:sp>
    </p:spTree>
    <p:extLst>
      <p:ext uri="{BB962C8B-B14F-4D97-AF65-F5344CB8AC3E}">
        <p14:creationId xmlns:p14="http://schemas.microsoft.com/office/powerpoint/2010/main" val="8534994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sz="1200" dirty="0"/>
              <a:t>An LEA's expenditures from State and local funds for free public education include expenditures for administration, instruction, attendance and health services, pupil transportation services, operation and maintenance of plant, fixed charges, and net expenditures to cover deficits for food services and student body activities. </a:t>
            </a:r>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93</a:t>
            </a:fld>
            <a:endParaRPr lang="en-US"/>
          </a:p>
        </p:txBody>
      </p:sp>
    </p:spTree>
    <p:extLst>
      <p:ext uri="{BB962C8B-B14F-4D97-AF65-F5344CB8AC3E}">
        <p14:creationId xmlns:p14="http://schemas.microsoft.com/office/powerpoint/2010/main" val="42382090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Communication is Essential</a:t>
            </a:r>
          </a:p>
          <a:p>
            <a:pPr lvl="0"/>
            <a:r>
              <a:rPr lang="en-US" sz="1200" kern="1200" dirty="0">
                <a:solidFill>
                  <a:schemeClr val="tx1"/>
                </a:solidFill>
                <a:effectLst/>
                <a:latin typeface="+mn-lt"/>
                <a:ea typeface="+mn-ea"/>
                <a:cs typeface="+mn-cs"/>
              </a:rPr>
              <a:t>Business Office Staff &amp; Federal Programs Staff </a:t>
            </a:r>
          </a:p>
          <a:p>
            <a:pPr lvl="0"/>
            <a:r>
              <a:rPr lang="en-US" sz="1200" kern="1200" dirty="0">
                <a:solidFill>
                  <a:schemeClr val="tx1"/>
                </a:solidFill>
                <a:effectLst/>
                <a:latin typeface="+mn-lt"/>
                <a:ea typeface="+mn-ea"/>
                <a:cs typeface="+mn-cs"/>
              </a:rPr>
              <a:t>Begin communication now</a:t>
            </a:r>
          </a:p>
          <a:p>
            <a:pPr lvl="0"/>
            <a:r>
              <a:rPr lang="en-US" sz="1200" kern="1200" dirty="0">
                <a:solidFill>
                  <a:schemeClr val="tx1"/>
                </a:solidFill>
                <a:effectLst/>
                <a:latin typeface="+mn-lt"/>
                <a:ea typeface="+mn-ea"/>
                <a:cs typeface="+mn-cs"/>
              </a:rPr>
              <a:t>May 1, 2020, Deadline</a:t>
            </a:r>
          </a:p>
          <a:p>
            <a:pPr lvl="0"/>
            <a:r>
              <a:rPr lang="en-US" sz="1200" kern="1200" dirty="0">
                <a:solidFill>
                  <a:schemeClr val="tx1"/>
                </a:solidFill>
                <a:effectLst/>
                <a:latin typeface="+mn-lt"/>
                <a:ea typeface="+mn-ea"/>
                <a:cs typeface="+mn-cs"/>
              </a:rPr>
              <a:t>FGMS Budget must equal – </a:t>
            </a:r>
            <a:r>
              <a:rPr lang="en-US" sz="1200" kern="1200" dirty="0" err="1">
                <a:solidFill>
                  <a:schemeClr val="tx1"/>
                </a:solidFill>
                <a:effectLst/>
                <a:latin typeface="+mn-lt"/>
                <a:ea typeface="+mn-ea"/>
                <a:cs typeface="+mn-cs"/>
              </a:rPr>
              <a:t>eFinance</a:t>
            </a:r>
            <a:r>
              <a:rPr lang="en-US" sz="1200" kern="1200" dirty="0">
                <a:solidFill>
                  <a:schemeClr val="tx1"/>
                </a:solidFill>
                <a:effectLst/>
                <a:latin typeface="+mn-lt"/>
                <a:ea typeface="+mn-ea"/>
                <a:cs typeface="+mn-cs"/>
              </a:rPr>
              <a:t> Budget per Fund/SOF, Function, Location, Object</a:t>
            </a:r>
          </a:p>
          <a:p>
            <a:pPr lvl="0"/>
            <a:r>
              <a:rPr lang="en-US" sz="1200" kern="1200" dirty="0">
                <a:solidFill>
                  <a:schemeClr val="tx1"/>
                </a:solidFill>
                <a:effectLst/>
                <a:latin typeface="+mn-lt"/>
                <a:ea typeface="+mn-ea"/>
                <a:cs typeface="+mn-cs"/>
              </a:rPr>
              <a:t>Identify &amp; Process Payroll Redistributions prior to May 1 </a:t>
            </a:r>
          </a:p>
          <a:p>
            <a:pPr lvl="0"/>
            <a:r>
              <a:rPr lang="en-US" sz="1200" kern="1200" dirty="0">
                <a:solidFill>
                  <a:schemeClr val="tx1"/>
                </a:solidFill>
                <a:effectLst/>
                <a:latin typeface="+mn-lt"/>
                <a:ea typeface="+mn-ea"/>
                <a:cs typeface="+mn-cs"/>
              </a:rPr>
              <a:t>However, keeping in mind PR Redistribution is a ONE-TIME ‘correction’</a:t>
            </a:r>
          </a:p>
        </p:txBody>
      </p:sp>
      <p:sp>
        <p:nvSpPr>
          <p:cNvPr id="4" name="Slide Number Placeholder 3"/>
          <p:cNvSpPr>
            <a:spLocks noGrp="1"/>
          </p:cNvSpPr>
          <p:nvPr>
            <p:ph type="sldNum" sz="quarter" idx="10"/>
          </p:nvPr>
        </p:nvSpPr>
        <p:spPr/>
        <p:txBody>
          <a:bodyPr/>
          <a:lstStyle/>
          <a:p>
            <a:fld id="{F7384BCF-D914-41B5-A6C0-493D3A58BF4E}" type="slidenum">
              <a:rPr lang="en-US" smtClean="0"/>
              <a:t>98</a:t>
            </a:fld>
            <a:endParaRPr lang="en-US"/>
          </a:p>
        </p:txBody>
      </p:sp>
    </p:spTree>
    <p:extLst>
      <p:ext uri="{BB962C8B-B14F-4D97-AF65-F5344CB8AC3E}">
        <p14:creationId xmlns:p14="http://schemas.microsoft.com/office/powerpoint/2010/main" val="10807210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Bookkeeper should accrue revenue only to reach zero ending balance</a:t>
            </a:r>
          </a:p>
          <a:p>
            <a:pPr lvl="1"/>
            <a:r>
              <a:rPr lang="en-US" dirty="0"/>
              <a:t>*Accrual does not have to be full remaining allocation – only what was spent and not reimbursed</a:t>
            </a:r>
          </a:p>
          <a:p>
            <a:endParaRPr lang="en-US" dirty="0"/>
          </a:p>
          <a:p>
            <a:r>
              <a:rPr lang="en-US" dirty="0"/>
              <a:t>Reverse accruals in period 1 of FY21</a:t>
            </a:r>
          </a:p>
          <a:p>
            <a:pPr lvl="1"/>
            <a:r>
              <a:rPr lang="en-US" dirty="0"/>
              <a:t>*Do not receipt the revenue to the receivable account</a:t>
            </a:r>
          </a:p>
          <a:p>
            <a:endParaRPr lang="en-US" dirty="0"/>
          </a:p>
          <a:p>
            <a:r>
              <a:rPr lang="en-US" dirty="0"/>
              <a:t>Positive ending balance allowed</a:t>
            </a:r>
          </a:p>
          <a:p>
            <a:r>
              <a:rPr lang="en-US" dirty="0"/>
              <a:t>            *Should not</a:t>
            </a:r>
            <a:r>
              <a:rPr lang="en-US" baseline="0" dirty="0"/>
              <a:t> include accrued revenue</a:t>
            </a:r>
            <a:endParaRPr lang="en-US" dirty="0"/>
          </a:p>
          <a:p>
            <a:pPr lvl="1"/>
            <a:r>
              <a:rPr lang="en-US" dirty="0"/>
              <a:t>*Leave the balance in the federal fund for rollover as a “beginning balance” in FY21</a:t>
            </a:r>
          </a:p>
        </p:txBody>
      </p:sp>
      <p:sp>
        <p:nvSpPr>
          <p:cNvPr id="4" name="Slide Number Placeholder 3"/>
          <p:cNvSpPr>
            <a:spLocks noGrp="1"/>
          </p:cNvSpPr>
          <p:nvPr>
            <p:ph type="sldNum" sz="quarter" idx="10"/>
          </p:nvPr>
        </p:nvSpPr>
        <p:spPr/>
        <p:txBody>
          <a:bodyPr/>
          <a:lstStyle/>
          <a:p>
            <a:fld id="{F7384BCF-D914-41B5-A6C0-493D3A58BF4E}" type="slidenum">
              <a:rPr lang="en-US" smtClean="0"/>
              <a:t>99</a:t>
            </a:fld>
            <a:endParaRPr lang="en-US"/>
          </a:p>
        </p:txBody>
      </p:sp>
    </p:spTree>
    <p:extLst>
      <p:ext uri="{BB962C8B-B14F-4D97-AF65-F5344CB8AC3E}">
        <p14:creationId xmlns:p14="http://schemas.microsoft.com/office/powerpoint/2010/main" val="5091474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Routine district warehouse data pulls will be done on the second Saturday of each month.</a:t>
            </a:r>
          </a:p>
          <a:p>
            <a:endParaRPr lang="en-US" dirty="0"/>
          </a:p>
          <a:p>
            <a:r>
              <a:rPr lang="en-US" dirty="0"/>
              <a:t>Districts must receipt all prior month revenue by the routine data pull in order for current reimbursements to be processed.</a:t>
            </a:r>
          </a:p>
          <a:p>
            <a:endParaRPr lang="en-US" dirty="0"/>
          </a:p>
          <a:p>
            <a:r>
              <a:rPr lang="en-US" dirty="0"/>
              <a:t>Positive ending balances on hand for more than two months must be returned to ADE. The funds will be credited back to the district’s available allocation and can be re-used through the period of availability.  The</a:t>
            </a:r>
            <a:r>
              <a:rPr lang="en-US" baseline="0" dirty="0"/>
              <a:t> LEA does not “lose” this funding unless it is expired funds.</a:t>
            </a:r>
          </a:p>
          <a:p>
            <a:endParaRPr lang="en-US" baseline="0" dirty="0"/>
          </a:p>
          <a:p>
            <a:r>
              <a:rPr lang="en-US" baseline="0" dirty="0"/>
              <a:t>Expiring and Excess Carryover funds not expended by September 30 require the grantee to supply proof of obligation (purchase order, contracts, invoices, etc.) dated by September 30 and proof of liquidation (copy of check) dated by the December warehouse pull in order to access those funds.  Otherwise, expenditures in this timeframe will be reimbursed from the current funds. </a:t>
            </a:r>
          </a:p>
          <a:p>
            <a:r>
              <a:rPr lang="en-US" baseline="0" dirty="0"/>
              <a:t>           *Preliminary Carryover is revised to reflect any expired or excess funds NOT documented by the deadlines.</a:t>
            </a:r>
            <a:endParaRPr lang="en-US" dirty="0"/>
          </a:p>
          <a:p>
            <a:endParaRPr lang="en-US" dirty="0"/>
          </a:p>
          <a:p>
            <a:r>
              <a:rPr lang="en-US" dirty="0"/>
              <a:t>The last data pull before the end of the grant liquidation process will be December 12, 2020. All expiring and excess carryover funds must be liquidated before this date. </a:t>
            </a:r>
          </a:p>
          <a:p>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100</a:t>
            </a:fld>
            <a:endParaRPr lang="en-US"/>
          </a:p>
        </p:txBody>
      </p:sp>
    </p:spTree>
    <p:extLst>
      <p:ext uri="{BB962C8B-B14F-4D97-AF65-F5344CB8AC3E}">
        <p14:creationId xmlns:p14="http://schemas.microsoft.com/office/powerpoint/2010/main" val="172989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*Point out that meetings are needed in spring to accomplish this</a:t>
            </a:r>
            <a:endParaRPr/>
          </a:p>
        </p:txBody>
      </p:sp>
      <p:sp>
        <p:nvSpPr>
          <p:cNvPr id="703" name="Google Shape;703;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116358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FGM contact information</a:t>
            </a:r>
          </a:p>
          <a:p>
            <a:pPr defTabSz="931774">
              <a:defRPr/>
            </a:pPr>
            <a:endParaRPr lang="en-US" dirty="0"/>
          </a:p>
          <a:p>
            <a:pPr defTabSz="931774">
              <a:defRPr/>
            </a:pPr>
            <a:r>
              <a:rPr lang="en-US" dirty="0"/>
              <a:t>Allocations</a:t>
            </a:r>
          </a:p>
          <a:p>
            <a:pPr defTabSz="931774">
              <a:defRPr/>
            </a:pPr>
            <a:endParaRPr lang="en-US" dirty="0"/>
          </a:p>
          <a:p>
            <a:pPr defTabSz="931774">
              <a:defRPr/>
            </a:pPr>
            <a:r>
              <a:rPr lang="en-US" dirty="0"/>
              <a:t>Carryover</a:t>
            </a:r>
          </a:p>
          <a:p>
            <a:pPr defTabSz="931774">
              <a:defRPr/>
            </a:pPr>
            <a:endParaRPr lang="en-US" dirty="0"/>
          </a:p>
          <a:p>
            <a:pPr defTabSz="931774">
              <a:defRPr/>
            </a:pPr>
            <a:r>
              <a:rPr lang="en-US" dirty="0"/>
              <a:t>Federal Fund Statements</a:t>
            </a:r>
          </a:p>
          <a:p>
            <a:pPr defTabSz="931774">
              <a:defRPr/>
            </a:pPr>
            <a:endParaRPr lang="en-US" dirty="0"/>
          </a:p>
          <a:p>
            <a:pPr defTabSz="931774">
              <a:defRPr/>
            </a:pPr>
            <a:r>
              <a:rPr lang="en-US" dirty="0"/>
              <a:t>Grant Award Letters</a:t>
            </a:r>
          </a:p>
          <a:p>
            <a:pPr defTabSz="931774">
              <a:defRPr/>
            </a:pPr>
            <a:endParaRPr lang="en-US" dirty="0"/>
          </a:p>
          <a:p>
            <a:pPr defTabSz="931774">
              <a:defRPr/>
            </a:pPr>
            <a:r>
              <a:rPr lang="en-US" dirty="0"/>
              <a:t>Indirect Cost</a:t>
            </a:r>
          </a:p>
          <a:p>
            <a:pPr defTabSz="931774">
              <a:defRPr/>
            </a:pPr>
            <a:endParaRPr lang="en-US" dirty="0"/>
          </a:p>
          <a:p>
            <a:pPr defTabSz="931774">
              <a:defRPr/>
            </a:pPr>
            <a:r>
              <a:rPr lang="en-US" dirty="0"/>
              <a:t>Maintenance of Effort</a:t>
            </a:r>
          </a:p>
          <a:p>
            <a:pPr defTabSz="931774">
              <a:defRPr/>
            </a:pPr>
            <a:endParaRPr lang="en-US" dirty="0"/>
          </a:p>
          <a:p>
            <a:pPr defTabSz="931774">
              <a:defRPr/>
            </a:pPr>
            <a:r>
              <a:rPr lang="en-US" dirty="0"/>
              <a:t>Title I Comparability</a:t>
            </a:r>
          </a:p>
        </p:txBody>
      </p:sp>
      <p:sp>
        <p:nvSpPr>
          <p:cNvPr id="4" name="Slide Number Placeholder 3"/>
          <p:cNvSpPr>
            <a:spLocks noGrp="1"/>
          </p:cNvSpPr>
          <p:nvPr>
            <p:ph type="sldNum" sz="quarter" idx="10"/>
          </p:nvPr>
        </p:nvSpPr>
        <p:spPr/>
        <p:txBody>
          <a:bodyPr/>
          <a:lstStyle/>
          <a:p>
            <a:fld id="{F7384BCF-D914-41B5-A6C0-493D3A58BF4E}" type="slidenum">
              <a:rPr lang="en-US" smtClean="0"/>
              <a:t>103</a:t>
            </a:fld>
            <a:endParaRPr lang="en-US"/>
          </a:p>
        </p:txBody>
      </p:sp>
    </p:spTree>
    <p:extLst>
      <p:ext uri="{BB962C8B-B14F-4D97-AF65-F5344CB8AC3E}">
        <p14:creationId xmlns:p14="http://schemas.microsoft.com/office/powerpoint/2010/main" val="42645858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F7384BCF-D914-41B5-A6C0-493D3A58BF4E}" type="slidenum">
              <a:rPr lang="en-US" smtClean="0"/>
              <a:t>104</a:t>
            </a:fld>
            <a:endParaRPr lang="en-US"/>
          </a:p>
        </p:txBody>
      </p:sp>
    </p:spTree>
    <p:extLst>
      <p:ext uri="{BB962C8B-B14F-4D97-AF65-F5344CB8AC3E}">
        <p14:creationId xmlns:p14="http://schemas.microsoft.com/office/powerpoint/2010/main" val="25758489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0"/>
        <p:cNvGrpSpPr/>
        <p:nvPr/>
      </p:nvGrpSpPr>
      <p:grpSpPr>
        <a:xfrm>
          <a:off x="0" y="0"/>
          <a:ext cx="0" cy="0"/>
          <a:chOff x="0" y="0"/>
          <a:chExt cx="0" cy="0"/>
        </a:xfrm>
      </p:grpSpPr>
      <p:sp>
        <p:nvSpPr>
          <p:cNvPr id="1061" name="Google Shape;1061;g7e5d19cc4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2" name="Google Shape;1062;g7e5d19cc4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15795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3"/>
        <p:cNvGrpSpPr/>
        <p:nvPr/>
      </p:nvGrpSpPr>
      <p:grpSpPr>
        <a:xfrm>
          <a:off x="0" y="0"/>
          <a:ext cx="0" cy="0"/>
          <a:chOff x="0" y="0"/>
          <a:chExt cx="0" cy="0"/>
        </a:xfrm>
      </p:grpSpPr>
      <p:sp>
        <p:nvSpPr>
          <p:cNvPr id="1004" name="Google Shape;1004;g7da38f0493_1_30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5" name="Google Shape;1005;g7da38f0493_1_3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71597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1"/>
        <p:cNvGrpSpPr/>
        <p:nvPr/>
      </p:nvGrpSpPr>
      <p:grpSpPr>
        <a:xfrm>
          <a:off x="0" y="0"/>
          <a:ext cx="0" cy="0"/>
          <a:chOff x="0" y="0"/>
          <a:chExt cx="0" cy="0"/>
        </a:xfrm>
      </p:grpSpPr>
      <p:sp>
        <p:nvSpPr>
          <p:cNvPr id="952" name="Google Shape;952;g7da38f0493_2_2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3" name="Google Shape;953;g7da38f0493_2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15122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0"/>
        <p:cNvGrpSpPr/>
        <p:nvPr/>
      </p:nvGrpSpPr>
      <p:grpSpPr>
        <a:xfrm>
          <a:off x="0" y="0"/>
          <a:ext cx="0" cy="0"/>
          <a:chOff x="0" y="0"/>
          <a:chExt cx="0" cy="0"/>
        </a:xfrm>
      </p:grpSpPr>
      <p:sp>
        <p:nvSpPr>
          <p:cNvPr id="1061" name="Google Shape;1061;g7e5d19cc4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2" name="Google Shape;1062;g7e5d19cc4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68780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g7cefd04b9f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a:t>*Point out that meetings are needed in spring to accomplish this</a:t>
            </a:r>
            <a:endParaRPr/>
          </a:p>
        </p:txBody>
      </p:sp>
      <p:sp>
        <p:nvSpPr>
          <p:cNvPr id="714" name="Google Shape;714;g7cefd04b9f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98077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g7cefd04b9f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endParaRPr/>
          </a:p>
        </p:txBody>
      </p:sp>
      <p:sp>
        <p:nvSpPr>
          <p:cNvPr id="725" name="Google Shape;725;g7cefd04b9f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2022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g7da38f0493_1_17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3" name="Google Shape;733;g7da38f0493_1_1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078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80" name="Google Shape;78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01607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g7d25beb1e8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90" name="Google Shape;790;g7d25beb1e8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48670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Google Shape;799;g7d2792e628_3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0" name="Google Shape;800;g7d2792e628_3_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1" name="Google Shape;801;g7d2792e628_3_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28</a:t>
            </a:fld>
            <a:endParaRPr/>
          </a:p>
        </p:txBody>
      </p:sp>
    </p:spTree>
    <p:extLst>
      <p:ext uri="{BB962C8B-B14F-4D97-AF65-F5344CB8AC3E}">
        <p14:creationId xmlns:p14="http://schemas.microsoft.com/office/powerpoint/2010/main" val="3021052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3FC3A-94B0-3840-9EB2-A87DBCAB0C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7E69A6E-2CA5-C140-A708-B5DFD8AD94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1C1643E-7CC3-C741-96C4-7B786E3B40CE}"/>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5" name="Footer Placeholder 4">
            <a:extLst>
              <a:ext uri="{FF2B5EF4-FFF2-40B4-BE49-F238E27FC236}">
                <a16:creationId xmlns:a16="http://schemas.microsoft.com/office/drawing/2014/main" id="{096C21A0-4385-AB40-9E39-92D29132D8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717C80-E672-9041-ACD2-4803010748E8}"/>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1398961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E2FF7-201E-4947-93C1-0B0FE614C2C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17AEE8-7E41-114E-8132-E6123009B5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083B10-B85F-724C-966F-D578D0C931F9}"/>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5" name="Footer Placeholder 4">
            <a:extLst>
              <a:ext uri="{FF2B5EF4-FFF2-40B4-BE49-F238E27FC236}">
                <a16:creationId xmlns:a16="http://schemas.microsoft.com/office/drawing/2014/main" id="{7A01781C-761C-084F-8B34-78D54EC895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FD7CAA-16E5-0E40-B03E-6F043A144BFA}"/>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4172800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CB1257-0BDE-9C42-9FA1-D909ECE167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AEC3836-FAA9-3D4A-99AE-7A0B53AFB06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13859E-08E3-C24A-96E2-F5C55F8E4A84}"/>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5" name="Footer Placeholder 4">
            <a:extLst>
              <a:ext uri="{FF2B5EF4-FFF2-40B4-BE49-F238E27FC236}">
                <a16:creationId xmlns:a16="http://schemas.microsoft.com/office/drawing/2014/main" id="{773B2C3B-52E2-FC47-B8F7-1201A0E145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B539B6-7420-2843-BD9D-42D70C2545F6}"/>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3521143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10723-9216-F845-BF2D-727BD9545A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88A181-881F-D249-8B53-779B720156A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36FF67-4737-274B-BF72-FD12C1D2E342}"/>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5" name="Footer Placeholder 4">
            <a:extLst>
              <a:ext uri="{FF2B5EF4-FFF2-40B4-BE49-F238E27FC236}">
                <a16:creationId xmlns:a16="http://schemas.microsoft.com/office/drawing/2014/main" id="{8CD66936-5482-3940-BD37-E26512227D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D669A5-3CF2-244F-91CD-F4D5DE723FA5}"/>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252649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0F50C-BDBE-7E40-8D7D-49C0C98EBD5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CD63C41-77DF-C54F-949A-35D8B57281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7AEB134-09DD-6241-9B80-DBD695032A08}"/>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5" name="Footer Placeholder 4">
            <a:extLst>
              <a:ext uri="{FF2B5EF4-FFF2-40B4-BE49-F238E27FC236}">
                <a16:creationId xmlns:a16="http://schemas.microsoft.com/office/drawing/2014/main" id="{13B7FEB3-8DED-624A-8F11-2F2AF91A93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18F00C-D888-0545-9BA3-FB4866909495}"/>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2611132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F646E-D59D-B042-A363-9F9828F00D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BC41E08-46C3-6F4A-8EA4-93E96625C01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CCC3C0-6F4E-DF46-ADCE-67A99B41057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1A37A35-DD0F-144B-B673-0B3C00EA45DA}"/>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6" name="Footer Placeholder 5">
            <a:extLst>
              <a:ext uri="{FF2B5EF4-FFF2-40B4-BE49-F238E27FC236}">
                <a16:creationId xmlns:a16="http://schemas.microsoft.com/office/drawing/2014/main" id="{F738A3E7-94AA-2E44-8952-BC9D1AF706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3C19D9-77DF-6C46-95EC-F1EF77067CF9}"/>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4082617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DF699-C763-6145-981E-79646E9819A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7D808B-498F-4545-B01B-7E3C1C58FA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2432CC2-BA21-5C48-858A-8A47C3B16D7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628D3F8-8BA6-F440-8564-490745DBAD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2E294D4-C4CB-044A-9F02-25B94C4F165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4E63C49-2F31-EE41-B1FA-A7B37DBEAEF6}"/>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8" name="Footer Placeholder 7">
            <a:extLst>
              <a:ext uri="{FF2B5EF4-FFF2-40B4-BE49-F238E27FC236}">
                <a16:creationId xmlns:a16="http://schemas.microsoft.com/office/drawing/2014/main" id="{2D4C5397-4CFD-804C-8269-3BDD9F267F8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C3797C-6892-BC41-B293-5FA461369845}"/>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3766596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6A5DF-20A8-4C41-B92F-06B92D5886E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4023587-1DFE-7140-8B58-BFD03F369826}"/>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4" name="Footer Placeholder 3">
            <a:extLst>
              <a:ext uri="{FF2B5EF4-FFF2-40B4-BE49-F238E27FC236}">
                <a16:creationId xmlns:a16="http://schemas.microsoft.com/office/drawing/2014/main" id="{8483D15B-2CD1-9F40-9A16-59931DBFE9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B8107E0-368A-AF43-90CC-E4F0FD13385C}"/>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1858476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E4700-D8D3-9940-9B6F-FB885FAFFCF9}"/>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3" name="Footer Placeholder 2">
            <a:extLst>
              <a:ext uri="{FF2B5EF4-FFF2-40B4-BE49-F238E27FC236}">
                <a16:creationId xmlns:a16="http://schemas.microsoft.com/office/drawing/2014/main" id="{5995DFD2-0D13-CB4E-A79F-9B5EC5CBE4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3AACC64-8E3E-234E-BDEF-D5E4C1B89A33}"/>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1727635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DF0F6-7CA9-B844-8E02-C470D2DA07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61630C6-1334-C241-A38D-D19D5355C8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5B0ABF-5AE1-7B4D-87C1-C1D135ADC4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F924E53-CEFF-4641-9E5B-7471B01EA37A}"/>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6" name="Footer Placeholder 5">
            <a:extLst>
              <a:ext uri="{FF2B5EF4-FFF2-40B4-BE49-F238E27FC236}">
                <a16:creationId xmlns:a16="http://schemas.microsoft.com/office/drawing/2014/main" id="{11B5B787-439B-9040-A5CC-8BE2039AA2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6C12E0-3BC3-F84B-8E7B-84DEDFCA2FC0}"/>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3133129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6330F-A29A-8E48-AA21-AB94087C0A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CE63F8-05FD-9A4D-94EA-61C7AF8F62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9CA0AE-91F7-C348-83BC-1905EC978D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1D46A95-7081-CA4D-A990-24AB461A9094}"/>
              </a:ext>
            </a:extLst>
          </p:cNvPr>
          <p:cNvSpPr>
            <a:spLocks noGrp="1"/>
          </p:cNvSpPr>
          <p:nvPr>
            <p:ph type="dt" sz="half" idx="10"/>
          </p:nvPr>
        </p:nvSpPr>
        <p:spPr/>
        <p:txBody>
          <a:bodyPr/>
          <a:lstStyle/>
          <a:p>
            <a:fld id="{5A58740F-E2C7-C743-9901-09BC24D57E94}" type="datetimeFigureOut">
              <a:rPr lang="en-US" smtClean="0"/>
              <a:t>2/19/20</a:t>
            </a:fld>
            <a:endParaRPr lang="en-US"/>
          </a:p>
        </p:txBody>
      </p:sp>
      <p:sp>
        <p:nvSpPr>
          <p:cNvPr id="6" name="Footer Placeholder 5">
            <a:extLst>
              <a:ext uri="{FF2B5EF4-FFF2-40B4-BE49-F238E27FC236}">
                <a16:creationId xmlns:a16="http://schemas.microsoft.com/office/drawing/2014/main" id="{7A1581EB-883B-C742-AAAE-F35A6BE71B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6333E1-EEA3-3640-BFDF-62A204004D61}"/>
              </a:ext>
            </a:extLst>
          </p:cNvPr>
          <p:cNvSpPr>
            <a:spLocks noGrp="1"/>
          </p:cNvSpPr>
          <p:nvPr>
            <p:ph type="sldNum" sz="quarter" idx="12"/>
          </p:nvPr>
        </p:nvSpPr>
        <p:spPr/>
        <p:txBody>
          <a:bodyPr/>
          <a:lstStyle/>
          <a:p>
            <a:fld id="{EA01825D-EDA8-E74D-8121-1B7E2688E283}" type="slidenum">
              <a:rPr lang="en-US" smtClean="0"/>
              <a:t>‹#›</a:t>
            </a:fld>
            <a:endParaRPr lang="en-US"/>
          </a:p>
        </p:txBody>
      </p:sp>
    </p:spTree>
    <p:extLst>
      <p:ext uri="{BB962C8B-B14F-4D97-AF65-F5344CB8AC3E}">
        <p14:creationId xmlns:p14="http://schemas.microsoft.com/office/powerpoint/2010/main" val="739121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CDD0F-26D4-0F4B-BEF0-CA34BCA2FC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F3A37F-A149-4C40-B5F4-B4530AABF2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EFD17A-A845-7D47-9FF0-8103BD7340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58740F-E2C7-C743-9901-09BC24D57E94}" type="datetimeFigureOut">
              <a:rPr lang="en-US" smtClean="0"/>
              <a:t>2/19/20</a:t>
            </a:fld>
            <a:endParaRPr lang="en-US"/>
          </a:p>
        </p:txBody>
      </p:sp>
      <p:sp>
        <p:nvSpPr>
          <p:cNvPr id="5" name="Footer Placeholder 4">
            <a:extLst>
              <a:ext uri="{FF2B5EF4-FFF2-40B4-BE49-F238E27FC236}">
                <a16:creationId xmlns:a16="http://schemas.microsoft.com/office/drawing/2014/main" id="{32BD9AAF-1A88-164F-946F-E503EAE826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6F5DD3-F89A-4E42-AF1B-2A1276B34C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01825D-EDA8-E74D-8121-1B7E2688E283}" type="slidenum">
              <a:rPr lang="en-US" smtClean="0"/>
              <a:t>‹#›</a:t>
            </a:fld>
            <a:endParaRPr lang="en-US"/>
          </a:p>
        </p:txBody>
      </p:sp>
    </p:spTree>
    <p:extLst>
      <p:ext uri="{BB962C8B-B14F-4D97-AF65-F5344CB8AC3E}">
        <p14:creationId xmlns:p14="http://schemas.microsoft.com/office/powerpoint/2010/main" val="16504714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hyperlink" Target="http://www.arkansased.gov/divisions/fiscal-and-administrative-services/lea-federal-funding"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3.png"/><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3.png"/><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http://dese.ade.arkansas.gov/public/userfiles/Legal/Legal-Current%20Rules/2019/ADE%20348%20AESAA%20(2020).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3.png"/><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bit.ly/ARPFEP"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http://bit.ly/ARPFEP"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nccd.cdc.gov/DASH_SHI/default/Login.aspx" TargetMode="External"/><Relationship Id="rId4" Type="http://schemas.openxmlformats.org/officeDocument/2006/relationships/hyperlink" Target="http://bmi.achi.net/Pages/SchoolPersonnel/BMIReports.aspx"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dese.ade.arkansas.gov/public/userfiles/Legal/Legal-Current%20Rules/2019/ADE%20348%20AESAA%20(2020).pdf"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3.png"/><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hyperlink" Target="http://dese.ade.arkansas.gov/public/userfiles/Public_School_Accountability/Federal_Programs/REVISED_District_User_Guide_FGMS_07_18_19.pdf"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hyperlink" Target="http://www.indistar.org/app/DistrictDashboard.aspx"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0.xml.rels><?xml version="1.0" encoding="UTF-8" standalone="yes"?>
<Relationships xmlns="http://schemas.openxmlformats.org/package/2006/relationships"><Relationship Id="rId8" Type="http://schemas.openxmlformats.org/officeDocument/2006/relationships/hyperlink" Target="mailto:dana.davis@arkansas.gov" TargetMode="External"/><Relationship Id="rId3" Type="http://schemas.openxmlformats.org/officeDocument/2006/relationships/hyperlink" Target="mailto:jayne.green@arkansas.gov" TargetMode="External"/><Relationship Id="rId7" Type="http://schemas.openxmlformats.org/officeDocument/2006/relationships/hyperlink" Target="mailto:Rachel.hogue@arkansas.gov" TargetMode="External"/><Relationship Id="rId2" Type="http://schemas.openxmlformats.org/officeDocument/2006/relationships/hyperlink" Target="mailto:bobby.lester@arkansas.gov" TargetMode="External"/><Relationship Id="rId1" Type="http://schemas.openxmlformats.org/officeDocument/2006/relationships/slideLayout" Target="../slideLayouts/slideLayout2.xml"/><Relationship Id="rId6" Type="http://schemas.openxmlformats.org/officeDocument/2006/relationships/hyperlink" Target="mailto:chantele.williams@arkansas.gov" TargetMode="External"/><Relationship Id="rId5" Type="http://schemas.openxmlformats.org/officeDocument/2006/relationships/hyperlink" Target="mailto:otistene.smith@arkansas.gov" TargetMode="External"/><Relationship Id="rId4" Type="http://schemas.openxmlformats.org/officeDocument/2006/relationships/hyperlink" Target="mailto:rick.green@arkansas.gov" TargetMode="External"/></Relationships>
</file>

<file path=ppt/slides/_rels/slide71.xml.rels><?xml version="1.0" encoding="UTF-8" standalone="yes"?>
<Relationships xmlns="http://schemas.openxmlformats.org/package/2006/relationships"><Relationship Id="rId8" Type="http://schemas.openxmlformats.org/officeDocument/2006/relationships/hyperlink" Target="mailto:melissa.matus@arkansas.gov" TargetMode="External"/><Relationship Id="rId3" Type="http://schemas.openxmlformats.org/officeDocument/2006/relationships/hyperlink" Target="mailto:chandra.martin@arkansas.gov" TargetMode="External"/><Relationship Id="rId7" Type="http://schemas.openxmlformats.org/officeDocument/2006/relationships/hyperlink" Target="mailto:traci.Holland@arkansas.gov" TargetMode="External"/><Relationship Id="rId2" Type="http://schemas.openxmlformats.org/officeDocument/2006/relationships/hyperlink" Target="mailto:Chelsey.moore@arkansas.gov" TargetMode="External"/><Relationship Id="rId1" Type="http://schemas.openxmlformats.org/officeDocument/2006/relationships/slideLayout" Target="../slideLayouts/slideLayout2.xml"/><Relationship Id="rId6" Type="http://schemas.openxmlformats.org/officeDocument/2006/relationships/hyperlink" Target="mailto:ginny.stroud@arkansas.gov" TargetMode="External"/><Relationship Id="rId5" Type="http://schemas.openxmlformats.org/officeDocument/2006/relationships/hyperlink" Target="mailto:wendy.wilson@arkansas.gov" TargetMode="External"/><Relationship Id="rId10" Type="http://schemas.openxmlformats.org/officeDocument/2006/relationships/hyperlink" Target="mailto:annette.carlton-pearson@arkansas.gov" TargetMode="External"/><Relationship Id="rId4" Type="http://schemas.openxmlformats.org/officeDocument/2006/relationships/hyperlink" Target="mailto:james.graham@arkansas.gov" TargetMode="External"/><Relationship Id="rId9" Type="http://schemas.openxmlformats.org/officeDocument/2006/relationships/hyperlink" Target="mailto:lindsey.stroud@Arkansas.gov"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s://legcounsel.house.gov/Comps/Elementary%20And%20Secondary%20Education%20Act%20Of%201965.pdf" TargetMode="External"/><Relationship Id="rId7" Type="http://schemas.openxmlformats.org/officeDocument/2006/relationships/hyperlink" Target="https://search.usa.gov/search?utf8=%E2%9C%93&amp;affiliate=ed.gov&amp;query=non+regulatory+guidance+Title+V+REAP" TargetMode="External"/><Relationship Id="rId2" Type="http://schemas.openxmlformats.org/officeDocument/2006/relationships/hyperlink" Target="https://www2.ed.gov/policy/fund/reg/edgarReg/edgar.html" TargetMode="External"/><Relationship Id="rId1" Type="http://schemas.openxmlformats.org/officeDocument/2006/relationships/slideLayout" Target="../slideLayouts/slideLayout2.xml"/><Relationship Id="rId6" Type="http://schemas.openxmlformats.org/officeDocument/2006/relationships/hyperlink" Target="https://www2.ed.gov/policy/elsec/leg/essa/essassaegrantguid10212016.pdf" TargetMode="External"/><Relationship Id="rId5" Type="http://schemas.openxmlformats.org/officeDocument/2006/relationships/hyperlink" Target="https://www2.ed.gov/policy/elsec/leg/essa/essatitleiipartaguidance.pdf" TargetMode="External"/><Relationship Id="rId4" Type="http://schemas.openxmlformats.org/officeDocument/2006/relationships/hyperlink" Target="https://www2.ed.gov/policy/elsec/leg/essa/essaguidance160477.pdf"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8C08E8-D3C3-C743-9FC0-BD37B22959DA}"/>
              </a:ext>
            </a:extLst>
          </p:cNvPr>
          <p:cNvPicPr>
            <a:picLocks noChangeAspect="1"/>
          </p:cNvPicPr>
          <p:nvPr/>
        </p:nvPicPr>
        <p:blipFill>
          <a:blip r:embed="rId2"/>
          <a:stretch>
            <a:fillRect/>
          </a:stretch>
        </p:blipFill>
        <p:spPr>
          <a:xfrm>
            <a:off x="1179095" y="889663"/>
            <a:ext cx="9565105" cy="4825002"/>
          </a:xfrm>
          <a:prstGeom prst="rect">
            <a:avLst/>
          </a:prstGeom>
        </p:spPr>
      </p:pic>
    </p:spTree>
    <p:extLst>
      <p:ext uri="{BB962C8B-B14F-4D97-AF65-F5344CB8AC3E}">
        <p14:creationId xmlns:p14="http://schemas.microsoft.com/office/powerpoint/2010/main" val="919910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34716233-A768-0449-93C6-CF0EA2FEB18C}"/>
              </a:ext>
            </a:extLst>
          </p:cNvPr>
          <p:cNvGraphicFramePr/>
          <p:nvPr>
            <p:extLst>
              <p:ext uri="{D42A27DB-BD31-4B8C-83A1-F6EECF244321}">
                <p14:modId xmlns:p14="http://schemas.microsoft.com/office/powerpoint/2010/main" val="1220123512"/>
              </p:ext>
            </p:extLst>
          </p:nvPr>
        </p:nvGraphicFramePr>
        <p:xfrm>
          <a:off x="673768" y="320842"/>
          <a:ext cx="11197390" cy="63045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870857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Beginning FY21</a:t>
            </a:r>
          </a:p>
        </p:txBody>
      </p:sp>
      <p:sp>
        <p:nvSpPr>
          <p:cNvPr id="3" name="Content Placeholder 2"/>
          <p:cNvSpPr>
            <a:spLocks noGrp="1"/>
          </p:cNvSpPr>
          <p:nvPr>
            <p:ph idx="1"/>
          </p:nvPr>
        </p:nvSpPr>
        <p:spPr/>
        <p:txBody>
          <a:bodyPr>
            <a:normAutofit fontScale="85000" lnSpcReduction="20000"/>
          </a:bodyPr>
          <a:lstStyle/>
          <a:p>
            <a:r>
              <a:rPr lang="en-US" dirty="0"/>
              <a:t>Reverse all accruals in Period 1</a:t>
            </a:r>
          </a:p>
          <a:p>
            <a:pPr lvl="1"/>
            <a:r>
              <a:rPr lang="en-US" dirty="0"/>
              <a:t>Exact amount of accrued revenue at FY20 close</a:t>
            </a:r>
          </a:p>
          <a:p>
            <a:r>
              <a:rPr lang="en-US" dirty="0"/>
              <a:t>September 12, 2020 – first warehouse pull for reimbursements in FY21</a:t>
            </a:r>
          </a:p>
          <a:p>
            <a:pPr lvl="1"/>
            <a:r>
              <a:rPr lang="en-US" dirty="0"/>
              <a:t>Reimbursements for final FY20 expenditures</a:t>
            </a:r>
          </a:p>
          <a:p>
            <a:pPr lvl="1"/>
            <a:r>
              <a:rPr lang="en-US" dirty="0"/>
              <a:t>Preliminary Carryover </a:t>
            </a:r>
          </a:p>
          <a:p>
            <a:pPr lvl="1"/>
            <a:r>
              <a:rPr lang="en-US" dirty="0"/>
              <a:t>Reimbursements for first FY21 expenditures (July 1 to Sept 12)</a:t>
            </a:r>
          </a:p>
          <a:p>
            <a:r>
              <a:rPr lang="en-US" dirty="0"/>
              <a:t>September 30, 2020 – last day to expend expiring or excess carryover funds without burden of submitting proof of obligation and liquidation</a:t>
            </a:r>
          </a:p>
          <a:p>
            <a:r>
              <a:rPr lang="en-US" dirty="0"/>
              <a:t>Regular warehouse pull schedule (second Saturday each month)</a:t>
            </a:r>
          </a:p>
          <a:p>
            <a:pPr lvl="1"/>
            <a:r>
              <a:rPr lang="en-US" dirty="0"/>
              <a:t>Receipt revenue timely</a:t>
            </a:r>
          </a:p>
          <a:p>
            <a:pPr lvl="1"/>
            <a:r>
              <a:rPr lang="en-US" dirty="0"/>
              <a:t>Monitor positive ending balances each month</a:t>
            </a:r>
          </a:p>
          <a:p>
            <a:r>
              <a:rPr lang="en-US" dirty="0"/>
              <a:t>December 12, 2020 – last warehouse pull to reimburse expiring and excess carryover funds</a:t>
            </a:r>
          </a:p>
          <a:p>
            <a:pPr lvl="1"/>
            <a:r>
              <a:rPr lang="en-US" dirty="0"/>
              <a:t>Final Carryover</a:t>
            </a:r>
          </a:p>
        </p:txBody>
      </p:sp>
    </p:spTree>
    <p:extLst>
      <p:ext uri="{BB962C8B-B14F-4D97-AF65-F5344CB8AC3E}">
        <p14:creationId xmlns:p14="http://schemas.microsoft.com/office/powerpoint/2010/main" val="378337955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Carryover</a:t>
            </a:r>
          </a:p>
        </p:txBody>
      </p:sp>
      <p:sp>
        <p:nvSpPr>
          <p:cNvPr id="3" name="Content Placeholder 2"/>
          <p:cNvSpPr>
            <a:spLocks noGrp="1"/>
          </p:cNvSpPr>
          <p:nvPr>
            <p:ph idx="1"/>
          </p:nvPr>
        </p:nvSpPr>
        <p:spPr/>
        <p:txBody>
          <a:bodyPr/>
          <a:lstStyle/>
          <a:p>
            <a:r>
              <a:rPr lang="en-US" dirty="0"/>
              <a:t>Preliminary Carryover </a:t>
            </a:r>
          </a:p>
          <a:p>
            <a:pPr lvl="1"/>
            <a:r>
              <a:rPr lang="en-US" dirty="0"/>
              <a:t>July 1 balances of prior year funds</a:t>
            </a:r>
          </a:p>
          <a:p>
            <a:pPr lvl="1"/>
            <a:r>
              <a:rPr lang="en-US" dirty="0"/>
              <a:t>Posted early October</a:t>
            </a:r>
          </a:p>
          <a:p>
            <a:r>
              <a:rPr lang="en-US" dirty="0"/>
              <a:t>September 30, 2020 – last day to expend expiring or excess carryover funds without burden of submitting proof of obligation and liquidation</a:t>
            </a:r>
          </a:p>
          <a:p>
            <a:r>
              <a:rPr lang="en-US" dirty="0"/>
              <a:t>Final Carryover</a:t>
            </a:r>
          </a:p>
          <a:p>
            <a:pPr lvl="1"/>
            <a:r>
              <a:rPr lang="en-US" dirty="0"/>
              <a:t>July 1 balances of prior year funds less any expired or excess funds not properly documented</a:t>
            </a:r>
          </a:p>
          <a:p>
            <a:pPr lvl="1"/>
            <a:r>
              <a:rPr lang="en-US" dirty="0"/>
              <a:t>Posted early January</a:t>
            </a:r>
          </a:p>
          <a:p>
            <a:endParaRPr lang="en-US" dirty="0"/>
          </a:p>
        </p:txBody>
      </p:sp>
    </p:spTree>
    <p:extLst>
      <p:ext uri="{BB962C8B-B14F-4D97-AF65-F5344CB8AC3E}">
        <p14:creationId xmlns:p14="http://schemas.microsoft.com/office/powerpoint/2010/main" val="250008944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Federal Funding Website</a:t>
            </a:r>
          </a:p>
        </p:txBody>
      </p:sp>
      <p:sp>
        <p:nvSpPr>
          <p:cNvPr id="3" name="Subtitle 2"/>
          <p:cNvSpPr>
            <a:spLocks noGrp="1"/>
          </p:cNvSpPr>
          <p:nvPr>
            <p:ph type="subTitle" idx="1"/>
          </p:nvPr>
        </p:nvSpPr>
        <p:spPr/>
        <p:txBody>
          <a:bodyPr/>
          <a:lstStyle/>
          <a:p>
            <a:r>
              <a:rPr lang="en-US" dirty="0"/>
              <a:t>Part 5</a:t>
            </a:r>
          </a:p>
        </p:txBody>
      </p:sp>
    </p:spTree>
    <p:extLst>
      <p:ext uri="{BB962C8B-B14F-4D97-AF65-F5344CB8AC3E}">
        <p14:creationId xmlns:p14="http://schemas.microsoft.com/office/powerpoint/2010/main" val="350650054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Federal Funding Website</a:t>
            </a:r>
          </a:p>
        </p:txBody>
      </p:sp>
      <p:sp>
        <p:nvSpPr>
          <p:cNvPr id="3" name="Content Placeholder 2"/>
          <p:cNvSpPr>
            <a:spLocks noGrp="1"/>
          </p:cNvSpPr>
          <p:nvPr>
            <p:ph idx="1"/>
          </p:nvPr>
        </p:nvSpPr>
        <p:spPr/>
        <p:txBody>
          <a:bodyPr/>
          <a:lstStyle/>
          <a:p>
            <a:r>
              <a:rPr lang="en-US" dirty="0">
                <a:hlinkClick r:id="rId3"/>
              </a:rPr>
              <a:t>http://www.arkansased.gov/divisions/fiscal-and-administrative-services/lea-federal-funding</a:t>
            </a:r>
            <a:endParaRPr lang="en-US" dirty="0"/>
          </a:p>
          <a:p>
            <a:pPr marL="0" indent="0">
              <a:buNone/>
            </a:pPr>
            <a:endParaRPr lang="en-US" dirty="0"/>
          </a:p>
          <a:p>
            <a:pPr lvl="1"/>
            <a:r>
              <a:rPr lang="en-US" dirty="0"/>
              <a:t>CHANGING SOON!</a:t>
            </a:r>
          </a:p>
          <a:p>
            <a:pPr lvl="1"/>
            <a:endParaRPr lang="en-US" dirty="0"/>
          </a:p>
          <a:p>
            <a:pPr marL="274320" lvl="1" indent="0">
              <a:buNone/>
            </a:pPr>
            <a:endParaRPr lang="en-US" dirty="0"/>
          </a:p>
        </p:txBody>
      </p:sp>
    </p:spTree>
    <p:extLst>
      <p:ext uri="{BB962C8B-B14F-4D97-AF65-F5344CB8AC3E}">
        <p14:creationId xmlns:p14="http://schemas.microsoft.com/office/powerpoint/2010/main" val="259704633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Finance Contacts</a:t>
            </a:r>
          </a:p>
        </p:txBody>
      </p:sp>
      <p:sp>
        <p:nvSpPr>
          <p:cNvPr id="3" name="Content Placeholder 2"/>
          <p:cNvSpPr>
            <a:spLocks noGrp="1"/>
          </p:cNvSpPr>
          <p:nvPr>
            <p:ph idx="1"/>
          </p:nvPr>
        </p:nvSpPr>
        <p:spPr/>
        <p:txBody>
          <a:bodyPr>
            <a:normAutofit lnSpcReduction="10000"/>
          </a:bodyPr>
          <a:lstStyle/>
          <a:p>
            <a:r>
              <a:rPr lang="en-US" dirty="0"/>
              <a:t>Amy Thomas</a:t>
            </a:r>
          </a:p>
          <a:p>
            <a:pPr lvl="1"/>
            <a:r>
              <a:rPr lang="en-US" dirty="0"/>
              <a:t>amy.thomas@arkansas.gov</a:t>
            </a:r>
          </a:p>
          <a:p>
            <a:pPr lvl="1"/>
            <a:r>
              <a:rPr lang="en-US" dirty="0"/>
              <a:t>501-682-3636</a:t>
            </a:r>
          </a:p>
          <a:p>
            <a:r>
              <a:rPr lang="en-US" dirty="0"/>
              <a:t>April Cooper</a:t>
            </a:r>
          </a:p>
          <a:p>
            <a:pPr lvl="1"/>
            <a:r>
              <a:rPr lang="en-US" dirty="0"/>
              <a:t>april.cooper@arkansas.gov</a:t>
            </a:r>
          </a:p>
          <a:p>
            <a:pPr lvl="1"/>
            <a:r>
              <a:rPr lang="en-US" dirty="0"/>
              <a:t>501-683-5291</a:t>
            </a:r>
          </a:p>
          <a:p>
            <a:r>
              <a:rPr lang="en-US" dirty="0"/>
              <a:t>Mahoganey Franklin</a:t>
            </a:r>
          </a:p>
          <a:p>
            <a:pPr lvl="1"/>
            <a:r>
              <a:rPr lang="en-US" dirty="0"/>
              <a:t>mahoganey.franklin@arkansas.gov</a:t>
            </a:r>
          </a:p>
          <a:p>
            <a:pPr lvl="1"/>
            <a:r>
              <a:rPr lang="en-US" dirty="0"/>
              <a:t>501-682-4482</a:t>
            </a:r>
          </a:p>
          <a:p>
            <a:r>
              <a:rPr lang="en-US" dirty="0"/>
              <a:t>APSCN Helpdesk</a:t>
            </a:r>
          </a:p>
          <a:p>
            <a:pPr lvl="1"/>
            <a:r>
              <a:rPr lang="en-US" dirty="0"/>
              <a:t>800.435.7989 or 501.682.HELP (4357)</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64928045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063"/>
        <p:cNvGrpSpPr/>
        <p:nvPr/>
      </p:nvGrpSpPr>
      <p:grpSpPr>
        <a:xfrm>
          <a:off x="0" y="0"/>
          <a:ext cx="0" cy="0"/>
          <a:chOff x="0" y="0"/>
          <a:chExt cx="0" cy="0"/>
        </a:xfrm>
      </p:grpSpPr>
      <p:pic>
        <p:nvPicPr>
          <p:cNvPr id="1064" name="Google Shape;1064;g7e5d19cc42_0_9"/>
          <p:cNvPicPr preferRelativeResize="0"/>
          <p:nvPr/>
        </p:nvPicPr>
        <p:blipFill>
          <a:blip r:embed="rId3">
            <a:alphaModFix/>
          </a:blip>
          <a:stretch>
            <a:fillRect/>
          </a:stretch>
        </p:blipFill>
        <p:spPr>
          <a:xfrm>
            <a:off x="152400" y="152400"/>
            <a:ext cx="5431797" cy="6553200"/>
          </a:xfrm>
          <a:prstGeom prst="rect">
            <a:avLst/>
          </a:prstGeom>
          <a:noFill/>
          <a:ln>
            <a:noFill/>
          </a:ln>
        </p:spPr>
      </p:pic>
      <p:sp>
        <p:nvSpPr>
          <p:cNvPr id="1065" name="Google Shape;1065;g7e5d19cc42_0_9"/>
          <p:cNvSpPr txBox="1"/>
          <p:nvPr/>
        </p:nvSpPr>
        <p:spPr>
          <a:xfrm>
            <a:off x="5956525" y="639425"/>
            <a:ext cx="5431800" cy="565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a:latin typeface="Calibri"/>
                <a:ea typeface="Calibri"/>
                <a:cs typeface="Calibri"/>
                <a:sym typeface="Calibri"/>
              </a:rPr>
              <a:t>What questions do you have?</a:t>
            </a:r>
            <a:endParaRPr sz="4800">
              <a:latin typeface="Calibri"/>
              <a:ea typeface="Calibri"/>
              <a:cs typeface="Calibri"/>
              <a:sym typeface="Calibri"/>
            </a:endParaRPr>
          </a:p>
          <a:p>
            <a:pPr marL="0" lvl="0" indent="0" algn="l" rtl="0">
              <a:spcBef>
                <a:spcPts val="0"/>
              </a:spcBef>
              <a:spcAft>
                <a:spcPts val="0"/>
              </a:spcAft>
              <a:buNone/>
            </a:pPr>
            <a:endParaRPr sz="4800">
              <a:latin typeface="Calibri"/>
              <a:ea typeface="Calibri"/>
              <a:cs typeface="Calibri"/>
              <a:sym typeface="Calibri"/>
            </a:endParaRPr>
          </a:p>
          <a:p>
            <a:pPr marL="0" lvl="0" indent="0" algn="l" rtl="0">
              <a:spcBef>
                <a:spcPts val="0"/>
              </a:spcBef>
              <a:spcAft>
                <a:spcPts val="0"/>
              </a:spcAft>
              <a:buNone/>
            </a:pPr>
            <a:r>
              <a:rPr lang="en-US" sz="4800">
                <a:latin typeface="Calibri"/>
                <a:ea typeface="Calibri"/>
                <a:cs typeface="Calibri"/>
                <a:sym typeface="Calibri"/>
              </a:rPr>
              <a:t>What supports do you need?</a:t>
            </a:r>
            <a:endParaRPr sz="4800">
              <a:latin typeface="Calibri"/>
              <a:ea typeface="Calibri"/>
              <a:cs typeface="Calibri"/>
              <a:sym typeface="Calibri"/>
            </a:endParaRPr>
          </a:p>
        </p:txBody>
      </p:sp>
    </p:spTree>
    <p:extLst>
      <p:ext uri="{BB962C8B-B14F-4D97-AF65-F5344CB8AC3E}">
        <p14:creationId xmlns:p14="http://schemas.microsoft.com/office/powerpoint/2010/main" val="34688949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1">
              <a:lumMod val="20000"/>
              <a:lumOff val="80000"/>
            </a:schemeClr>
          </a:solidFill>
        </p:spPr>
        <p:txBody>
          <a:bodyPr/>
          <a:lstStyle/>
          <a:p>
            <a:r>
              <a:rPr lang="en-US" dirty="0"/>
              <a:t>APSCN</a:t>
            </a:r>
          </a:p>
        </p:txBody>
      </p:sp>
      <p:sp>
        <p:nvSpPr>
          <p:cNvPr id="3" name="Subtitle 2"/>
          <p:cNvSpPr>
            <a:spLocks noGrp="1"/>
          </p:cNvSpPr>
          <p:nvPr>
            <p:ph type="subTitle" idx="1"/>
          </p:nvPr>
        </p:nvSpPr>
        <p:spPr/>
        <p:txBody>
          <a:bodyPr/>
          <a:lstStyle/>
          <a:p>
            <a:r>
              <a:rPr lang="en-US" dirty="0"/>
              <a:t>Kathleen Crain</a:t>
            </a:r>
          </a:p>
        </p:txBody>
      </p:sp>
    </p:spTree>
    <p:extLst>
      <p:ext uri="{BB962C8B-B14F-4D97-AF65-F5344CB8AC3E}">
        <p14:creationId xmlns:p14="http://schemas.microsoft.com/office/powerpoint/2010/main" val="271285072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Salary Redistributions</a:t>
            </a:r>
          </a:p>
        </p:txBody>
      </p:sp>
      <p:sp>
        <p:nvSpPr>
          <p:cNvPr id="3" name="Content Placeholder 2"/>
          <p:cNvSpPr>
            <a:spLocks noGrp="1"/>
          </p:cNvSpPr>
          <p:nvPr>
            <p:ph idx="1"/>
          </p:nvPr>
        </p:nvSpPr>
        <p:spPr/>
        <p:txBody>
          <a:bodyPr/>
          <a:lstStyle/>
          <a:p>
            <a:r>
              <a:rPr lang="en-US" dirty="0"/>
              <a:t>Determine accuracy of Salary Charges </a:t>
            </a:r>
          </a:p>
          <a:p>
            <a:pPr lvl="1"/>
            <a:r>
              <a:rPr lang="en-US" dirty="0"/>
              <a:t>Review Ledger and PR ‘</a:t>
            </a:r>
            <a:r>
              <a:rPr lang="en-US" dirty="0" err="1"/>
              <a:t>Detdist</a:t>
            </a:r>
            <a:r>
              <a:rPr lang="en-US" dirty="0"/>
              <a:t>” Reports  </a:t>
            </a:r>
          </a:p>
          <a:p>
            <a:pPr lvl="1"/>
            <a:r>
              <a:rPr lang="en-US" dirty="0"/>
              <a:t>Review Person, Fund, and Function on PR reports</a:t>
            </a:r>
          </a:p>
          <a:p>
            <a:pPr lvl="1"/>
            <a:endParaRPr lang="en-US" dirty="0"/>
          </a:p>
          <a:p>
            <a:r>
              <a:rPr lang="en-US" dirty="0"/>
              <a:t>Salary Redistribution Deadline – JUNE 30!</a:t>
            </a:r>
          </a:p>
          <a:p>
            <a:pPr lvl="1"/>
            <a:r>
              <a:rPr lang="en-US" dirty="0"/>
              <a:t>Computer records transaction on Date Processed</a:t>
            </a:r>
          </a:p>
        </p:txBody>
      </p:sp>
    </p:spTree>
    <p:extLst>
      <p:ext uri="{BB962C8B-B14F-4D97-AF65-F5344CB8AC3E}">
        <p14:creationId xmlns:p14="http://schemas.microsoft.com/office/powerpoint/2010/main" val="304643126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Communication is Essential</a:t>
            </a:r>
          </a:p>
        </p:txBody>
      </p:sp>
      <p:sp>
        <p:nvSpPr>
          <p:cNvPr id="5" name="Content Placeholder 2"/>
          <p:cNvSpPr>
            <a:spLocks noGrp="1"/>
          </p:cNvSpPr>
          <p:nvPr>
            <p:ph idx="1"/>
          </p:nvPr>
        </p:nvSpPr>
        <p:spPr>
          <a:xfrm>
            <a:off x="5733288" y="1582556"/>
            <a:ext cx="4306062" cy="4351338"/>
          </a:xfrm>
        </p:spPr>
        <p:txBody>
          <a:bodyPr>
            <a:normAutofit fontScale="85000" lnSpcReduction="10000"/>
          </a:bodyPr>
          <a:lstStyle/>
          <a:p>
            <a:pPr lvl="0"/>
            <a:r>
              <a:rPr lang="en-US" dirty="0"/>
              <a:t>Business Office Staff &amp; Federal Programs Staff </a:t>
            </a:r>
          </a:p>
          <a:p>
            <a:pPr lvl="0"/>
            <a:r>
              <a:rPr lang="en-US" dirty="0"/>
              <a:t>Begin communication now</a:t>
            </a:r>
          </a:p>
          <a:p>
            <a:pPr lvl="0"/>
            <a:r>
              <a:rPr lang="en-US" dirty="0"/>
              <a:t>May 1, 2020, Deadline</a:t>
            </a:r>
          </a:p>
          <a:p>
            <a:pPr lvl="0"/>
            <a:r>
              <a:rPr lang="en-US" dirty="0"/>
              <a:t>FGMS Budget must equal – </a:t>
            </a:r>
            <a:r>
              <a:rPr lang="en-US" dirty="0" err="1"/>
              <a:t>eFinance</a:t>
            </a:r>
            <a:r>
              <a:rPr lang="en-US" dirty="0"/>
              <a:t> Budget per Fund/SOF, Function, Location, Object</a:t>
            </a:r>
          </a:p>
          <a:p>
            <a:pPr lvl="0"/>
            <a:r>
              <a:rPr lang="en-US" dirty="0"/>
              <a:t>Identify &amp; Process Payroll Redistributions prior to May 1 </a:t>
            </a:r>
          </a:p>
          <a:p>
            <a:pPr lvl="0"/>
            <a:r>
              <a:rPr lang="en-US" dirty="0"/>
              <a:t>However, keeping in mind PR Redistribution is a ONE-TIME ‘correction’</a:t>
            </a:r>
          </a:p>
          <a:p>
            <a:endParaRPr lang="en-US" dirty="0"/>
          </a:p>
        </p:txBody>
      </p:sp>
      <p:pic>
        <p:nvPicPr>
          <p:cNvPr id="1026" name="Picture 2" descr="image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949" y="1469984"/>
            <a:ext cx="3859656" cy="325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188178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Fiscal Year Close – </a:t>
            </a:r>
            <a:r>
              <a:rPr lang="en-US" b="1" dirty="0" err="1"/>
              <a:t>eFinance</a:t>
            </a:r>
            <a:endParaRPr lang="en-US" b="1" dirty="0"/>
          </a:p>
        </p:txBody>
      </p:sp>
      <p:sp>
        <p:nvSpPr>
          <p:cNvPr id="4" name="Content Placeholder 3"/>
          <p:cNvSpPr>
            <a:spLocks noGrp="1"/>
          </p:cNvSpPr>
          <p:nvPr>
            <p:ph idx="1"/>
          </p:nvPr>
        </p:nvSpPr>
        <p:spPr/>
        <p:txBody>
          <a:bodyPr/>
          <a:lstStyle/>
          <a:p>
            <a:pPr lvl="0"/>
            <a:r>
              <a:rPr lang="en-US" dirty="0"/>
              <a:t>All PR Redistributions completed by June 30</a:t>
            </a:r>
          </a:p>
          <a:p>
            <a:pPr lvl="0"/>
            <a:r>
              <a:rPr lang="en-US" dirty="0"/>
              <a:t>Expenditure Corrections by JE other than Salary</a:t>
            </a:r>
          </a:p>
          <a:p>
            <a:pPr lvl="1"/>
            <a:r>
              <a:rPr lang="en-US" dirty="0"/>
              <a:t>May be processed in Period 13 of closing FY</a:t>
            </a:r>
          </a:p>
          <a:p>
            <a:pPr lvl="1"/>
            <a:r>
              <a:rPr lang="en-US" dirty="0"/>
              <a:t>Cycle 9 Deadline Submission August 31</a:t>
            </a:r>
          </a:p>
          <a:p>
            <a:pPr lvl="1"/>
            <a:r>
              <a:rPr lang="en-US" dirty="0"/>
              <a:t>Door Seals at Cycle 9 Submission Date between August 15-Aug 31</a:t>
            </a:r>
          </a:p>
          <a:p>
            <a:endParaRPr lang="en-US" dirty="0"/>
          </a:p>
        </p:txBody>
      </p:sp>
    </p:spTree>
    <p:extLst>
      <p:ext uri="{BB962C8B-B14F-4D97-AF65-F5344CB8AC3E}">
        <p14:creationId xmlns:p14="http://schemas.microsoft.com/office/powerpoint/2010/main" val="138185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34716233-A768-0449-93C6-CF0EA2FEB18C}"/>
              </a:ext>
            </a:extLst>
          </p:cNvPr>
          <p:cNvGraphicFramePr/>
          <p:nvPr>
            <p:extLst>
              <p:ext uri="{D42A27DB-BD31-4B8C-83A1-F6EECF244321}">
                <p14:modId xmlns:p14="http://schemas.microsoft.com/office/powerpoint/2010/main" val="291912774"/>
              </p:ext>
            </p:extLst>
          </p:nvPr>
        </p:nvGraphicFramePr>
        <p:xfrm>
          <a:off x="673768" y="320843"/>
          <a:ext cx="11197390" cy="27271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Table 1">
            <a:extLst>
              <a:ext uri="{FF2B5EF4-FFF2-40B4-BE49-F238E27FC236}">
                <a16:creationId xmlns:a16="http://schemas.microsoft.com/office/drawing/2014/main" id="{058660D7-CD3D-274E-8CAF-54ABA9EE50E5}"/>
              </a:ext>
            </a:extLst>
          </p:cNvPr>
          <p:cNvGraphicFramePr>
            <a:graphicFrameLocks noGrp="1"/>
          </p:cNvGraphicFramePr>
          <p:nvPr>
            <p:extLst>
              <p:ext uri="{D42A27DB-BD31-4B8C-83A1-F6EECF244321}">
                <p14:modId xmlns:p14="http://schemas.microsoft.com/office/powerpoint/2010/main" val="3408433380"/>
              </p:ext>
            </p:extLst>
          </p:nvPr>
        </p:nvGraphicFramePr>
        <p:xfrm>
          <a:off x="673768" y="3751624"/>
          <a:ext cx="8128000" cy="9144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248610410"/>
                    </a:ext>
                  </a:extLst>
                </a:gridCol>
                <a:gridCol w="2032000">
                  <a:extLst>
                    <a:ext uri="{9D8B030D-6E8A-4147-A177-3AD203B41FA5}">
                      <a16:colId xmlns:a16="http://schemas.microsoft.com/office/drawing/2014/main" val="1927341409"/>
                    </a:ext>
                  </a:extLst>
                </a:gridCol>
                <a:gridCol w="2032000">
                  <a:extLst>
                    <a:ext uri="{9D8B030D-6E8A-4147-A177-3AD203B41FA5}">
                      <a16:colId xmlns:a16="http://schemas.microsoft.com/office/drawing/2014/main" val="2864950620"/>
                    </a:ext>
                  </a:extLst>
                </a:gridCol>
                <a:gridCol w="2032000">
                  <a:extLst>
                    <a:ext uri="{9D8B030D-6E8A-4147-A177-3AD203B41FA5}">
                      <a16:colId xmlns:a16="http://schemas.microsoft.com/office/drawing/2014/main" val="702249074"/>
                    </a:ext>
                  </a:extLst>
                </a:gridCol>
              </a:tblGrid>
              <a:tr h="370840">
                <a:tc>
                  <a:txBody>
                    <a:bodyPr/>
                    <a:lstStyle/>
                    <a:p>
                      <a:r>
                        <a:rPr lang="en-US" dirty="0"/>
                        <a:t>Multiple Measures of Student Learning</a:t>
                      </a:r>
                    </a:p>
                  </a:txBody>
                  <a:tcPr/>
                </a:tc>
                <a:tc>
                  <a:txBody>
                    <a:bodyPr/>
                    <a:lstStyle/>
                    <a:p>
                      <a:r>
                        <a:rPr lang="en-US" dirty="0"/>
                        <a:t>Demographic </a:t>
                      </a:r>
                    </a:p>
                    <a:p>
                      <a:r>
                        <a:rPr lang="en-US" dirty="0"/>
                        <a:t>(student and adults)</a:t>
                      </a:r>
                    </a:p>
                  </a:txBody>
                  <a:tcPr/>
                </a:tc>
                <a:tc>
                  <a:txBody>
                    <a:bodyPr/>
                    <a:lstStyle/>
                    <a:p>
                      <a:r>
                        <a:rPr lang="en-US" dirty="0"/>
                        <a:t>Processes, Policies, Programs, and Commitments</a:t>
                      </a:r>
                    </a:p>
                  </a:txBody>
                  <a:tcPr/>
                </a:tc>
                <a:tc>
                  <a:txBody>
                    <a:bodyPr/>
                    <a:lstStyle/>
                    <a:p>
                      <a:r>
                        <a:rPr lang="en-US" dirty="0"/>
                        <a:t>Perception</a:t>
                      </a:r>
                    </a:p>
                  </a:txBody>
                  <a:tcPr/>
                </a:tc>
                <a:extLst>
                  <a:ext uri="{0D108BD9-81ED-4DB2-BD59-A6C34878D82A}">
                    <a16:rowId xmlns:a16="http://schemas.microsoft.com/office/drawing/2014/main" val="808148360"/>
                  </a:ext>
                </a:extLst>
              </a:tr>
            </a:tbl>
          </a:graphicData>
        </a:graphic>
      </p:graphicFrame>
      <p:sp>
        <p:nvSpPr>
          <p:cNvPr id="3" name="TextBox 2">
            <a:extLst>
              <a:ext uri="{FF2B5EF4-FFF2-40B4-BE49-F238E27FC236}">
                <a16:creationId xmlns:a16="http://schemas.microsoft.com/office/drawing/2014/main" id="{70EC61FA-4F6A-B44C-89A1-74604EE12CB2}"/>
              </a:ext>
            </a:extLst>
          </p:cNvPr>
          <p:cNvSpPr txBox="1"/>
          <p:nvPr/>
        </p:nvSpPr>
        <p:spPr>
          <a:xfrm>
            <a:off x="673768" y="3352800"/>
            <a:ext cx="5101390" cy="369332"/>
          </a:xfrm>
          <a:prstGeom prst="rect">
            <a:avLst/>
          </a:prstGeom>
          <a:noFill/>
        </p:spPr>
        <p:txBody>
          <a:bodyPr wrap="square" rtlCol="0">
            <a:spAutoFit/>
          </a:bodyPr>
          <a:lstStyle/>
          <a:p>
            <a:r>
              <a:rPr lang="en-US" dirty="0"/>
              <a:t>Types of data collection that may be needed.</a:t>
            </a:r>
          </a:p>
        </p:txBody>
      </p:sp>
      <p:sp>
        <p:nvSpPr>
          <p:cNvPr id="5" name="TextBox 4">
            <a:extLst>
              <a:ext uri="{FF2B5EF4-FFF2-40B4-BE49-F238E27FC236}">
                <a16:creationId xmlns:a16="http://schemas.microsoft.com/office/drawing/2014/main" id="{1093D86B-1760-4C48-ACF1-22C54C09424D}"/>
              </a:ext>
            </a:extLst>
          </p:cNvPr>
          <p:cNvSpPr txBox="1"/>
          <p:nvPr/>
        </p:nvSpPr>
        <p:spPr>
          <a:xfrm>
            <a:off x="673768" y="5133474"/>
            <a:ext cx="9593179" cy="369332"/>
          </a:xfrm>
          <a:prstGeom prst="rect">
            <a:avLst/>
          </a:prstGeom>
          <a:noFill/>
        </p:spPr>
        <p:txBody>
          <a:bodyPr wrap="square" rtlCol="0">
            <a:spAutoFit/>
          </a:bodyPr>
          <a:lstStyle/>
          <a:p>
            <a:r>
              <a:rPr lang="en-US" dirty="0"/>
              <a:t>What is the problem (issue) and why is it happening?  What do I know?</a:t>
            </a:r>
          </a:p>
        </p:txBody>
      </p:sp>
      <p:graphicFrame>
        <p:nvGraphicFramePr>
          <p:cNvPr id="6" name="Table 5">
            <a:extLst>
              <a:ext uri="{FF2B5EF4-FFF2-40B4-BE49-F238E27FC236}">
                <a16:creationId xmlns:a16="http://schemas.microsoft.com/office/drawing/2014/main" id="{F2D9ECCB-0D09-574E-AC9B-34A75EB36149}"/>
              </a:ext>
            </a:extLst>
          </p:cNvPr>
          <p:cNvGraphicFramePr>
            <a:graphicFrameLocks noGrp="1"/>
          </p:cNvGraphicFramePr>
          <p:nvPr>
            <p:extLst>
              <p:ext uri="{D42A27DB-BD31-4B8C-83A1-F6EECF244321}">
                <p14:modId xmlns:p14="http://schemas.microsoft.com/office/powerpoint/2010/main" val="3745917412"/>
              </p:ext>
            </p:extLst>
          </p:nvPr>
        </p:nvGraphicFramePr>
        <p:xfrm>
          <a:off x="818147" y="5622185"/>
          <a:ext cx="7983621" cy="370840"/>
        </p:xfrm>
        <a:graphic>
          <a:graphicData uri="http://schemas.openxmlformats.org/drawingml/2006/table">
            <a:tbl>
              <a:tblPr firstRow="1" bandRow="1">
                <a:tableStyleId>{5C22544A-7EE6-4342-B048-85BDC9FD1C3A}</a:tableStyleId>
              </a:tblPr>
              <a:tblGrid>
                <a:gridCol w="7983621">
                  <a:extLst>
                    <a:ext uri="{9D8B030D-6E8A-4147-A177-3AD203B41FA5}">
                      <a16:colId xmlns:a16="http://schemas.microsoft.com/office/drawing/2014/main" val="4032110104"/>
                    </a:ext>
                  </a:extLst>
                </a:gridCol>
              </a:tblGrid>
              <a:tr h="370840">
                <a:tc>
                  <a:txBody>
                    <a:bodyPr/>
                    <a:lstStyle/>
                    <a:p>
                      <a:r>
                        <a:rPr lang="en-US" dirty="0"/>
                        <a:t>Sample Tools: Fishbone, 5 Whys, Root Cause Analysis, Problem-Solution Matrix</a:t>
                      </a:r>
                    </a:p>
                  </a:txBody>
                  <a:tcPr/>
                </a:tc>
                <a:extLst>
                  <a:ext uri="{0D108BD9-81ED-4DB2-BD59-A6C34878D82A}">
                    <a16:rowId xmlns:a16="http://schemas.microsoft.com/office/drawing/2014/main" val="1941632007"/>
                  </a:ext>
                </a:extLst>
              </a:tr>
            </a:tbl>
          </a:graphicData>
        </a:graphic>
      </p:graphicFrame>
      <p:sp>
        <p:nvSpPr>
          <p:cNvPr id="7" name="Up-Down Arrow 6">
            <a:extLst>
              <a:ext uri="{FF2B5EF4-FFF2-40B4-BE49-F238E27FC236}">
                <a16:creationId xmlns:a16="http://schemas.microsoft.com/office/drawing/2014/main" id="{0621AAAF-8B6D-094E-8F68-2E23225F5B62}"/>
              </a:ext>
            </a:extLst>
          </p:cNvPr>
          <p:cNvSpPr/>
          <p:nvPr/>
        </p:nvSpPr>
        <p:spPr>
          <a:xfrm>
            <a:off x="9144000" y="4026931"/>
            <a:ext cx="1122947" cy="1780674"/>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017825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Expenditure Queries &amp; Reports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2419460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9584" t="18149" r="56916" b="11925"/>
          <a:stretch/>
        </p:blipFill>
        <p:spPr>
          <a:xfrm>
            <a:off x="1778643" y="147853"/>
            <a:ext cx="8889358" cy="6359629"/>
          </a:xfrm>
          <a:prstGeom prst="rect">
            <a:avLst/>
          </a:prstGeom>
        </p:spPr>
      </p:pic>
    </p:spTree>
    <p:extLst>
      <p:ext uri="{BB962C8B-B14F-4D97-AF65-F5344CB8AC3E}">
        <p14:creationId xmlns:p14="http://schemas.microsoft.com/office/powerpoint/2010/main" val="231244354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9917" t="16962" r="64500" b="8075"/>
          <a:stretch/>
        </p:blipFill>
        <p:spPr>
          <a:xfrm>
            <a:off x="1686046" y="142754"/>
            <a:ext cx="8448554" cy="6553200"/>
          </a:xfrm>
          <a:prstGeom prst="rect">
            <a:avLst/>
          </a:prstGeom>
        </p:spPr>
      </p:pic>
    </p:spTree>
    <p:extLst>
      <p:ext uri="{BB962C8B-B14F-4D97-AF65-F5344CB8AC3E}">
        <p14:creationId xmlns:p14="http://schemas.microsoft.com/office/powerpoint/2010/main" val="254832312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9834" t="19036" r="56750" b="24075"/>
          <a:stretch/>
        </p:blipFill>
        <p:spPr>
          <a:xfrm>
            <a:off x="1697621" y="322548"/>
            <a:ext cx="8854632" cy="5852160"/>
          </a:xfrm>
          <a:prstGeom prst="rect">
            <a:avLst/>
          </a:prstGeom>
        </p:spPr>
      </p:pic>
    </p:spTree>
    <p:extLst>
      <p:ext uri="{BB962C8B-B14F-4D97-AF65-F5344CB8AC3E}">
        <p14:creationId xmlns:p14="http://schemas.microsoft.com/office/powerpoint/2010/main" val="188852459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1666" t="16371" r="63418" b="9852"/>
          <a:stretch/>
        </p:blipFill>
        <p:spPr>
          <a:xfrm>
            <a:off x="1709195" y="227080"/>
            <a:ext cx="8654005" cy="6364704"/>
          </a:xfrm>
          <a:prstGeom prst="rect">
            <a:avLst/>
          </a:prstGeom>
        </p:spPr>
      </p:pic>
    </p:spTree>
    <p:extLst>
      <p:ext uri="{BB962C8B-B14F-4D97-AF65-F5344CB8AC3E}">
        <p14:creationId xmlns:p14="http://schemas.microsoft.com/office/powerpoint/2010/main" val="227531583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3500" t="27037" r="62667" b="8370"/>
          <a:stretch/>
        </p:blipFill>
        <p:spPr>
          <a:xfrm>
            <a:off x="1849249" y="212796"/>
            <a:ext cx="8093404" cy="6169098"/>
          </a:xfrm>
          <a:prstGeom prst="rect">
            <a:avLst/>
          </a:prstGeom>
        </p:spPr>
      </p:pic>
    </p:spTree>
    <p:extLst>
      <p:ext uri="{BB962C8B-B14F-4D97-AF65-F5344CB8AC3E}">
        <p14:creationId xmlns:p14="http://schemas.microsoft.com/office/powerpoint/2010/main" val="100715667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4001" t="23185" r="63583" b="26741"/>
          <a:stretch/>
        </p:blipFill>
        <p:spPr>
          <a:xfrm>
            <a:off x="2072640" y="609600"/>
            <a:ext cx="8199120" cy="5151120"/>
          </a:xfrm>
          <a:prstGeom prst="rect">
            <a:avLst/>
          </a:prstGeom>
        </p:spPr>
      </p:pic>
    </p:spTree>
    <p:extLst>
      <p:ext uri="{BB962C8B-B14F-4D97-AF65-F5344CB8AC3E}">
        <p14:creationId xmlns:p14="http://schemas.microsoft.com/office/powerpoint/2010/main" val="198922118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5917" t="16667" r="63917" b="9259"/>
          <a:stretch/>
        </p:blipFill>
        <p:spPr>
          <a:xfrm>
            <a:off x="2160607" y="218962"/>
            <a:ext cx="8032831" cy="6540653"/>
          </a:xfrm>
          <a:prstGeom prst="rect">
            <a:avLst/>
          </a:prstGeom>
        </p:spPr>
      </p:pic>
    </p:spTree>
    <p:extLst>
      <p:ext uri="{BB962C8B-B14F-4D97-AF65-F5344CB8AC3E}">
        <p14:creationId xmlns:p14="http://schemas.microsoft.com/office/powerpoint/2010/main" val="296691492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5917" t="24667" r="66250" b="19629"/>
          <a:stretch/>
        </p:blipFill>
        <p:spPr>
          <a:xfrm>
            <a:off x="2044861" y="396240"/>
            <a:ext cx="8171726" cy="5730240"/>
          </a:xfrm>
          <a:prstGeom prst="rect">
            <a:avLst/>
          </a:prstGeom>
        </p:spPr>
      </p:pic>
    </p:spTree>
    <p:extLst>
      <p:ext uri="{BB962C8B-B14F-4D97-AF65-F5344CB8AC3E}">
        <p14:creationId xmlns:p14="http://schemas.microsoft.com/office/powerpoint/2010/main" val="185678550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5750" t="24963" r="68417" b="32666"/>
          <a:stretch/>
        </p:blipFill>
        <p:spPr>
          <a:xfrm>
            <a:off x="2032000" y="1066800"/>
            <a:ext cx="7630160" cy="4358640"/>
          </a:xfrm>
          <a:prstGeom prst="rect">
            <a:avLst/>
          </a:prstGeom>
        </p:spPr>
      </p:pic>
    </p:spTree>
    <p:extLst>
      <p:ext uri="{BB962C8B-B14F-4D97-AF65-F5344CB8AC3E}">
        <p14:creationId xmlns:p14="http://schemas.microsoft.com/office/powerpoint/2010/main" val="4136040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34716233-A768-0449-93C6-CF0EA2FEB18C}"/>
              </a:ext>
            </a:extLst>
          </p:cNvPr>
          <p:cNvGraphicFramePr/>
          <p:nvPr>
            <p:extLst>
              <p:ext uri="{D42A27DB-BD31-4B8C-83A1-F6EECF244321}">
                <p14:modId xmlns:p14="http://schemas.microsoft.com/office/powerpoint/2010/main" val="2817850474"/>
              </p:ext>
            </p:extLst>
          </p:nvPr>
        </p:nvGraphicFramePr>
        <p:xfrm>
          <a:off x="673768" y="320843"/>
          <a:ext cx="11197390" cy="27271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5E9FA8A4-64E3-D042-BCD3-C4FFD25C3DFF}"/>
              </a:ext>
            </a:extLst>
          </p:cNvPr>
          <p:cNvSpPr txBox="1"/>
          <p:nvPr/>
        </p:nvSpPr>
        <p:spPr>
          <a:xfrm>
            <a:off x="673768" y="3545305"/>
            <a:ext cx="7154779" cy="369332"/>
          </a:xfrm>
          <a:prstGeom prst="rect">
            <a:avLst/>
          </a:prstGeom>
          <a:noFill/>
        </p:spPr>
        <p:txBody>
          <a:bodyPr wrap="square" rtlCol="0">
            <a:spAutoFit/>
          </a:bodyPr>
          <a:lstStyle/>
          <a:p>
            <a:r>
              <a:rPr lang="en-US" dirty="0"/>
              <a:t>What is the timeline for addressing the problem/issue?</a:t>
            </a:r>
          </a:p>
        </p:txBody>
      </p:sp>
      <p:graphicFrame>
        <p:nvGraphicFramePr>
          <p:cNvPr id="9" name="Table 8">
            <a:extLst>
              <a:ext uri="{FF2B5EF4-FFF2-40B4-BE49-F238E27FC236}">
                <a16:creationId xmlns:a16="http://schemas.microsoft.com/office/drawing/2014/main" id="{9563F061-8958-0249-870B-DA077B210B6E}"/>
              </a:ext>
            </a:extLst>
          </p:cNvPr>
          <p:cNvGraphicFramePr>
            <a:graphicFrameLocks noGrp="1"/>
          </p:cNvGraphicFramePr>
          <p:nvPr>
            <p:extLst>
              <p:ext uri="{D42A27DB-BD31-4B8C-83A1-F6EECF244321}">
                <p14:modId xmlns:p14="http://schemas.microsoft.com/office/powerpoint/2010/main" val="4148781626"/>
              </p:ext>
            </p:extLst>
          </p:nvPr>
        </p:nvGraphicFramePr>
        <p:xfrm>
          <a:off x="673768" y="4226521"/>
          <a:ext cx="8128000" cy="37084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762605327"/>
                    </a:ext>
                  </a:extLst>
                </a:gridCol>
                <a:gridCol w="2032000">
                  <a:extLst>
                    <a:ext uri="{9D8B030D-6E8A-4147-A177-3AD203B41FA5}">
                      <a16:colId xmlns:a16="http://schemas.microsoft.com/office/drawing/2014/main" val="2105567398"/>
                    </a:ext>
                  </a:extLst>
                </a:gridCol>
                <a:gridCol w="2032000">
                  <a:extLst>
                    <a:ext uri="{9D8B030D-6E8A-4147-A177-3AD203B41FA5}">
                      <a16:colId xmlns:a16="http://schemas.microsoft.com/office/drawing/2014/main" val="2285008946"/>
                    </a:ext>
                  </a:extLst>
                </a:gridCol>
                <a:gridCol w="2032000">
                  <a:extLst>
                    <a:ext uri="{9D8B030D-6E8A-4147-A177-3AD203B41FA5}">
                      <a16:colId xmlns:a16="http://schemas.microsoft.com/office/drawing/2014/main" val="3842085272"/>
                    </a:ext>
                  </a:extLst>
                </a:gridCol>
              </a:tblGrid>
              <a:tr h="370840">
                <a:tc>
                  <a:txBody>
                    <a:bodyPr/>
                    <a:lstStyle/>
                    <a:p>
                      <a:r>
                        <a:rPr lang="en-US" dirty="0"/>
                        <a:t>Year 1</a:t>
                      </a:r>
                    </a:p>
                  </a:txBody>
                  <a:tcPr/>
                </a:tc>
                <a:tc>
                  <a:txBody>
                    <a:bodyPr/>
                    <a:lstStyle/>
                    <a:p>
                      <a:r>
                        <a:rPr lang="en-US" dirty="0"/>
                        <a:t>Year 2</a:t>
                      </a:r>
                    </a:p>
                  </a:txBody>
                  <a:tcPr/>
                </a:tc>
                <a:tc>
                  <a:txBody>
                    <a:bodyPr/>
                    <a:lstStyle/>
                    <a:p>
                      <a:r>
                        <a:rPr lang="en-US" dirty="0"/>
                        <a:t>Year 3</a:t>
                      </a:r>
                    </a:p>
                  </a:txBody>
                  <a:tcPr/>
                </a:tc>
                <a:tc>
                  <a:txBody>
                    <a:bodyPr/>
                    <a:lstStyle/>
                    <a:p>
                      <a:r>
                        <a:rPr lang="en-US" dirty="0"/>
                        <a:t>Long-term</a:t>
                      </a:r>
                    </a:p>
                  </a:txBody>
                  <a:tcPr/>
                </a:tc>
                <a:extLst>
                  <a:ext uri="{0D108BD9-81ED-4DB2-BD59-A6C34878D82A}">
                    <a16:rowId xmlns:a16="http://schemas.microsoft.com/office/drawing/2014/main" val="3406056753"/>
                  </a:ext>
                </a:extLst>
              </a:tr>
            </a:tbl>
          </a:graphicData>
        </a:graphic>
      </p:graphicFrame>
    </p:spTree>
    <p:extLst>
      <p:ext uri="{BB962C8B-B14F-4D97-AF65-F5344CB8AC3E}">
        <p14:creationId xmlns:p14="http://schemas.microsoft.com/office/powerpoint/2010/main" val="133321297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6167" t="22000" r="63167" b="11037"/>
          <a:stretch/>
        </p:blipFill>
        <p:spPr>
          <a:xfrm>
            <a:off x="1959612" y="416689"/>
            <a:ext cx="7990758" cy="6099858"/>
          </a:xfrm>
          <a:prstGeom prst="rect">
            <a:avLst/>
          </a:prstGeom>
        </p:spPr>
      </p:pic>
    </p:spTree>
    <p:extLst>
      <p:ext uri="{BB962C8B-B14F-4D97-AF65-F5344CB8AC3E}">
        <p14:creationId xmlns:p14="http://schemas.microsoft.com/office/powerpoint/2010/main" val="302547546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6000" t="21407" r="68250" b="8667"/>
          <a:stretch/>
        </p:blipFill>
        <p:spPr>
          <a:xfrm>
            <a:off x="2255520" y="252959"/>
            <a:ext cx="7244080" cy="6442481"/>
          </a:xfrm>
          <a:prstGeom prst="rect">
            <a:avLst/>
          </a:prstGeom>
        </p:spPr>
      </p:pic>
    </p:spTree>
    <p:extLst>
      <p:ext uri="{BB962C8B-B14F-4D97-AF65-F5344CB8AC3E}">
        <p14:creationId xmlns:p14="http://schemas.microsoft.com/office/powerpoint/2010/main" val="110342289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5667" t="30296" r="69333" b="30296"/>
          <a:stretch/>
        </p:blipFill>
        <p:spPr>
          <a:xfrm>
            <a:off x="2301240" y="1028700"/>
            <a:ext cx="6659880" cy="4053840"/>
          </a:xfrm>
          <a:prstGeom prst="rect">
            <a:avLst/>
          </a:prstGeom>
        </p:spPr>
      </p:pic>
    </p:spTree>
    <p:extLst>
      <p:ext uri="{BB962C8B-B14F-4D97-AF65-F5344CB8AC3E}">
        <p14:creationId xmlns:p14="http://schemas.microsoft.com/office/powerpoint/2010/main" val="403963220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6346" t="28747" r="63846" b="10626"/>
          <a:stretch/>
        </p:blipFill>
        <p:spPr>
          <a:xfrm>
            <a:off x="1992923" y="400226"/>
            <a:ext cx="8227021" cy="6236677"/>
          </a:xfrm>
          <a:prstGeom prst="rect">
            <a:avLst/>
          </a:prstGeom>
        </p:spPr>
      </p:pic>
    </p:spTree>
    <p:extLst>
      <p:ext uri="{BB962C8B-B14F-4D97-AF65-F5344CB8AC3E}">
        <p14:creationId xmlns:p14="http://schemas.microsoft.com/office/powerpoint/2010/main" val="324082201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Fund 6 – Federal Grants Fund Transfers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5433055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4743" t="28291" r="64616" b="7436"/>
          <a:stretch/>
        </p:blipFill>
        <p:spPr>
          <a:xfrm>
            <a:off x="1788160" y="284480"/>
            <a:ext cx="8544560" cy="6197600"/>
          </a:xfrm>
          <a:prstGeom prst="rect">
            <a:avLst/>
          </a:prstGeom>
        </p:spPr>
      </p:pic>
    </p:spTree>
    <p:extLst>
      <p:ext uri="{BB962C8B-B14F-4D97-AF65-F5344CB8AC3E}">
        <p14:creationId xmlns:p14="http://schemas.microsoft.com/office/powerpoint/2010/main" val="122777087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7886700" cy="1057274"/>
          </a:xfrm>
        </p:spPr>
        <p:txBody>
          <a:bodyPr/>
          <a:lstStyle/>
          <a:p>
            <a:r>
              <a:rPr lang="en-US" b="1" dirty="0"/>
              <a:t>APSCN Unit Contact</a:t>
            </a:r>
          </a:p>
        </p:txBody>
      </p:sp>
      <p:sp>
        <p:nvSpPr>
          <p:cNvPr id="3" name="Content Placeholder 2"/>
          <p:cNvSpPr>
            <a:spLocks noGrp="1"/>
          </p:cNvSpPr>
          <p:nvPr>
            <p:ph idx="1"/>
          </p:nvPr>
        </p:nvSpPr>
        <p:spPr>
          <a:xfrm>
            <a:off x="2152650" y="1554481"/>
            <a:ext cx="7886700" cy="4622483"/>
          </a:xfrm>
        </p:spPr>
        <p:txBody>
          <a:bodyPr>
            <a:normAutofit/>
          </a:bodyPr>
          <a:lstStyle/>
          <a:p>
            <a:r>
              <a:rPr lang="en-US" b="1" dirty="0"/>
              <a:t>MISSION:</a:t>
            </a:r>
            <a:r>
              <a:rPr lang="en-US" dirty="0"/>
              <a:t> To provide all Arkansas public school districts, charter schools, and education service cooperatives with electronic access to financial and student administrative computing software that provide a method for standard reporting to the Department of Education.</a:t>
            </a:r>
          </a:p>
          <a:p>
            <a:endParaRPr lang="en-US" dirty="0"/>
          </a:p>
          <a:p>
            <a:pPr marL="0" indent="0">
              <a:buNone/>
            </a:pPr>
            <a:r>
              <a:rPr lang="en-US" b="1" dirty="0"/>
              <a:t>APSCN Help Desk</a:t>
            </a:r>
            <a:endParaRPr lang="en-US" dirty="0"/>
          </a:p>
          <a:p>
            <a:r>
              <a:rPr lang="en-US" dirty="0"/>
              <a:t>800-435-7989 OR</a:t>
            </a:r>
          </a:p>
          <a:p>
            <a:r>
              <a:rPr lang="en-US" dirty="0"/>
              <a:t>501-682-HELP (4357)</a:t>
            </a:r>
          </a:p>
          <a:p>
            <a:endParaRPr lang="en-US" dirty="0"/>
          </a:p>
        </p:txBody>
      </p:sp>
    </p:spTree>
    <p:extLst>
      <p:ext uri="{BB962C8B-B14F-4D97-AF65-F5344CB8AC3E}">
        <p14:creationId xmlns:p14="http://schemas.microsoft.com/office/powerpoint/2010/main" val="218669580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62583" t="31185" r="10583" b="11333"/>
          <a:stretch/>
        </p:blipFill>
        <p:spPr>
          <a:xfrm>
            <a:off x="1739525" y="879676"/>
            <a:ext cx="8629205" cy="5198962"/>
          </a:xfrm>
          <a:prstGeom prst="rect">
            <a:avLst/>
          </a:prstGeom>
        </p:spPr>
      </p:pic>
    </p:spTree>
    <p:extLst>
      <p:ext uri="{BB962C8B-B14F-4D97-AF65-F5344CB8AC3E}">
        <p14:creationId xmlns:p14="http://schemas.microsoft.com/office/powerpoint/2010/main" val="62159015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006"/>
        <p:cNvGrpSpPr/>
        <p:nvPr/>
      </p:nvGrpSpPr>
      <p:grpSpPr>
        <a:xfrm>
          <a:off x="0" y="0"/>
          <a:ext cx="0" cy="0"/>
          <a:chOff x="0" y="0"/>
          <a:chExt cx="0" cy="0"/>
        </a:xfrm>
      </p:grpSpPr>
      <p:grpSp>
        <p:nvGrpSpPr>
          <p:cNvPr id="1007" name="Google Shape;1007;g7da38f0493_1_307"/>
          <p:cNvGrpSpPr/>
          <p:nvPr/>
        </p:nvGrpSpPr>
        <p:grpSpPr>
          <a:xfrm>
            <a:off x="3256617" y="723835"/>
            <a:ext cx="5678904" cy="5410403"/>
            <a:chOff x="1224617" y="4169"/>
            <a:chExt cx="5678904" cy="5410403"/>
          </a:xfrm>
        </p:grpSpPr>
        <p:sp>
          <p:nvSpPr>
            <p:cNvPr id="1008" name="Google Shape;1008;g7da38f0493_1_307"/>
            <p:cNvSpPr/>
            <p:nvPr/>
          </p:nvSpPr>
          <p:spPr>
            <a:xfrm>
              <a:off x="3680519" y="4169"/>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g7da38f0493_1_307"/>
            <p:cNvSpPr txBox="1"/>
            <p:nvPr/>
          </p:nvSpPr>
          <p:spPr>
            <a:xfrm>
              <a:off x="3704855" y="28505"/>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Jan</a:t>
              </a:r>
              <a:endParaRPr/>
            </a:p>
          </p:txBody>
        </p:sp>
        <p:sp>
          <p:nvSpPr>
            <p:cNvPr id="1010" name="Google Shape;1010;g7da38f0493_1_307"/>
            <p:cNvSpPr/>
            <p:nvPr/>
          </p:nvSpPr>
          <p:spPr>
            <a:xfrm>
              <a:off x="1608098" y="253431"/>
              <a:ext cx="4911900" cy="4911900"/>
            </a:xfrm>
            <a:custGeom>
              <a:avLst/>
              <a:gdLst/>
              <a:ahLst/>
              <a:cxnLst/>
              <a:rect l="l" t="t" r="r" b="b"/>
              <a:pathLst>
                <a:path w="120000" h="120000" extrusionOk="0">
                  <a:moveTo>
                    <a:pt x="69484" y="754"/>
                  </a:moveTo>
                  <a:lnTo>
                    <a:pt x="69484" y="754"/>
                  </a:lnTo>
                  <a:cubicBezTo>
                    <a:pt x="73246" y="1356"/>
                    <a:pt x="76942" y="2315"/>
                    <a:pt x="80522" y="3618"/>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g7da38f0493_1_307"/>
            <p:cNvSpPr/>
            <p:nvPr/>
          </p:nvSpPr>
          <p:spPr>
            <a:xfrm>
              <a:off x="4908470" y="333198"/>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g7da38f0493_1_307"/>
            <p:cNvSpPr txBox="1"/>
            <p:nvPr/>
          </p:nvSpPr>
          <p:spPr>
            <a:xfrm>
              <a:off x="4932806" y="357534"/>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Feb</a:t>
              </a:r>
              <a:endParaRPr/>
            </a:p>
          </p:txBody>
        </p:sp>
        <p:sp>
          <p:nvSpPr>
            <p:cNvPr id="1013" name="Google Shape;1013;g7da38f0493_1_307"/>
            <p:cNvSpPr/>
            <p:nvPr/>
          </p:nvSpPr>
          <p:spPr>
            <a:xfrm>
              <a:off x="1608098" y="253431"/>
              <a:ext cx="4911900" cy="4911900"/>
            </a:xfrm>
            <a:custGeom>
              <a:avLst/>
              <a:gdLst/>
              <a:ahLst/>
              <a:cxnLst/>
              <a:rect l="l" t="t" r="r" b="b"/>
              <a:pathLst>
                <a:path w="120000" h="120000" extrusionOk="0">
                  <a:moveTo>
                    <a:pt x="98778" y="14215"/>
                  </a:moveTo>
                  <a:lnTo>
                    <a:pt x="98778" y="14215"/>
                  </a:lnTo>
                  <a:cubicBezTo>
                    <a:pt x="102146" y="17067"/>
                    <a:pt x="105189" y="20283"/>
                    <a:pt x="107851" y="23803"/>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g7da38f0493_1_307"/>
            <p:cNvSpPr/>
            <p:nvPr/>
          </p:nvSpPr>
          <p:spPr>
            <a:xfrm>
              <a:off x="5807392" y="1232120"/>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g7da38f0493_1_307"/>
            <p:cNvSpPr txBox="1"/>
            <p:nvPr/>
          </p:nvSpPr>
          <p:spPr>
            <a:xfrm>
              <a:off x="5831728" y="1256456"/>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Mar</a:t>
              </a:r>
              <a:endParaRPr/>
            </a:p>
          </p:txBody>
        </p:sp>
        <p:sp>
          <p:nvSpPr>
            <p:cNvPr id="1016" name="Google Shape;1016;g7da38f0493_1_307"/>
            <p:cNvSpPr/>
            <p:nvPr/>
          </p:nvSpPr>
          <p:spPr>
            <a:xfrm>
              <a:off x="1608098" y="253431"/>
              <a:ext cx="4911900" cy="4911900"/>
            </a:xfrm>
            <a:custGeom>
              <a:avLst/>
              <a:gdLst/>
              <a:ahLst/>
              <a:cxnLst/>
              <a:rect l="l" t="t" r="r" b="b"/>
              <a:pathLst>
                <a:path w="120000" h="120000" extrusionOk="0">
                  <a:moveTo>
                    <a:pt x="115103" y="36259"/>
                  </a:moveTo>
                  <a:lnTo>
                    <a:pt x="115103" y="36259"/>
                  </a:lnTo>
                  <a:cubicBezTo>
                    <a:pt x="117498" y="41818"/>
                    <a:pt x="119038" y="47707"/>
                    <a:pt x="119671" y="53727"/>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g7da38f0493_1_307"/>
            <p:cNvSpPr/>
            <p:nvPr/>
          </p:nvSpPr>
          <p:spPr>
            <a:xfrm>
              <a:off x="6136421" y="2460071"/>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g7da38f0493_1_307"/>
            <p:cNvSpPr txBox="1"/>
            <p:nvPr/>
          </p:nvSpPr>
          <p:spPr>
            <a:xfrm>
              <a:off x="6160757" y="2484407"/>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Apr</a:t>
              </a:r>
              <a:endParaRPr/>
            </a:p>
          </p:txBody>
        </p:sp>
        <p:sp>
          <p:nvSpPr>
            <p:cNvPr id="1019" name="Google Shape;1019;g7da38f0493_1_307"/>
            <p:cNvSpPr/>
            <p:nvPr/>
          </p:nvSpPr>
          <p:spPr>
            <a:xfrm>
              <a:off x="1608098" y="253431"/>
              <a:ext cx="4911900" cy="4911900"/>
            </a:xfrm>
            <a:custGeom>
              <a:avLst/>
              <a:gdLst/>
              <a:ahLst/>
              <a:cxnLst/>
              <a:rect l="l" t="t" r="r" b="b"/>
              <a:pathLst>
                <a:path w="120000" h="120000" extrusionOk="0">
                  <a:moveTo>
                    <a:pt x="119671" y="66273"/>
                  </a:moveTo>
                  <a:cubicBezTo>
                    <a:pt x="119038" y="72293"/>
                    <a:pt x="117498" y="78182"/>
                    <a:pt x="115103" y="83741"/>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g7da38f0493_1_307"/>
            <p:cNvSpPr/>
            <p:nvPr/>
          </p:nvSpPr>
          <p:spPr>
            <a:xfrm>
              <a:off x="5807392" y="3688021"/>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g7da38f0493_1_307"/>
            <p:cNvSpPr txBox="1"/>
            <p:nvPr/>
          </p:nvSpPr>
          <p:spPr>
            <a:xfrm>
              <a:off x="5831728" y="3712357"/>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May</a:t>
              </a:r>
              <a:endParaRPr/>
            </a:p>
          </p:txBody>
        </p:sp>
        <p:sp>
          <p:nvSpPr>
            <p:cNvPr id="1022" name="Google Shape;1022;g7da38f0493_1_307"/>
            <p:cNvSpPr/>
            <p:nvPr/>
          </p:nvSpPr>
          <p:spPr>
            <a:xfrm>
              <a:off x="1608098" y="253431"/>
              <a:ext cx="4911900" cy="4911900"/>
            </a:xfrm>
            <a:custGeom>
              <a:avLst/>
              <a:gdLst/>
              <a:ahLst/>
              <a:cxnLst/>
              <a:rect l="l" t="t" r="r" b="b"/>
              <a:pathLst>
                <a:path w="120000" h="120000" extrusionOk="0">
                  <a:moveTo>
                    <a:pt x="107851" y="96197"/>
                  </a:moveTo>
                  <a:cubicBezTo>
                    <a:pt x="105188" y="99717"/>
                    <a:pt x="102146" y="102932"/>
                    <a:pt x="98778" y="10578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g7da38f0493_1_307"/>
            <p:cNvSpPr/>
            <p:nvPr/>
          </p:nvSpPr>
          <p:spPr>
            <a:xfrm>
              <a:off x="4908470" y="4586944"/>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g7da38f0493_1_307"/>
            <p:cNvSpPr txBox="1"/>
            <p:nvPr/>
          </p:nvSpPr>
          <p:spPr>
            <a:xfrm>
              <a:off x="4932806" y="4611280"/>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June</a:t>
              </a:r>
              <a:endParaRPr/>
            </a:p>
          </p:txBody>
        </p:sp>
        <p:sp>
          <p:nvSpPr>
            <p:cNvPr id="1025" name="Google Shape;1025;g7da38f0493_1_307"/>
            <p:cNvSpPr/>
            <p:nvPr/>
          </p:nvSpPr>
          <p:spPr>
            <a:xfrm>
              <a:off x="1608098" y="253431"/>
              <a:ext cx="4911900" cy="4911900"/>
            </a:xfrm>
            <a:custGeom>
              <a:avLst/>
              <a:gdLst/>
              <a:ahLst/>
              <a:cxnLst/>
              <a:rect l="l" t="t" r="r" b="b"/>
              <a:pathLst>
                <a:path w="120000" h="120000" extrusionOk="0">
                  <a:moveTo>
                    <a:pt x="80522" y="116381"/>
                  </a:moveTo>
                  <a:lnTo>
                    <a:pt x="80522" y="116381"/>
                  </a:lnTo>
                  <a:cubicBezTo>
                    <a:pt x="76942" y="117684"/>
                    <a:pt x="73246" y="118643"/>
                    <a:pt x="69484" y="11924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g7da38f0493_1_307"/>
            <p:cNvSpPr/>
            <p:nvPr/>
          </p:nvSpPr>
          <p:spPr>
            <a:xfrm>
              <a:off x="3680519" y="4915972"/>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g7da38f0493_1_307"/>
            <p:cNvSpPr txBox="1"/>
            <p:nvPr/>
          </p:nvSpPr>
          <p:spPr>
            <a:xfrm>
              <a:off x="3704855" y="4940308"/>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July</a:t>
              </a:r>
              <a:endParaRPr/>
            </a:p>
          </p:txBody>
        </p:sp>
        <p:sp>
          <p:nvSpPr>
            <p:cNvPr id="1028" name="Google Shape;1028;g7da38f0493_1_307"/>
            <p:cNvSpPr/>
            <p:nvPr/>
          </p:nvSpPr>
          <p:spPr>
            <a:xfrm>
              <a:off x="1608098" y="253431"/>
              <a:ext cx="4911900" cy="4911900"/>
            </a:xfrm>
            <a:custGeom>
              <a:avLst/>
              <a:gdLst/>
              <a:ahLst/>
              <a:cxnLst/>
              <a:rect l="l" t="t" r="r" b="b"/>
              <a:pathLst>
                <a:path w="120000" h="120000" extrusionOk="0">
                  <a:moveTo>
                    <a:pt x="50516" y="119246"/>
                  </a:moveTo>
                  <a:lnTo>
                    <a:pt x="50516" y="119246"/>
                  </a:lnTo>
                  <a:cubicBezTo>
                    <a:pt x="46754" y="118644"/>
                    <a:pt x="43058" y="117685"/>
                    <a:pt x="39478" y="116382"/>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g7da38f0493_1_307"/>
            <p:cNvSpPr/>
            <p:nvPr/>
          </p:nvSpPr>
          <p:spPr>
            <a:xfrm>
              <a:off x="2452568" y="4586944"/>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g7da38f0493_1_307"/>
            <p:cNvSpPr txBox="1"/>
            <p:nvPr/>
          </p:nvSpPr>
          <p:spPr>
            <a:xfrm>
              <a:off x="2476904" y="4611280"/>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Aug</a:t>
              </a:r>
              <a:endParaRPr/>
            </a:p>
          </p:txBody>
        </p:sp>
        <p:sp>
          <p:nvSpPr>
            <p:cNvPr id="1031" name="Google Shape;1031;g7da38f0493_1_307"/>
            <p:cNvSpPr/>
            <p:nvPr/>
          </p:nvSpPr>
          <p:spPr>
            <a:xfrm>
              <a:off x="1608098" y="253431"/>
              <a:ext cx="4911900" cy="4911900"/>
            </a:xfrm>
            <a:custGeom>
              <a:avLst/>
              <a:gdLst/>
              <a:ahLst/>
              <a:cxnLst/>
              <a:rect l="l" t="t" r="r" b="b"/>
              <a:pathLst>
                <a:path w="120000" h="120000" extrusionOk="0">
                  <a:moveTo>
                    <a:pt x="21222" y="105785"/>
                  </a:moveTo>
                  <a:lnTo>
                    <a:pt x="21222" y="105785"/>
                  </a:lnTo>
                  <a:cubicBezTo>
                    <a:pt x="17854" y="102933"/>
                    <a:pt x="14811" y="99717"/>
                    <a:pt x="12149" y="96197"/>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g7da38f0493_1_307"/>
            <p:cNvSpPr/>
            <p:nvPr/>
          </p:nvSpPr>
          <p:spPr>
            <a:xfrm>
              <a:off x="1553646" y="3688021"/>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g7da38f0493_1_307"/>
            <p:cNvSpPr txBox="1"/>
            <p:nvPr/>
          </p:nvSpPr>
          <p:spPr>
            <a:xfrm>
              <a:off x="1577982" y="3712357"/>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Sept</a:t>
              </a:r>
              <a:endParaRPr/>
            </a:p>
          </p:txBody>
        </p:sp>
        <p:sp>
          <p:nvSpPr>
            <p:cNvPr id="1034" name="Google Shape;1034;g7da38f0493_1_307"/>
            <p:cNvSpPr/>
            <p:nvPr/>
          </p:nvSpPr>
          <p:spPr>
            <a:xfrm>
              <a:off x="1608098" y="253431"/>
              <a:ext cx="4911900" cy="4911900"/>
            </a:xfrm>
            <a:custGeom>
              <a:avLst/>
              <a:gdLst/>
              <a:ahLst/>
              <a:cxnLst/>
              <a:rect l="l" t="t" r="r" b="b"/>
              <a:pathLst>
                <a:path w="120000" h="120000" extrusionOk="0">
                  <a:moveTo>
                    <a:pt x="4897" y="83741"/>
                  </a:moveTo>
                  <a:cubicBezTo>
                    <a:pt x="2502" y="78182"/>
                    <a:pt x="962" y="72293"/>
                    <a:pt x="329" y="66273"/>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g7da38f0493_1_307"/>
            <p:cNvSpPr/>
            <p:nvPr/>
          </p:nvSpPr>
          <p:spPr>
            <a:xfrm>
              <a:off x="1224617" y="2460071"/>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g7da38f0493_1_307"/>
            <p:cNvSpPr txBox="1"/>
            <p:nvPr/>
          </p:nvSpPr>
          <p:spPr>
            <a:xfrm>
              <a:off x="1248953" y="2484407"/>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Oct</a:t>
              </a:r>
              <a:endParaRPr/>
            </a:p>
          </p:txBody>
        </p:sp>
        <p:sp>
          <p:nvSpPr>
            <p:cNvPr id="1037" name="Google Shape;1037;g7da38f0493_1_307"/>
            <p:cNvSpPr/>
            <p:nvPr/>
          </p:nvSpPr>
          <p:spPr>
            <a:xfrm>
              <a:off x="1608098" y="253431"/>
              <a:ext cx="4911900" cy="4911900"/>
            </a:xfrm>
            <a:custGeom>
              <a:avLst/>
              <a:gdLst/>
              <a:ahLst/>
              <a:cxnLst/>
              <a:rect l="l" t="t" r="r" b="b"/>
              <a:pathLst>
                <a:path w="120000" h="120000" extrusionOk="0">
                  <a:moveTo>
                    <a:pt x="329" y="53727"/>
                  </a:moveTo>
                  <a:lnTo>
                    <a:pt x="329" y="53727"/>
                  </a:lnTo>
                  <a:cubicBezTo>
                    <a:pt x="962" y="47707"/>
                    <a:pt x="2502" y="41818"/>
                    <a:pt x="4897" y="36259"/>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g7da38f0493_1_307"/>
            <p:cNvSpPr/>
            <p:nvPr/>
          </p:nvSpPr>
          <p:spPr>
            <a:xfrm>
              <a:off x="1553646" y="1232120"/>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g7da38f0493_1_307"/>
            <p:cNvSpPr txBox="1"/>
            <p:nvPr/>
          </p:nvSpPr>
          <p:spPr>
            <a:xfrm>
              <a:off x="1577982" y="1256456"/>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Nov</a:t>
              </a:r>
              <a:endParaRPr/>
            </a:p>
          </p:txBody>
        </p:sp>
        <p:sp>
          <p:nvSpPr>
            <p:cNvPr id="1040" name="Google Shape;1040;g7da38f0493_1_307"/>
            <p:cNvSpPr/>
            <p:nvPr/>
          </p:nvSpPr>
          <p:spPr>
            <a:xfrm>
              <a:off x="1608098" y="253431"/>
              <a:ext cx="4911900" cy="4911900"/>
            </a:xfrm>
            <a:custGeom>
              <a:avLst/>
              <a:gdLst/>
              <a:ahLst/>
              <a:cxnLst/>
              <a:rect l="l" t="t" r="r" b="b"/>
              <a:pathLst>
                <a:path w="120000" h="120000" extrusionOk="0">
                  <a:moveTo>
                    <a:pt x="12149" y="23803"/>
                  </a:moveTo>
                  <a:lnTo>
                    <a:pt x="12149" y="23803"/>
                  </a:lnTo>
                  <a:cubicBezTo>
                    <a:pt x="14812" y="20283"/>
                    <a:pt x="17854" y="17068"/>
                    <a:pt x="21222" y="1421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g7da38f0493_1_307"/>
            <p:cNvSpPr/>
            <p:nvPr/>
          </p:nvSpPr>
          <p:spPr>
            <a:xfrm>
              <a:off x="2452568" y="333198"/>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g7da38f0493_1_307"/>
            <p:cNvSpPr txBox="1"/>
            <p:nvPr/>
          </p:nvSpPr>
          <p:spPr>
            <a:xfrm>
              <a:off x="2476904" y="357534"/>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Dec</a:t>
              </a:r>
              <a:endParaRPr/>
            </a:p>
          </p:txBody>
        </p:sp>
        <p:sp>
          <p:nvSpPr>
            <p:cNvPr id="1043" name="Google Shape;1043;g7da38f0493_1_307"/>
            <p:cNvSpPr/>
            <p:nvPr/>
          </p:nvSpPr>
          <p:spPr>
            <a:xfrm>
              <a:off x="1608098" y="253431"/>
              <a:ext cx="4911900" cy="4911900"/>
            </a:xfrm>
            <a:custGeom>
              <a:avLst/>
              <a:gdLst/>
              <a:ahLst/>
              <a:cxnLst/>
              <a:rect l="l" t="t" r="r" b="b"/>
              <a:pathLst>
                <a:path w="120000" h="120000" extrusionOk="0">
                  <a:moveTo>
                    <a:pt x="39478" y="3619"/>
                  </a:moveTo>
                  <a:lnTo>
                    <a:pt x="39478" y="3619"/>
                  </a:lnTo>
                  <a:cubicBezTo>
                    <a:pt x="43058" y="2316"/>
                    <a:pt x="46754" y="1357"/>
                    <a:pt x="50516" y="75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4" name="Google Shape;1044;g7da38f0493_1_307"/>
          <p:cNvSpPr txBox="1"/>
          <p:nvPr/>
        </p:nvSpPr>
        <p:spPr>
          <a:xfrm>
            <a:off x="5767136" y="6288505"/>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1</a:t>
            </a:r>
            <a:endParaRPr/>
          </a:p>
        </p:txBody>
      </p:sp>
      <p:sp>
        <p:nvSpPr>
          <p:cNvPr id="1045" name="Google Shape;1045;g7da38f0493_1_307"/>
          <p:cNvSpPr txBox="1"/>
          <p:nvPr/>
        </p:nvSpPr>
        <p:spPr>
          <a:xfrm>
            <a:off x="3898230" y="5890254"/>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2</a:t>
            </a:r>
            <a:endParaRPr/>
          </a:p>
        </p:txBody>
      </p:sp>
      <p:sp>
        <p:nvSpPr>
          <p:cNvPr id="1046" name="Google Shape;1046;g7da38f0493_1_307"/>
          <p:cNvSpPr txBox="1"/>
          <p:nvPr/>
        </p:nvSpPr>
        <p:spPr>
          <a:xfrm>
            <a:off x="2687051" y="4630949"/>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3</a:t>
            </a:r>
            <a:endParaRPr/>
          </a:p>
        </p:txBody>
      </p:sp>
      <p:sp>
        <p:nvSpPr>
          <p:cNvPr id="1047" name="Google Shape;1047;g7da38f0493_1_307"/>
          <p:cNvSpPr txBox="1"/>
          <p:nvPr/>
        </p:nvSpPr>
        <p:spPr>
          <a:xfrm>
            <a:off x="1971840" y="3123565"/>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4</a:t>
            </a:r>
            <a:endParaRPr/>
          </a:p>
        </p:txBody>
      </p:sp>
      <p:sp>
        <p:nvSpPr>
          <p:cNvPr id="1048" name="Google Shape;1048;g7da38f0493_1_307"/>
          <p:cNvSpPr txBox="1"/>
          <p:nvPr/>
        </p:nvSpPr>
        <p:spPr>
          <a:xfrm>
            <a:off x="2408987" y="1723542"/>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5</a:t>
            </a:r>
            <a:endParaRPr/>
          </a:p>
        </p:txBody>
      </p:sp>
      <p:sp>
        <p:nvSpPr>
          <p:cNvPr id="1049" name="Google Shape;1049;g7da38f0493_1_307"/>
          <p:cNvSpPr txBox="1"/>
          <p:nvPr/>
        </p:nvSpPr>
        <p:spPr>
          <a:xfrm>
            <a:off x="3777915" y="702128"/>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6</a:t>
            </a:r>
            <a:endParaRPr/>
          </a:p>
        </p:txBody>
      </p:sp>
      <p:sp>
        <p:nvSpPr>
          <p:cNvPr id="1050" name="Google Shape;1050;g7da38f0493_1_307"/>
          <p:cNvSpPr txBox="1"/>
          <p:nvPr/>
        </p:nvSpPr>
        <p:spPr>
          <a:xfrm>
            <a:off x="5735051" y="73335"/>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7</a:t>
            </a:r>
            <a:endParaRPr/>
          </a:p>
        </p:txBody>
      </p:sp>
      <p:sp>
        <p:nvSpPr>
          <p:cNvPr id="1051" name="Google Shape;1051;g7da38f0493_1_307"/>
          <p:cNvSpPr txBox="1"/>
          <p:nvPr/>
        </p:nvSpPr>
        <p:spPr>
          <a:xfrm>
            <a:off x="7510377" y="396500"/>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8</a:t>
            </a:r>
            <a:endParaRPr/>
          </a:p>
        </p:txBody>
      </p:sp>
      <p:sp>
        <p:nvSpPr>
          <p:cNvPr id="1052" name="Google Shape;1052;g7da38f0493_1_307"/>
          <p:cNvSpPr txBox="1"/>
          <p:nvPr/>
        </p:nvSpPr>
        <p:spPr>
          <a:xfrm>
            <a:off x="8879304" y="1722047"/>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9</a:t>
            </a:r>
            <a:endParaRPr/>
          </a:p>
        </p:txBody>
      </p:sp>
      <p:sp>
        <p:nvSpPr>
          <p:cNvPr id="1053" name="Google Shape;1053;g7da38f0493_1_307"/>
          <p:cNvSpPr txBox="1"/>
          <p:nvPr/>
        </p:nvSpPr>
        <p:spPr>
          <a:xfrm>
            <a:off x="9285705" y="3105833"/>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10</a:t>
            </a:r>
            <a:endParaRPr/>
          </a:p>
        </p:txBody>
      </p:sp>
      <p:sp>
        <p:nvSpPr>
          <p:cNvPr id="1054" name="Google Shape;1054;g7da38f0493_1_307"/>
          <p:cNvSpPr txBox="1"/>
          <p:nvPr/>
        </p:nvSpPr>
        <p:spPr>
          <a:xfrm>
            <a:off x="8800430" y="4456870"/>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11</a:t>
            </a:r>
            <a:endParaRPr/>
          </a:p>
        </p:txBody>
      </p:sp>
      <p:sp>
        <p:nvSpPr>
          <p:cNvPr id="1055" name="Google Shape;1055;g7da38f0493_1_307"/>
          <p:cNvSpPr txBox="1"/>
          <p:nvPr/>
        </p:nvSpPr>
        <p:spPr>
          <a:xfrm>
            <a:off x="7894050" y="5642174"/>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12</a:t>
            </a:r>
            <a:endParaRPr/>
          </a:p>
        </p:txBody>
      </p:sp>
      <p:sp>
        <p:nvSpPr>
          <p:cNvPr id="1056" name="Google Shape;1056;g7da38f0493_1_307"/>
          <p:cNvSpPr txBox="1"/>
          <p:nvPr/>
        </p:nvSpPr>
        <p:spPr>
          <a:xfrm>
            <a:off x="5767135" y="4904492"/>
            <a:ext cx="874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Period 13</a:t>
            </a:r>
            <a:endParaRPr/>
          </a:p>
        </p:txBody>
      </p:sp>
      <p:sp>
        <p:nvSpPr>
          <p:cNvPr id="1057" name="Google Shape;1057;g7da38f0493_1_307"/>
          <p:cNvSpPr txBox="1"/>
          <p:nvPr/>
        </p:nvSpPr>
        <p:spPr>
          <a:xfrm>
            <a:off x="5085347" y="2935705"/>
            <a:ext cx="22620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APSCN Periods</a:t>
            </a:r>
            <a:endParaRPr/>
          </a:p>
        </p:txBody>
      </p:sp>
      <p:sp>
        <p:nvSpPr>
          <p:cNvPr id="1058" name="Google Shape;1058;g7da38f0493_1_307"/>
          <p:cNvSpPr txBox="1"/>
          <p:nvPr/>
        </p:nvSpPr>
        <p:spPr>
          <a:xfrm>
            <a:off x="4335377" y="4026299"/>
            <a:ext cx="21456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Sept. 10 final close out</a:t>
            </a:r>
            <a:endParaRPr/>
          </a:p>
        </p:txBody>
      </p:sp>
      <p:sp>
        <p:nvSpPr>
          <p:cNvPr id="1059" name="Google Shape;1059;g7da38f0493_1_307"/>
          <p:cNvSpPr/>
          <p:nvPr/>
        </p:nvSpPr>
        <p:spPr>
          <a:xfrm rot="-10494484">
            <a:off x="4452245" y="4775720"/>
            <a:ext cx="1913150" cy="243062"/>
          </a:xfrm>
          <a:prstGeom prst="curvedDownArrow">
            <a:avLst>
              <a:gd name="adj1" fmla="val 25000"/>
              <a:gd name="adj2" fmla="val 96552"/>
              <a:gd name="adj3" fmla="val 25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493594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954"/>
        <p:cNvGrpSpPr/>
        <p:nvPr/>
      </p:nvGrpSpPr>
      <p:grpSpPr>
        <a:xfrm>
          <a:off x="0" y="0"/>
          <a:ext cx="0" cy="0"/>
          <a:chOff x="0" y="0"/>
          <a:chExt cx="0" cy="0"/>
        </a:xfrm>
      </p:grpSpPr>
      <p:grpSp>
        <p:nvGrpSpPr>
          <p:cNvPr id="955" name="Google Shape;955;g7da38f0493_2_27"/>
          <p:cNvGrpSpPr/>
          <p:nvPr/>
        </p:nvGrpSpPr>
        <p:grpSpPr>
          <a:xfrm>
            <a:off x="3256617" y="723835"/>
            <a:ext cx="5678904" cy="5410403"/>
            <a:chOff x="1224617" y="4169"/>
            <a:chExt cx="5678904" cy="5410403"/>
          </a:xfrm>
        </p:grpSpPr>
        <p:sp>
          <p:nvSpPr>
            <p:cNvPr id="956" name="Google Shape;956;g7da38f0493_2_27"/>
            <p:cNvSpPr/>
            <p:nvPr/>
          </p:nvSpPr>
          <p:spPr>
            <a:xfrm>
              <a:off x="3680519" y="4169"/>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g7da38f0493_2_27"/>
            <p:cNvSpPr txBox="1"/>
            <p:nvPr/>
          </p:nvSpPr>
          <p:spPr>
            <a:xfrm>
              <a:off x="3704855" y="28505"/>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Jan</a:t>
              </a:r>
              <a:endParaRPr/>
            </a:p>
          </p:txBody>
        </p:sp>
        <p:sp>
          <p:nvSpPr>
            <p:cNvPr id="958" name="Google Shape;958;g7da38f0493_2_27"/>
            <p:cNvSpPr/>
            <p:nvPr/>
          </p:nvSpPr>
          <p:spPr>
            <a:xfrm>
              <a:off x="1608098" y="253431"/>
              <a:ext cx="4911900" cy="4911900"/>
            </a:xfrm>
            <a:custGeom>
              <a:avLst/>
              <a:gdLst/>
              <a:ahLst/>
              <a:cxnLst/>
              <a:rect l="l" t="t" r="r" b="b"/>
              <a:pathLst>
                <a:path w="120000" h="120000" extrusionOk="0">
                  <a:moveTo>
                    <a:pt x="69484" y="754"/>
                  </a:moveTo>
                  <a:lnTo>
                    <a:pt x="69484" y="754"/>
                  </a:lnTo>
                  <a:cubicBezTo>
                    <a:pt x="73246" y="1356"/>
                    <a:pt x="76942" y="2315"/>
                    <a:pt x="80522" y="3618"/>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g7da38f0493_2_27"/>
            <p:cNvSpPr/>
            <p:nvPr/>
          </p:nvSpPr>
          <p:spPr>
            <a:xfrm>
              <a:off x="4908470" y="333198"/>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g7da38f0493_2_27"/>
            <p:cNvSpPr txBox="1"/>
            <p:nvPr/>
          </p:nvSpPr>
          <p:spPr>
            <a:xfrm>
              <a:off x="4932806" y="357534"/>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Feb</a:t>
              </a:r>
              <a:endParaRPr/>
            </a:p>
          </p:txBody>
        </p:sp>
        <p:sp>
          <p:nvSpPr>
            <p:cNvPr id="961" name="Google Shape;961;g7da38f0493_2_27"/>
            <p:cNvSpPr/>
            <p:nvPr/>
          </p:nvSpPr>
          <p:spPr>
            <a:xfrm>
              <a:off x="1608098" y="253431"/>
              <a:ext cx="4911900" cy="4911900"/>
            </a:xfrm>
            <a:custGeom>
              <a:avLst/>
              <a:gdLst/>
              <a:ahLst/>
              <a:cxnLst/>
              <a:rect l="l" t="t" r="r" b="b"/>
              <a:pathLst>
                <a:path w="120000" h="120000" extrusionOk="0">
                  <a:moveTo>
                    <a:pt x="98778" y="14215"/>
                  </a:moveTo>
                  <a:lnTo>
                    <a:pt x="98778" y="14215"/>
                  </a:lnTo>
                  <a:cubicBezTo>
                    <a:pt x="102146" y="17067"/>
                    <a:pt x="105189" y="20283"/>
                    <a:pt x="107851" y="23803"/>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g7da38f0493_2_27"/>
            <p:cNvSpPr/>
            <p:nvPr/>
          </p:nvSpPr>
          <p:spPr>
            <a:xfrm>
              <a:off x="5807392" y="1232120"/>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g7da38f0493_2_27"/>
            <p:cNvSpPr txBox="1"/>
            <p:nvPr/>
          </p:nvSpPr>
          <p:spPr>
            <a:xfrm>
              <a:off x="5831728" y="1256456"/>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Mar</a:t>
              </a:r>
              <a:endParaRPr/>
            </a:p>
          </p:txBody>
        </p:sp>
        <p:sp>
          <p:nvSpPr>
            <p:cNvPr id="964" name="Google Shape;964;g7da38f0493_2_27"/>
            <p:cNvSpPr/>
            <p:nvPr/>
          </p:nvSpPr>
          <p:spPr>
            <a:xfrm>
              <a:off x="1608098" y="253431"/>
              <a:ext cx="4911900" cy="4911900"/>
            </a:xfrm>
            <a:custGeom>
              <a:avLst/>
              <a:gdLst/>
              <a:ahLst/>
              <a:cxnLst/>
              <a:rect l="l" t="t" r="r" b="b"/>
              <a:pathLst>
                <a:path w="120000" h="120000" extrusionOk="0">
                  <a:moveTo>
                    <a:pt x="115103" y="36259"/>
                  </a:moveTo>
                  <a:lnTo>
                    <a:pt x="115103" y="36259"/>
                  </a:lnTo>
                  <a:cubicBezTo>
                    <a:pt x="117498" y="41818"/>
                    <a:pt x="119038" y="47707"/>
                    <a:pt x="119671" y="53727"/>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g7da38f0493_2_27"/>
            <p:cNvSpPr/>
            <p:nvPr/>
          </p:nvSpPr>
          <p:spPr>
            <a:xfrm>
              <a:off x="6136421" y="2460071"/>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g7da38f0493_2_27"/>
            <p:cNvSpPr txBox="1"/>
            <p:nvPr/>
          </p:nvSpPr>
          <p:spPr>
            <a:xfrm>
              <a:off x="6160757" y="2484407"/>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Apr</a:t>
              </a:r>
              <a:endParaRPr/>
            </a:p>
          </p:txBody>
        </p:sp>
        <p:sp>
          <p:nvSpPr>
            <p:cNvPr id="967" name="Google Shape;967;g7da38f0493_2_27"/>
            <p:cNvSpPr/>
            <p:nvPr/>
          </p:nvSpPr>
          <p:spPr>
            <a:xfrm>
              <a:off x="1608098" y="253431"/>
              <a:ext cx="4911900" cy="4911900"/>
            </a:xfrm>
            <a:custGeom>
              <a:avLst/>
              <a:gdLst/>
              <a:ahLst/>
              <a:cxnLst/>
              <a:rect l="l" t="t" r="r" b="b"/>
              <a:pathLst>
                <a:path w="120000" h="120000" extrusionOk="0">
                  <a:moveTo>
                    <a:pt x="119671" y="66273"/>
                  </a:moveTo>
                  <a:cubicBezTo>
                    <a:pt x="119038" y="72293"/>
                    <a:pt x="117498" y="78182"/>
                    <a:pt x="115103" y="83741"/>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g7da38f0493_2_27"/>
            <p:cNvSpPr/>
            <p:nvPr/>
          </p:nvSpPr>
          <p:spPr>
            <a:xfrm>
              <a:off x="5807392" y="3688021"/>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g7da38f0493_2_27"/>
            <p:cNvSpPr txBox="1"/>
            <p:nvPr/>
          </p:nvSpPr>
          <p:spPr>
            <a:xfrm>
              <a:off x="5831728" y="3712357"/>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May</a:t>
              </a:r>
              <a:endParaRPr/>
            </a:p>
          </p:txBody>
        </p:sp>
        <p:sp>
          <p:nvSpPr>
            <p:cNvPr id="970" name="Google Shape;970;g7da38f0493_2_27"/>
            <p:cNvSpPr/>
            <p:nvPr/>
          </p:nvSpPr>
          <p:spPr>
            <a:xfrm>
              <a:off x="1608098" y="253431"/>
              <a:ext cx="4911900" cy="4911900"/>
            </a:xfrm>
            <a:custGeom>
              <a:avLst/>
              <a:gdLst/>
              <a:ahLst/>
              <a:cxnLst/>
              <a:rect l="l" t="t" r="r" b="b"/>
              <a:pathLst>
                <a:path w="120000" h="120000" extrusionOk="0">
                  <a:moveTo>
                    <a:pt x="107851" y="96197"/>
                  </a:moveTo>
                  <a:cubicBezTo>
                    <a:pt x="105188" y="99717"/>
                    <a:pt x="102146" y="102932"/>
                    <a:pt x="98778" y="10578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g7da38f0493_2_27"/>
            <p:cNvSpPr/>
            <p:nvPr/>
          </p:nvSpPr>
          <p:spPr>
            <a:xfrm>
              <a:off x="4908470" y="4586944"/>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g7da38f0493_2_27"/>
            <p:cNvSpPr txBox="1"/>
            <p:nvPr/>
          </p:nvSpPr>
          <p:spPr>
            <a:xfrm>
              <a:off x="4932806" y="4611280"/>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June</a:t>
              </a:r>
              <a:endParaRPr/>
            </a:p>
          </p:txBody>
        </p:sp>
        <p:sp>
          <p:nvSpPr>
            <p:cNvPr id="973" name="Google Shape;973;g7da38f0493_2_27"/>
            <p:cNvSpPr/>
            <p:nvPr/>
          </p:nvSpPr>
          <p:spPr>
            <a:xfrm>
              <a:off x="1608098" y="253431"/>
              <a:ext cx="4911900" cy="4911900"/>
            </a:xfrm>
            <a:custGeom>
              <a:avLst/>
              <a:gdLst/>
              <a:ahLst/>
              <a:cxnLst/>
              <a:rect l="l" t="t" r="r" b="b"/>
              <a:pathLst>
                <a:path w="120000" h="120000" extrusionOk="0">
                  <a:moveTo>
                    <a:pt x="80522" y="116381"/>
                  </a:moveTo>
                  <a:lnTo>
                    <a:pt x="80522" y="116381"/>
                  </a:lnTo>
                  <a:cubicBezTo>
                    <a:pt x="76942" y="117684"/>
                    <a:pt x="73246" y="118643"/>
                    <a:pt x="69484" y="11924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g7da38f0493_2_27"/>
            <p:cNvSpPr/>
            <p:nvPr/>
          </p:nvSpPr>
          <p:spPr>
            <a:xfrm>
              <a:off x="3680519" y="4915972"/>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g7da38f0493_2_27"/>
            <p:cNvSpPr txBox="1"/>
            <p:nvPr/>
          </p:nvSpPr>
          <p:spPr>
            <a:xfrm>
              <a:off x="3704855" y="4940308"/>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July</a:t>
              </a:r>
              <a:endParaRPr/>
            </a:p>
          </p:txBody>
        </p:sp>
        <p:sp>
          <p:nvSpPr>
            <p:cNvPr id="976" name="Google Shape;976;g7da38f0493_2_27"/>
            <p:cNvSpPr/>
            <p:nvPr/>
          </p:nvSpPr>
          <p:spPr>
            <a:xfrm>
              <a:off x="1608098" y="253431"/>
              <a:ext cx="4911900" cy="4911900"/>
            </a:xfrm>
            <a:custGeom>
              <a:avLst/>
              <a:gdLst/>
              <a:ahLst/>
              <a:cxnLst/>
              <a:rect l="l" t="t" r="r" b="b"/>
              <a:pathLst>
                <a:path w="120000" h="120000" extrusionOk="0">
                  <a:moveTo>
                    <a:pt x="50516" y="119246"/>
                  </a:moveTo>
                  <a:lnTo>
                    <a:pt x="50516" y="119246"/>
                  </a:lnTo>
                  <a:cubicBezTo>
                    <a:pt x="46754" y="118644"/>
                    <a:pt x="43058" y="117685"/>
                    <a:pt x="39478" y="116382"/>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g7da38f0493_2_27"/>
            <p:cNvSpPr/>
            <p:nvPr/>
          </p:nvSpPr>
          <p:spPr>
            <a:xfrm>
              <a:off x="2452568" y="4586944"/>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g7da38f0493_2_27"/>
            <p:cNvSpPr txBox="1"/>
            <p:nvPr/>
          </p:nvSpPr>
          <p:spPr>
            <a:xfrm>
              <a:off x="2476904" y="4611280"/>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Aug</a:t>
              </a:r>
              <a:endParaRPr/>
            </a:p>
          </p:txBody>
        </p:sp>
        <p:sp>
          <p:nvSpPr>
            <p:cNvPr id="979" name="Google Shape;979;g7da38f0493_2_27"/>
            <p:cNvSpPr/>
            <p:nvPr/>
          </p:nvSpPr>
          <p:spPr>
            <a:xfrm>
              <a:off x="1608098" y="253431"/>
              <a:ext cx="4911900" cy="4911900"/>
            </a:xfrm>
            <a:custGeom>
              <a:avLst/>
              <a:gdLst/>
              <a:ahLst/>
              <a:cxnLst/>
              <a:rect l="l" t="t" r="r" b="b"/>
              <a:pathLst>
                <a:path w="120000" h="120000" extrusionOk="0">
                  <a:moveTo>
                    <a:pt x="21222" y="105785"/>
                  </a:moveTo>
                  <a:lnTo>
                    <a:pt x="21222" y="105785"/>
                  </a:lnTo>
                  <a:cubicBezTo>
                    <a:pt x="17854" y="102933"/>
                    <a:pt x="14811" y="99717"/>
                    <a:pt x="12149" y="96197"/>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g7da38f0493_2_27"/>
            <p:cNvSpPr/>
            <p:nvPr/>
          </p:nvSpPr>
          <p:spPr>
            <a:xfrm>
              <a:off x="1553646" y="3688021"/>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g7da38f0493_2_27"/>
            <p:cNvSpPr txBox="1"/>
            <p:nvPr/>
          </p:nvSpPr>
          <p:spPr>
            <a:xfrm>
              <a:off x="1577982" y="3712357"/>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Sept</a:t>
              </a:r>
              <a:endParaRPr/>
            </a:p>
          </p:txBody>
        </p:sp>
        <p:sp>
          <p:nvSpPr>
            <p:cNvPr id="982" name="Google Shape;982;g7da38f0493_2_27"/>
            <p:cNvSpPr/>
            <p:nvPr/>
          </p:nvSpPr>
          <p:spPr>
            <a:xfrm>
              <a:off x="1608098" y="253431"/>
              <a:ext cx="4911900" cy="4911900"/>
            </a:xfrm>
            <a:custGeom>
              <a:avLst/>
              <a:gdLst/>
              <a:ahLst/>
              <a:cxnLst/>
              <a:rect l="l" t="t" r="r" b="b"/>
              <a:pathLst>
                <a:path w="120000" h="120000" extrusionOk="0">
                  <a:moveTo>
                    <a:pt x="4897" y="83741"/>
                  </a:moveTo>
                  <a:cubicBezTo>
                    <a:pt x="2502" y="78182"/>
                    <a:pt x="962" y="72293"/>
                    <a:pt x="329" y="66273"/>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g7da38f0493_2_27"/>
            <p:cNvSpPr/>
            <p:nvPr/>
          </p:nvSpPr>
          <p:spPr>
            <a:xfrm>
              <a:off x="1224617" y="2460071"/>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g7da38f0493_2_27"/>
            <p:cNvSpPr txBox="1"/>
            <p:nvPr/>
          </p:nvSpPr>
          <p:spPr>
            <a:xfrm>
              <a:off x="1248953" y="2484407"/>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Oct</a:t>
              </a:r>
              <a:endParaRPr/>
            </a:p>
          </p:txBody>
        </p:sp>
        <p:sp>
          <p:nvSpPr>
            <p:cNvPr id="985" name="Google Shape;985;g7da38f0493_2_27"/>
            <p:cNvSpPr/>
            <p:nvPr/>
          </p:nvSpPr>
          <p:spPr>
            <a:xfrm>
              <a:off x="1608098" y="253431"/>
              <a:ext cx="4911900" cy="4911900"/>
            </a:xfrm>
            <a:custGeom>
              <a:avLst/>
              <a:gdLst/>
              <a:ahLst/>
              <a:cxnLst/>
              <a:rect l="l" t="t" r="r" b="b"/>
              <a:pathLst>
                <a:path w="120000" h="120000" extrusionOk="0">
                  <a:moveTo>
                    <a:pt x="329" y="53727"/>
                  </a:moveTo>
                  <a:lnTo>
                    <a:pt x="329" y="53727"/>
                  </a:lnTo>
                  <a:cubicBezTo>
                    <a:pt x="962" y="47707"/>
                    <a:pt x="2502" y="41818"/>
                    <a:pt x="4897" y="36259"/>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g7da38f0493_2_27"/>
            <p:cNvSpPr/>
            <p:nvPr/>
          </p:nvSpPr>
          <p:spPr>
            <a:xfrm>
              <a:off x="1553646" y="1232120"/>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g7da38f0493_2_27"/>
            <p:cNvSpPr txBox="1"/>
            <p:nvPr/>
          </p:nvSpPr>
          <p:spPr>
            <a:xfrm>
              <a:off x="1577982" y="1256456"/>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Nov</a:t>
              </a:r>
              <a:endParaRPr/>
            </a:p>
          </p:txBody>
        </p:sp>
        <p:sp>
          <p:nvSpPr>
            <p:cNvPr id="988" name="Google Shape;988;g7da38f0493_2_27"/>
            <p:cNvSpPr/>
            <p:nvPr/>
          </p:nvSpPr>
          <p:spPr>
            <a:xfrm>
              <a:off x="1608098" y="253431"/>
              <a:ext cx="4911900" cy="4911900"/>
            </a:xfrm>
            <a:custGeom>
              <a:avLst/>
              <a:gdLst/>
              <a:ahLst/>
              <a:cxnLst/>
              <a:rect l="l" t="t" r="r" b="b"/>
              <a:pathLst>
                <a:path w="120000" h="120000" extrusionOk="0">
                  <a:moveTo>
                    <a:pt x="12149" y="23803"/>
                  </a:moveTo>
                  <a:lnTo>
                    <a:pt x="12149" y="23803"/>
                  </a:lnTo>
                  <a:cubicBezTo>
                    <a:pt x="14812" y="20283"/>
                    <a:pt x="17854" y="17068"/>
                    <a:pt x="21222" y="1421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g7da38f0493_2_27"/>
            <p:cNvSpPr/>
            <p:nvPr/>
          </p:nvSpPr>
          <p:spPr>
            <a:xfrm>
              <a:off x="2452568" y="333198"/>
              <a:ext cx="767100" cy="4986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g7da38f0493_2_27"/>
            <p:cNvSpPr txBox="1"/>
            <p:nvPr/>
          </p:nvSpPr>
          <p:spPr>
            <a:xfrm>
              <a:off x="2476904" y="357534"/>
              <a:ext cx="718200" cy="450000"/>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US" sz="2000">
                  <a:solidFill>
                    <a:schemeClr val="lt1"/>
                  </a:solidFill>
                  <a:latin typeface="Calibri"/>
                  <a:ea typeface="Calibri"/>
                  <a:cs typeface="Calibri"/>
                  <a:sym typeface="Calibri"/>
                </a:rPr>
                <a:t>Dec</a:t>
              </a:r>
              <a:endParaRPr/>
            </a:p>
          </p:txBody>
        </p:sp>
        <p:sp>
          <p:nvSpPr>
            <p:cNvPr id="991" name="Google Shape;991;g7da38f0493_2_27"/>
            <p:cNvSpPr/>
            <p:nvPr/>
          </p:nvSpPr>
          <p:spPr>
            <a:xfrm>
              <a:off x="1608098" y="253431"/>
              <a:ext cx="4911900" cy="4911900"/>
            </a:xfrm>
            <a:custGeom>
              <a:avLst/>
              <a:gdLst/>
              <a:ahLst/>
              <a:cxnLst/>
              <a:rect l="l" t="t" r="r" b="b"/>
              <a:pathLst>
                <a:path w="120000" h="120000" extrusionOk="0">
                  <a:moveTo>
                    <a:pt x="39478" y="3619"/>
                  </a:moveTo>
                  <a:lnTo>
                    <a:pt x="39478" y="3619"/>
                  </a:lnTo>
                  <a:cubicBezTo>
                    <a:pt x="43058" y="2316"/>
                    <a:pt x="46754" y="1357"/>
                    <a:pt x="50516" y="75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92" name="Google Shape;992;g7da38f0493_2_27"/>
          <p:cNvSpPr txBox="1"/>
          <p:nvPr/>
        </p:nvSpPr>
        <p:spPr>
          <a:xfrm>
            <a:off x="5390147" y="3031958"/>
            <a:ext cx="13635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SIS Cycle Submissions</a:t>
            </a:r>
            <a:endParaRPr/>
          </a:p>
        </p:txBody>
      </p:sp>
      <p:sp>
        <p:nvSpPr>
          <p:cNvPr id="993" name="Google Shape;993;g7da38f0493_2_27"/>
          <p:cNvSpPr txBox="1"/>
          <p:nvPr/>
        </p:nvSpPr>
        <p:spPr>
          <a:xfrm>
            <a:off x="1459832" y="4427621"/>
            <a:ext cx="20214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Cycle 1 Sept. 15-30</a:t>
            </a:r>
            <a:endParaRPr/>
          </a:p>
        </p:txBody>
      </p:sp>
      <p:sp>
        <p:nvSpPr>
          <p:cNvPr id="994" name="Google Shape;994;g7da38f0493_2_27"/>
          <p:cNvSpPr txBox="1"/>
          <p:nvPr/>
        </p:nvSpPr>
        <p:spPr>
          <a:xfrm>
            <a:off x="1021347" y="3244333"/>
            <a:ext cx="20214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Cycle 2 Oct. 01-15</a:t>
            </a:r>
            <a:endParaRPr/>
          </a:p>
        </p:txBody>
      </p:sp>
      <p:sp>
        <p:nvSpPr>
          <p:cNvPr id="995" name="Google Shape;995;g7da38f0493_2_27"/>
          <p:cNvSpPr txBox="1"/>
          <p:nvPr/>
        </p:nvSpPr>
        <p:spPr>
          <a:xfrm>
            <a:off x="1459831" y="2011807"/>
            <a:ext cx="20214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Cycle 3 Nov.. 01-15</a:t>
            </a:r>
            <a:endParaRPr/>
          </a:p>
        </p:txBody>
      </p:sp>
      <p:sp>
        <p:nvSpPr>
          <p:cNvPr id="996" name="Google Shape;996;g7da38f0493_2_27"/>
          <p:cNvSpPr txBox="1"/>
          <p:nvPr/>
        </p:nvSpPr>
        <p:spPr>
          <a:xfrm>
            <a:off x="2237875" y="996405"/>
            <a:ext cx="20214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Cycle 4 Dec. 01-15</a:t>
            </a:r>
            <a:endParaRPr/>
          </a:p>
        </p:txBody>
      </p:sp>
      <p:sp>
        <p:nvSpPr>
          <p:cNvPr id="997" name="Google Shape;997;g7da38f0493_2_27"/>
          <p:cNvSpPr txBox="1"/>
          <p:nvPr/>
        </p:nvSpPr>
        <p:spPr>
          <a:xfrm>
            <a:off x="8005011" y="990360"/>
            <a:ext cx="20214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Cycle 5 Feb. 01-15</a:t>
            </a:r>
            <a:endParaRPr/>
          </a:p>
        </p:txBody>
      </p:sp>
      <p:sp>
        <p:nvSpPr>
          <p:cNvPr id="998" name="Google Shape;998;g7da38f0493_2_27"/>
          <p:cNvSpPr txBox="1"/>
          <p:nvPr/>
        </p:nvSpPr>
        <p:spPr>
          <a:xfrm>
            <a:off x="9149348" y="3244333"/>
            <a:ext cx="20214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Cycle 6 April 01-15</a:t>
            </a:r>
            <a:endParaRPr/>
          </a:p>
        </p:txBody>
      </p:sp>
      <p:sp>
        <p:nvSpPr>
          <p:cNvPr id="999" name="Google Shape;999;g7da38f0493_2_27"/>
          <p:cNvSpPr txBox="1"/>
          <p:nvPr/>
        </p:nvSpPr>
        <p:spPr>
          <a:xfrm>
            <a:off x="8005010" y="5313640"/>
            <a:ext cx="20214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Cycle 7 June 01-15</a:t>
            </a:r>
            <a:endParaRPr/>
          </a:p>
        </p:txBody>
      </p:sp>
      <p:sp>
        <p:nvSpPr>
          <p:cNvPr id="1000" name="Google Shape;1000;g7da38f0493_2_27"/>
          <p:cNvSpPr txBox="1"/>
          <p:nvPr/>
        </p:nvSpPr>
        <p:spPr>
          <a:xfrm>
            <a:off x="5499768" y="6314363"/>
            <a:ext cx="20214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Cycle 8 July  15-31</a:t>
            </a:r>
            <a:endParaRPr/>
          </a:p>
        </p:txBody>
      </p:sp>
      <p:sp>
        <p:nvSpPr>
          <p:cNvPr id="1001" name="Google Shape;1001;g7da38f0493_2_27"/>
          <p:cNvSpPr txBox="1"/>
          <p:nvPr/>
        </p:nvSpPr>
        <p:spPr>
          <a:xfrm>
            <a:off x="2598822" y="5660147"/>
            <a:ext cx="20214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Cycle 9 Aug. 15-31</a:t>
            </a:r>
            <a:endParaRPr/>
          </a:p>
        </p:txBody>
      </p:sp>
      <p:sp>
        <p:nvSpPr>
          <p:cNvPr id="1002" name="Google Shape;1002;g7da38f0493_2_27"/>
          <p:cNvSpPr/>
          <p:nvPr/>
        </p:nvSpPr>
        <p:spPr>
          <a:xfrm rot="-5712789">
            <a:off x="4755517" y="1072159"/>
            <a:ext cx="2743749" cy="3772815"/>
          </a:xfrm>
          <a:prstGeom prst="curvedLeftArrow">
            <a:avLst>
              <a:gd name="adj1" fmla="val 25000"/>
              <a:gd name="adj2" fmla="val 50000"/>
              <a:gd name="adj3" fmla="val 25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21480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34716233-A768-0449-93C6-CF0EA2FEB18C}"/>
              </a:ext>
            </a:extLst>
          </p:cNvPr>
          <p:cNvGraphicFramePr/>
          <p:nvPr>
            <p:extLst>
              <p:ext uri="{D42A27DB-BD31-4B8C-83A1-F6EECF244321}">
                <p14:modId xmlns:p14="http://schemas.microsoft.com/office/powerpoint/2010/main" val="929196817"/>
              </p:ext>
            </p:extLst>
          </p:nvPr>
        </p:nvGraphicFramePr>
        <p:xfrm>
          <a:off x="673768" y="320843"/>
          <a:ext cx="11197390" cy="27271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5E9FA8A4-64E3-D042-BCD3-C4FFD25C3DFF}"/>
              </a:ext>
            </a:extLst>
          </p:cNvPr>
          <p:cNvSpPr txBox="1"/>
          <p:nvPr/>
        </p:nvSpPr>
        <p:spPr>
          <a:xfrm>
            <a:off x="673768" y="3545305"/>
            <a:ext cx="7154779" cy="369332"/>
          </a:xfrm>
          <a:prstGeom prst="rect">
            <a:avLst/>
          </a:prstGeom>
          <a:noFill/>
        </p:spPr>
        <p:txBody>
          <a:bodyPr wrap="square" rtlCol="0">
            <a:spAutoFit/>
          </a:bodyPr>
          <a:lstStyle/>
          <a:p>
            <a:r>
              <a:rPr lang="en-US" dirty="0"/>
              <a:t>What are the roles needed to address the problem/issue?</a:t>
            </a:r>
          </a:p>
        </p:txBody>
      </p:sp>
      <p:graphicFrame>
        <p:nvGraphicFramePr>
          <p:cNvPr id="9" name="Table 8">
            <a:extLst>
              <a:ext uri="{FF2B5EF4-FFF2-40B4-BE49-F238E27FC236}">
                <a16:creationId xmlns:a16="http://schemas.microsoft.com/office/drawing/2014/main" id="{9563F061-8958-0249-870B-DA077B210B6E}"/>
              </a:ext>
            </a:extLst>
          </p:cNvPr>
          <p:cNvGraphicFramePr>
            <a:graphicFrameLocks noGrp="1"/>
          </p:cNvGraphicFramePr>
          <p:nvPr>
            <p:extLst>
              <p:ext uri="{D42A27DB-BD31-4B8C-83A1-F6EECF244321}">
                <p14:modId xmlns:p14="http://schemas.microsoft.com/office/powerpoint/2010/main" val="1952597495"/>
              </p:ext>
            </p:extLst>
          </p:nvPr>
        </p:nvGraphicFramePr>
        <p:xfrm>
          <a:off x="673768" y="4042611"/>
          <a:ext cx="6096000" cy="22190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762605327"/>
                    </a:ext>
                  </a:extLst>
                </a:gridCol>
                <a:gridCol w="2032000">
                  <a:extLst>
                    <a:ext uri="{9D8B030D-6E8A-4147-A177-3AD203B41FA5}">
                      <a16:colId xmlns:a16="http://schemas.microsoft.com/office/drawing/2014/main" val="2105567398"/>
                    </a:ext>
                  </a:extLst>
                </a:gridCol>
                <a:gridCol w="2032000">
                  <a:extLst>
                    <a:ext uri="{9D8B030D-6E8A-4147-A177-3AD203B41FA5}">
                      <a16:colId xmlns:a16="http://schemas.microsoft.com/office/drawing/2014/main" val="2285008946"/>
                    </a:ext>
                  </a:extLst>
                </a:gridCol>
              </a:tblGrid>
              <a:tr h="554750">
                <a:tc>
                  <a:txBody>
                    <a:bodyPr/>
                    <a:lstStyle/>
                    <a:p>
                      <a:r>
                        <a:rPr lang="en-US" dirty="0"/>
                        <a:t>If the leaders</a:t>
                      </a:r>
                    </a:p>
                  </a:txBody>
                  <a:tcPr/>
                </a:tc>
                <a:tc>
                  <a:txBody>
                    <a:bodyPr/>
                    <a:lstStyle/>
                    <a:p>
                      <a:r>
                        <a:rPr lang="en-US" dirty="0"/>
                        <a:t>And the teachers</a:t>
                      </a:r>
                    </a:p>
                  </a:txBody>
                  <a:tcPr/>
                </a:tc>
                <a:tc>
                  <a:txBody>
                    <a:bodyPr/>
                    <a:lstStyle/>
                    <a:p>
                      <a:r>
                        <a:rPr lang="en-US" dirty="0"/>
                        <a:t>Then the students</a:t>
                      </a:r>
                    </a:p>
                  </a:txBody>
                  <a:tcPr/>
                </a:tc>
                <a:extLst>
                  <a:ext uri="{0D108BD9-81ED-4DB2-BD59-A6C34878D82A}">
                    <a16:rowId xmlns:a16="http://schemas.microsoft.com/office/drawing/2014/main" val="3406056753"/>
                  </a:ext>
                </a:extLst>
              </a:tr>
              <a:tr h="55475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51683909"/>
                  </a:ext>
                </a:extLst>
              </a:tr>
              <a:tr h="55475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26958787"/>
                  </a:ext>
                </a:extLst>
              </a:tr>
              <a:tr h="55475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874075068"/>
                  </a:ext>
                </a:extLst>
              </a:tr>
            </a:tbl>
          </a:graphicData>
        </a:graphic>
      </p:graphicFrame>
      <p:sp>
        <p:nvSpPr>
          <p:cNvPr id="2" name="Left Arrow 1">
            <a:extLst>
              <a:ext uri="{FF2B5EF4-FFF2-40B4-BE49-F238E27FC236}">
                <a16:creationId xmlns:a16="http://schemas.microsoft.com/office/drawing/2014/main" id="{41A16AC3-4BFD-1D4D-970E-5EF0769AA9E6}"/>
              </a:ext>
            </a:extLst>
          </p:cNvPr>
          <p:cNvSpPr/>
          <p:nvPr/>
        </p:nvSpPr>
        <p:spPr>
          <a:xfrm>
            <a:off x="7074568" y="4315326"/>
            <a:ext cx="1395664" cy="2085474"/>
          </a:xfrm>
          <a:prstGeom prst="lef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look-</a:t>
            </a:r>
            <a:r>
              <a:rPr lang="en-US" dirty="0" err="1"/>
              <a:t>fors</a:t>
            </a:r>
            <a:r>
              <a:rPr lang="en-US" dirty="0"/>
              <a:t> DO</a:t>
            </a:r>
          </a:p>
        </p:txBody>
      </p:sp>
      <p:sp>
        <p:nvSpPr>
          <p:cNvPr id="3" name="TextBox 2">
            <a:extLst>
              <a:ext uri="{FF2B5EF4-FFF2-40B4-BE49-F238E27FC236}">
                <a16:creationId xmlns:a16="http://schemas.microsoft.com/office/drawing/2014/main" id="{26BE030C-11A4-9B42-87FC-7B4F7242958C}"/>
              </a:ext>
            </a:extLst>
          </p:cNvPr>
          <p:cNvSpPr txBox="1"/>
          <p:nvPr/>
        </p:nvSpPr>
        <p:spPr>
          <a:xfrm>
            <a:off x="9127958" y="3689684"/>
            <a:ext cx="2743200" cy="923330"/>
          </a:xfrm>
          <a:prstGeom prst="rect">
            <a:avLst/>
          </a:prstGeom>
          <a:noFill/>
        </p:spPr>
        <p:txBody>
          <a:bodyPr wrap="square" rtlCol="0">
            <a:spAutoFit/>
          </a:bodyPr>
          <a:lstStyle/>
          <a:p>
            <a:r>
              <a:rPr lang="en-US" dirty="0"/>
              <a:t>As a result of everyone working together – what is the expected result (goal)?</a:t>
            </a:r>
          </a:p>
        </p:txBody>
      </p:sp>
      <p:graphicFrame>
        <p:nvGraphicFramePr>
          <p:cNvPr id="5" name="Table 4">
            <a:extLst>
              <a:ext uri="{FF2B5EF4-FFF2-40B4-BE49-F238E27FC236}">
                <a16:creationId xmlns:a16="http://schemas.microsoft.com/office/drawing/2014/main" id="{3F98E4DF-5921-F94C-9D56-439EEAE65409}"/>
              </a:ext>
            </a:extLst>
          </p:cNvPr>
          <p:cNvGraphicFramePr>
            <a:graphicFrameLocks noGrp="1"/>
          </p:cNvGraphicFramePr>
          <p:nvPr>
            <p:extLst>
              <p:ext uri="{D42A27DB-BD31-4B8C-83A1-F6EECF244321}">
                <p14:modId xmlns:p14="http://schemas.microsoft.com/office/powerpoint/2010/main" val="1163446852"/>
              </p:ext>
            </p:extLst>
          </p:nvPr>
        </p:nvGraphicFramePr>
        <p:xfrm>
          <a:off x="9127958" y="4883857"/>
          <a:ext cx="2395621" cy="1470744"/>
        </p:xfrm>
        <a:graphic>
          <a:graphicData uri="http://schemas.openxmlformats.org/drawingml/2006/table">
            <a:tbl>
              <a:tblPr firstRow="1" bandRow="1">
                <a:tableStyleId>{5C22544A-7EE6-4342-B048-85BDC9FD1C3A}</a:tableStyleId>
              </a:tblPr>
              <a:tblGrid>
                <a:gridCol w="2395621">
                  <a:extLst>
                    <a:ext uri="{9D8B030D-6E8A-4147-A177-3AD203B41FA5}">
                      <a16:colId xmlns:a16="http://schemas.microsoft.com/office/drawing/2014/main" val="3886131109"/>
                    </a:ext>
                  </a:extLst>
                </a:gridCol>
              </a:tblGrid>
              <a:tr h="490248">
                <a:tc>
                  <a:txBody>
                    <a:bodyPr/>
                    <a:lstStyle/>
                    <a:p>
                      <a:r>
                        <a:rPr lang="en-US" dirty="0"/>
                        <a:t>Goal(s)</a:t>
                      </a:r>
                    </a:p>
                  </a:txBody>
                  <a:tcPr/>
                </a:tc>
                <a:extLst>
                  <a:ext uri="{0D108BD9-81ED-4DB2-BD59-A6C34878D82A}">
                    <a16:rowId xmlns:a16="http://schemas.microsoft.com/office/drawing/2014/main" val="4049964867"/>
                  </a:ext>
                </a:extLst>
              </a:tr>
              <a:tr h="490248">
                <a:tc>
                  <a:txBody>
                    <a:bodyPr/>
                    <a:lstStyle/>
                    <a:p>
                      <a:endParaRPr lang="en-US" dirty="0"/>
                    </a:p>
                  </a:txBody>
                  <a:tcPr/>
                </a:tc>
                <a:extLst>
                  <a:ext uri="{0D108BD9-81ED-4DB2-BD59-A6C34878D82A}">
                    <a16:rowId xmlns:a16="http://schemas.microsoft.com/office/drawing/2014/main" val="1570052992"/>
                  </a:ext>
                </a:extLst>
              </a:tr>
              <a:tr h="490248">
                <a:tc>
                  <a:txBody>
                    <a:bodyPr/>
                    <a:lstStyle/>
                    <a:p>
                      <a:endParaRPr lang="en-US" dirty="0"/>
                    </a:p>
                  </a:txBody>
                  <a:tcPr/>
                </a:tc>
                <a:extLst>
                  <a:ext uri="{0D108BD9-81ED-4DB2-BD59-A6C34878D82A}">
                    <a16:rowId xmlns:a16="http://schemas.microsoft.com/office/drawing/2014/main" val="2069917811"/>
                  </a:ext>
                </a:extLst>
              </a:tr>
            </a:tbl>
          </a:graphicData>
        </a:graphic>
      </p:graphicFrame>
      <p:sp>
        <p:nvSpPr>
          <p:cNvPr id="7" name="Down Arrow 6">
            <a:extLst>
              <a:ext uri="{FF2B5EF4-FFF2-40B4-BE49-F238E27FC236}">
                <a16:creationId xmlns:a16="http://schemas.microsoft.com/office/drawing/2014/main" id="{7411B07A-28EC-4848-98A3-D8414FD4F7B7}"/>
              </a:ext>
            </a:extLst>
          </p:cNvPr>
          <p:cNvSpPr/>
          <p:nvPr/>
        </p:nvSpPr>
        <p:spPr>
          <a:xfrm>
            <a:off x="9458325" y="3048001"/>
            <a:ext cx="2412833" cy="641683"/>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Check</a:t>
            </a:r>
          </a:p>
        </p:txBody>
      </p:sp>
    </p:spTree>
    <p:extLst>
      <p:ext uri="{BB962C8B-B14F-4D97-AF65-F5344CB8AC3E}">
        <p14:creationId xmlns:p14="http://schemas.microsoft.com/office/powerpoint/2010/main" val="292198242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063"/>
        <p:cNvGrpSpPr/>
        <p:nvPr/>
      </p:nvGrpSpPr>
      <p:grpSpPr>
        <a:xfrm>
          <a:off x="0" y="0"/>
          <a:ext cx="0" cy="0"/>
          <a:chOff x="0" y="0"/>
          <a:chExt cx="0" cy="0"/>
        </a:xfrm>
      </p:grpSpPr>
      <p:pic>
        <p:nvPicPr>
          <p:cNvPr id="1064" name="Google Shape;1064;g7e5d19cc42_0_9"/>
          <p:cNvPicPr preferRelativeResize="0"/>
          <p:nvPr/>
        </p:nvPicPr>
        <p:blipFill>
          <a:blip r:embed="rId3">
            <a:alphaModFix/>
          </a:blip>
          <a:stretch>
            <a:fillRect/>
          </a:stretch>
        </p:blipFill>
        <p:spPr>
          <a:xfrm>
            <a:off x="152400" y="152400"/>
            <a:ext cx="5431797" cy="6553200"/>
          </a:xfrm>
          <a:prstGeom prst="rect">
            <a:avLst/>
          </a:prstGeom>
          <a:noFill/>
          <a:ln>
            <a:noFill/>
          </a:ln>
        </p:spPr>
      </p:pic>
      <p:sp>
        <p:nvSpPr>
          <p:cNvPr id="1065" name="Google Shape;1065;g7e5d19cc42_0_9"/>
          <p:cNvSpPr txBox="1"/>
          <p:nvPr/>
        </p:nvSpPr>
        <p:spPr>
          <a:xfrm>
            <a:off x="5956525" y="639425"/>
            <a:ext cx="5431800" cy="565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a:latin typeface="Calibri"/>
                <a:ea typeface="Calibri"/>
                <a:cs typeface="Calibri"/>
                <a:sym typeface="Calibri"/>
              </a:rPr>
              <a:t>What questions do you have?</a:t>
            </a:r>
            <a:endParaRPr sz="4800">
              <a:latin typeface="Calibri"/>
              <a:ea typeface="Calibri"/>
              <a:cs typeface="Calibri"/>
              <a:sym typeface="Calibri"/>
            </a:endParaRPr>
          </a:p>
          <a:p>
            <a:pPr marL="0" lvl="0" indent="0" algn="l" rtl="0">
              <a:spcBef>
                <a:spcPts val="0"/>
              </a:spcBef>
              <a:spcAft>
                <a:spcPts val="0"/>
              </a:spcAft>
              <a:buNone/>
            </a:pPr>
            <a:endParaRPr sz="4800">
              <a:latin typeface="Calibri"/>
              <a:ea typeface="Calibri"/>
              <a:cs typeface="Calibri"/>
              <a:sym typeface="Calibri"/>
            </a:endParaRPr>
          </a:p>
          <a:p>
            <a:pPr marL="0" lvl="0" indent="0" algn="l" rtl="0">
              <a:spcBef>
                <a:spcPts val="0"/>
              </a:spcBef>
              <a:spcAft>
                <a:spcPts val="0"/>
              </a:spcAft>
              <a:buNone/>
            </a:pPr>
            <a:r>
              <a:rPr lang="en-US" sz="4800">
                <a:latin typeface="Calibri"/>
                <a:ea typeface="Calibri"/>
                <a:cs typeface="Calibri"/>
                <a:sym typeface="Calibri"/>
              </a:rPr>
              <a:t>What supports do you need?</a:t>
            </a:r>
            <a:endParaRPr sz="4800">
              <a:latin typeface="Calibri"/>
              <a:ea typeface="Calibri"/>
              <a:cs typeface="Calibri"/>
              <a:sym typeface="Calibri"/>
            </a:endParaRPr>
          </a:p>
        </p:txBody>
      </p:sp>
    </p:spTree>
    <p:extLst>
      <p:ext uri="{BB962C8B-B14F-4D97-AF65-F5344CB8AC3E}">
        <p14:creationId xmlns:p14="http://schemas.microsoft.com/office/powerpoint/2010/main" val="1094919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C0E694B-473B-B243-83BA-29CC868E3134}"/>
              </a:ext>
            </a:extLst>
          </p:cNvPr>
          <p:cNvGraphicFramePr/>
          <p:nvPr>
            <p:extLst/>
          </p:nvPr>
        </p:nvGraphicFramePr>
        <p:xfrm>
          <a:off x="838200" y="1690688"/>
          <a:ext cx="10515600" cy="48961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a:extLst>
              <a:ext uri="{FF2B5EF4-FFF2-40B4-BE49-F238E27FC236}">
                <a16:creationId xmlns:a16="http://schemas.microsoft.com/office/drawing/2014/main" id="{9B8B7919-4FAE-CE4F-9EA8-1D2CE460176A}"/>
              </a:ext>
            </a:extLst>
          </p:cNvPr>
          <p:cNvSpPr/>
          <p:nvPr/>
        </p:nvSpPr>
        <p:spPr>
          <a:xfrm>
            <a:off x="5510150" y="3624169"/>
            <a:ext cx="1171699" cy="102919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67" dirty="0"/>
              <a:t>Students</a:t>
            </a:r>
          </a:p>
        </p:txBody>
      </p:sp>
      <p:sp>
        <p:nvSpPr>
          <p:cNvPr id="8" name="Title 1">
            <a:extLst>
              <a:ext uri="{FF2B5EF4-FFF2-40B4-BE49-F238E27FC236}">
                <a16:creationId xmlns:a16="http://schemas.microsoft.com/office/drawing/2014/main" id="{D9D808F0-59A4-1B44-A5EC-91DAF966F8C0}"/>
              </a:ext>
            </a:extLst>
          </p:cNvPr>
          <p:cNvSpPr txBox="1">
            <a:spLocks/>
          </p:cNvSpPr>
          <p:nvPr/>
        </p:nvSpPr>
        <p:spPr>
          <a:xfrm>
            <a:off x="838200" y="365125"/>
            <a:ext cx="10515600" cy="1325563"/>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Systems</a:t>
            </a:r>
            <a:endParaRPr lang="en-US" dirty="0"/>
          </a:p>
        </p:txBody>
      </p:sp>
    </p:spTree>
    <p:extLst>
      <p:ext uri="{BB962C8B-B14F-4D97-AF65-F5344CB8AC3E}">
        <p14:creationId xmlns:p14="http://schemas.microsoft.com/office/powerpoint/2010/main" val="1851846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34716233-A768-0449-93C6-CF0EA2FEB18C}"/>
              </a:ext>
            </a:extLst>
          </p:cNvPr>
          <p:cNvGraphicFramePr/>
          <p:nvPr>
            <p:extLst>
              <p:ext uri="{D42A27DB-BD31-4B8C-83A1-F6EECF244321}">
                <p14:modId xmlns:p14="http://schemas.microsoft.com/office/powerpoint/2010/main" val="1571009818"/>
              </p:ext>
            </p:extLst>
          </p:nvPr>
        </p:nvGraphicFramePr>
        <p:xfrm>
          <a:off x="673768" y="320843"/>
          <a:ext cx="11197390" cy="27271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Google Shape;718;p98">
            <a:extLst>
              <a:ext uri="{FF2B5EF4-FFF2-40B4-BE49-F238E27FC236}">
                <a16:creationId xmlns:a16="http://schemas.microsoft.com/office/drawing/2014/main" id="{5FA4113C-6B14-C448-871F-EABFE6148367}"/>
              </a:ext>
            </a:extLst>
          </p:cNvPr>
          <p:cNvPicPr preferRelativeResize="0"/>
          <p:nvPr/>
        </p:nvPicPr>
        <p:blipFill rotWithShape="1">
          <a:blip r:embed="rId7">
            <a:alphaModFix/>
          </a:blip>
          <a:srcRect/>
          <a:stretch/>
        </p:blipFill>
        <p:spPr>
          <a:xfrm>
            <a:off x="6657694" y="3500709"/>
            <a:ext cx="4684074" cy="3357291"/>
          </a:xfrm>
          <a:prstGeom prst="rect">
            <a:avLst/>
          </a:prstGeom>
          <a:noFill/>
          <a:ln>
            <a:noFill/>
          </a:ln>
        </p:spPr>
      </p:pic>
      <p:sp>
        <p:nvSpPr>
          <p:cNvPr id="2" name="TextBox 1">
            <a:extLst>
              <a:ext uri="{FF2B5EF4-FFF2-40B4-BE49-F238E27FC236}">
                <a16:creationId xmlns:a16="http://schemas.microsoft.com/office/drawing/2014/main" id="{C864894B-3AF1-2841-AF3D-B07F747BDD9A}"/>
              </a:ext>
            </a:extLst>
          </p:cNvPr>
          <p:cNvSpPr txBox="1"/>
          <p:nvPr/>
        </p:nvSpPr>
        <p:spPr>
          <a:xfrm>
            <a:off x="804041" y="3689131"/>
            <a:ext cx="5580993" cy="2677656"/>
          </a:xfrm>
          <a:prstGeom prst="rect">
            <a:avLst/>
          </a:prstGeom>
          <a:noFill/>
        </p:spPr>
        <p:txBody>
          <a:bodyPr wrap="square" rtlCol="0">
            <a:spAutoFit/>
          </a:bodyPr>
          <a:lstStyle/>
          <a:p>
            <a:pPr fontAlgn="base"/>
            <a:r>
              <a:rPr lang="en-US" sz="2800" b="1" dirty="0"/>
              <a:t>School improvement plan posted- Aug 1</a:t>
            </a:r>
          </a:p>
          <a:p>
            <a:pPr fontAlgn="base"/>
            <a:r>
              <a:rPr lang="en-US" sz="2800" b="1" dirty="0"/>
              <a:t>Wellness plan  - Oct 1</a:t>
            </a:r>
          </a:p>
          <a:p>
            <a:pPr fontAlgn="base"/>
            <a:r>
              <a:rPr lang="en-US" sz="2800" b="1" dirty="0"/>
              <a:t>Parent engagement plan - Aug 1</a:t>
            </a:r>
          </a:p>
          <a:p>
            <a:pPr fontAlgn="base"/>
            <a:r>
              <a:rPr lang="en-US" sz="2800" b="1" dirty="0"/>
              <a:t>Literacy component - included in School improvement plan</a:t>
            </a:r>
          </a:p>
        </p:txBody>
      </p:sp>
    </p:spTree>
    <p:extLst>
      <p:ext uri="{BB962C8B-B14F-4D97-AF65-F5344CB8AC3E}">
        <p14:creationId xmlns:p14="http://schemas.microsoft.com/office/powerpoint/2010/main" val="25708905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7848F1-6280-CF4B-A9C0-0DB35E5D357F}"/>
              </a:ext>
            </a:extLst>
          </p:cNvPr>
          <p:cNvSpPr>
            <a:spLocks noGrp="1"/>
          </p:cNvSpPr>
          <p:nvPr>
            <p:ph type="ctrTitle"/>
          </p:nvPr>
        </p:nvSpPr>
        <p:spPr>
          <a:xfrm>
            <a:off x="1490134" y="1223964"/>
            <a:ext cx="9144000" cy="173937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r>
              <a:rPr lang="en-US" dirty="0"/>
              <a:t>Who must post a school improvement plan?</a:t>
            </a:r>
          </a:p>
        </p:txBody>
      </p:sp>
      <p:sp>
        <p:nvSpPr>
          <p:cNvPr id="6" name="Title 3">
            <a:extLst>
              <a:ext uri="{FF2B5EF4-FFF2-40B4-BE49-F238E27FC236}">
                <a16:creationId xmlns:a16="http://schemas.microsoft.com/office/drawing/2014/main" id="{BFDABB9F-C9BC-4A47-AFEC-029F4C522920}"/>
              </a:ext>
            </a:extLst>
          </p:cNvPr>
          <p:cNvSpPr txBox="1">
            <a:spLocks/>
          </p:cNvSpPr>
          <p:nvPr/>
        </p:nvSpPr>
        <p:spPr>
          <a:xfrm>
            <a:off x="1490134" y="3459164"/>
            <a:ext cx="9144000" cy="173937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All Schools</a:t>
            </a:r>
          </a:p>
        </p:txBody>
      </p:sp>
    </p:spTree>
    <p:extLst>
      <p:ext uri="{BB962C8B-B14F-4D97-AF65-F5344CB8AC3E}">
        <p14:creationId xmlns:p14="http://schemas.microsoft.com/office/powerpoint/2010/main" val="20703911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763EAB1E-0E52-4B4F-81BC-9475F26FFC0C}"/>
              </a:ext>
            </a:extLst>
          </p:cNvPr>
          <p:cNvGraphicFramePr/>
          <p:nvPr>
            <p:extLst>
              <p:ext uri="{D42A27DB-BD31-4B8C-83A1-F6EECF244321}">
                <p14:modId xmlns:p14="http://schemas.microsoft.com/office/powerpoint/2010/main" val="2159240636"/>
              </p:ext>
            </p:extLst>
          </p:nvPr>
        </p:nvGraphicFramePr>
        <p:xfrm>
          <a:off x="0" y="128338"/>
          <a:ext cx="12192000" cy="6729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0974F42A-9FEC-A84F-BB92-E11EB6E36E1F}"/>
              </a:ext>
            </a:extLst>
          </p:cNvPr>
          <p:cNvSpPr txBox="1"/>
          <p:nvPr/>
        </p:nvSpPr>
        <p:spPr>
          <a:xfrm>
            <a:off x="9464842" y="4748463"/>
            <a:ext cx="2133600" cy="923330"/>
          </a:xfrm>
          <a:prstGeom prst="rect">
            <a:avLst/>
          </a:prstGeom>
          <a:solidFill>
            <a:schemeClr val="accent1">
              <a:lumMod val="20000"/>
              <a:lumOff val="80000"/>
            </a:schemeClr>
          </a:solidFill>
        </p:spPr>
        <p:txBody>
          <a:bodyPr wrap="square" rtlCol="0">
            <a:spAutoFit/>
          </a:bodyPr>
          <a:lstStyle/>
          <a:p>
            <a:r>
              <a:rPr lang="en-US" dirty="0"/>
              <a:t>May 1 – School improvement plan due to district</a:t>
            </a:r>
          </a:p>
        </p:txBody>
      </p:sp>
      <p:sp>
        <p:nvSpPr>
          <p:cNvPr id="4" name="TextBox 3">
            <a:extLst>
              <a:ext uri="{FF2B5EF4-FFF2-40B4-BE49-F238E27FC236}">
                <a16:creationId xmlns:a16="http://schemas.microsoft.com/office/drawing/2014/main" id="{B7381B4C-720C-6A46-9806-4D8BE8B33CB5}"/>
              </a:ext>
            </a:extLst>
          </p:cNvPr>
          <p:cNvSpPr txBox="1"/>
          <p:nvPr/>
        </p:nvSpPr>
        <p:spPr>
          <a:xfrm>
            <a:off x="1556085" y="5671793"/>
            <a:ext cx="2117558" cy="923330"/>
          </a:xfrm>
          <a:prstGeom prst="rect">
            <a:avLst/>
          </a:prstGeom>
          <a:solidFill>
            <a:schemeClr val="accent1">
              <a:lumMod val="20000"/>
              <a:lumOff val="80000"/>
            </a:schemeClr>
          </a:solidFill>
        </p:spPr>
        <p:txBody>
          <a:bodyPr wrap="square" rtlCol="0">
            <a:spAutoFit/>
          </a:bodyPr>
          <a:lstStyle/>
          <a:p>
            <a:r>
              <a:rPr lang="en-US" dirty="0"/>
              <a:t>Aug 1 School improvement plan posted on website</a:t>
            </a:r>
          </a:p>
        </p:txBody>
      </p:sp>
      <p:pic>
        <p:nvPicPr>
          <p:cNvPr id="6" name="Google Shape;718;p98">
            <a:extLst>
              <a:ext uri="{FF2B5EF4-FFF2-40B4-BE49-F238E27FC236}">
                <a16:creationId xmlns:a16="http://schemas.microsoft.com/office/drawing/2014/main" id="{AE407639-5F92-2448-8D65-9F228B77BF90}"/>
              </a:ext>
            </a:extLst>
          </p:cNvPr>
          <p:cNvPicPr preferRelativeResize="0"/>
          <p:nvPr/>
        </p:nvPicPr>
        <p:blipFill rotWithShape="1">
          <a:blip r:embed="rId7">
            <a:alphaModFix/>
          </a:blip>
          <a:srcRect/>
          <a:stretch/>
        </p:blipFill>
        <p:spPr>
          <a:xfrm>
            <a:off x="4459815" y="1973179"/>
            <a:ext cx="3384774" cy="2909877"/>
          </a:xfrm>
          <a:prstGeom prst="rect">
            <a:avLst/>
          </a:prstGeom>
          <a:noFill/>
          <a:ln>
            <a:noFill/>
          </a:ln>
        </p:spPr>
      </p:pic>
    </p:spTree>
    <p:extLst>
      <p:ext uri="{BB962C8B-B14F-4D97-AF65-F5344CB8AC3E}">
        <p14:creationId xmlns:p14="http://schemas.microsoft.com/office/powerpoint/2010/main" val="27870552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pic>
        <p:nvPicPr>
          <p:cNvPr id="718" name="Google Shape;718;p98"/>
          <p:cNvPicPr preferRelativeResize="0"/>
          <p:nvPr/>
        </p:nvPicPr>
        <p:blipFill rotWithShape="1">
          <a:blip r:embed="rId3">
            <a:alphaModFix/>
          </a:blip>
          <a:srcRect/>
          <a:stretch/>
        </p:blipFill>
        <p:spPr>
          <a:xfrm>
            <a:off x="2278200" y="299933"/>
            <a:ext cx="7366000" cy="6426200"/>
          </a:xfrm>
          <a:prstGeom prst="rect">
            <a:avLst/>
          </a:prstGeom>
          <a:noFill/>
          <a:ln>
            <a:noFill/>
          </a:ln>
        </p:spPr>
      </p:pic>
      <p:sp>
        <p:nvSpPr>
          <p:cNvPr id="719" name="Google Shape;719;p98"/>
          <p:cNvSpPr txBox="1"/>
          <p:nvPr/>
        </p:nvSpPr>
        <p:spPr>
          <a:xfrm>
            <a:off x="98100" y="3842433"/>
            <a:ext cx="2373600" cy="2883600"/>
          </a:xfrm>
          <a:prstGeom prst="rect">
            <a:avLst/>
          </a:prstGeom>
          <a:noFill/>
          <a:ln w="38100" cap="flat" cmpd="sng">
            <a:solidFill>
              <a:srgbClr val="FF9900"/>
            </a:solidFill>
            <a:prstDash val="solid"/>
            <a:round/>
            <a:headEnd type="none" w="sm" len="sm"/>
            <a:tailEnd type="none" w="sm" len="sm"/>
          </a:ln>
        </p:spPr>
        <p:txBody>
          <a:bodyPr spcFirstLastPara="1" wrap="square" lIns="121900" tIns="121900" rIns="121900" bIns="121900" anchor="t" anchorCtr="0">
            <a:noAutofit/>
          </a:bodyPr>
          <a:lstStyle/>
          <a:p>
            <a:r>
              <a:rPr lang="en" sz="2400">
                <a:solidFill>
                  <a:schemeClr val="dk1"/>
                </a:solidFill>
                <a:latin typeface="Calibri"/>
                <a:ea typeface="Calibri"/>
                <a:cs typeface="Calibri"/>
                <a:sym typeface="Calibri"/>
              </a:rPr>
              <a:t>What does the data tell you about your schools that you need to investigate?</a:t>
            </a:r>
            <a:endParaRPr sz="2400">
              <a:solidFill>
                <a:schemeClr val="dk1"/>
              </a:solidFill>
              <a:latin typeface="Calibri"/>
              <a:ea typeface="Calibri"/>
              <a:cs typeface="Calibri"/>
              <a:sym typeface="Calibri"/>
            </a:endParaRPr>
          </a:p>
        </p:txBody>
      </p:sp>
      <p:sp>
        <p:nvSpPr>
          <p:cNvPr id="720" name="Google Shape;720;p98"/>
          <p:cNvSpPr txBox="1"/>
          <p:nvPr/>
        </p:nvSpPr>
        <p:spPr>
          <a:xfrm>
            <a:off x="1709467" y="655833"/>
            <a:ext cx="2838400" cy="1623600"/>
          </a:xfrm>
          <a:prstGeom prst="rect">
            <a:avLst/>
          </a:prstGeom>
          <a:noFill/>
          <a:ln w="38100" cap="flat" cmpd="sng">
            <a:solidFill>
              <a:srgbClr val="6AA84F"/>
            </a:solidFill>
            <a:prstDash val="solid"/>
            <a:round/>
            <a:headEnd type="none" w="sm" len="sm"/>
            <a:tailEnd type="none" w="sm" len="sm"/>
          </a:ln>
        </p:spPr>
        <p:txBody>
          <a:bodyPr spcFirstLastPara="1" wrap="square" lIns="121900" tIns="121900" rIns="121900" bIns="121900" anchor="t" anchorCtr="0">
            <a:noAutofit/>
          </a:bodyPr>
          <a:lstStyle/>
          <a:p>
            <a:r>
              <a:rPr lang="en" sz="2400">
                <a:solidFill>
                  <a:schemeClr val="dk1"/>
                </a:solidFill>
                <a:latin typeface="Calibri"/>
                <a:ea typeface="Calibri"/>
                <a:cs typeface="Calibri"/>
                <a:sym typeface="Calibri"/>
              </a:rPr>
              <a:t>How do school improvement plans reflect areas of identified need?</a:t>
            </a:r>
            <a:endParaRPr sz="2400">
              <a:solidFill>
                <a:schemeClr val="dk1"/>
              </a:solidFill>
              <a:latin typeface="Calibri"/>
              <a:ea typeface="Calibri"/>
              <a:cs typeface="Calibri"/>
              <a:sym typeface="Calibri"/>
            </a:endParaRPr>
          </a:p>
        </p:txBody>
      </p:sp>
      <p:sp>
        <p:nvSpPr>
          <p:cNvPr id="721" name="Google Shape;721;p98"/>
          <p:cNvSpPr txBox="1"/>
          <p:nvPr/>
        </p:nvSpPr>
        <p:spPr>
          <a:xfrm>
            <a:off x="9643933" y="4085499"/>
            <a:ext cx="2180400" cy="2640800"/>
          </a:xfrm>
          <a:prstGeom prst="rect">
            <a:avLst/>
          </a:prstGeom>
          <a:noFill/>
          <a:ln w="38100" cap="flat" cmpd="sng">
            <a:solidFill>
              <a:srgbClr val="CC0000"/>
            </a:solidFill>
            <a:prstDash val="solid"/>
            <a:round/>
            <a:headEnd type="none" w="sm" len="sm"/>
            <a:tailEnd type="none" w="sm" len="sm"/>
          </a:ln>
        </p:spPr>
        <p:txBody>
          <a:bodyPr spcFirstLastPara="1" wrap="square" lIns="121900" tIns="121900" rIns="121900" bIns="121900" anchor="t" anchorCtr="0">
            <a:noAutofit/>
          </a:bodyPr>
          <a:lstStyle/>
          <a:p>
            <a:r>
              <a:rPr lang="en" sz="2400">
                <a:solidFill>
                  <a:schemeClr val="dk1"/>
                </a:solidFill>
                <a:latin typeface="Calibri"/>
                <a:ea typeface="Calibri"/>
                <a:cs typeface="Calibri"/>
                <a:sym typeface="Calibri"/>
              </a:rPr>
              <a:t>How will you know the plans are being implemented and progress is being made?</a:t>
            </a:r>
            <a:endParaRPr sz="24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2959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7848F1-6280-CF4B-A9C0-0DB35E5D357F}"/>
              </a:ext>
            </a:extLst>
          </p:cNvPr>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r>
              <a:rPr lang="en-US" dirty="0"/>
              <a:t>What should be included in a school improvement plan?  </a:t>
            </a:r>
          </a:p>
        </p:txBody>
      </p:sp>
      <p:sp>
        <p:nvSpPr>
          <p:cNvPr id="2" name="Content Placeholder 1">
            <a:extLst>
              <a:ext uri="{FF2B5EF4-FFF2-40B4-BE49-F238E27FC236}">
                <a16:creationId xmlns:a16="http://schemas.microsoft.com/office/drawing/2014/main" id="{8A71B006-0C67-C74D-9AA8-DD3A05113A92}"/>
              </a:ext>
            </a:extLst>
          </p:cNvPr>
          <p:cNvSpPr>
            <a:spLocks noGrp="1"/>
          </p:cNvSpPr>
          <p:nvPr>
            <p:ph idx="1"/>
          </p:nvPr>
        </p:nvSpPr>
        <p:spPr/>
        <p:txBody>
          <a:bodyPr>
            <a:normAutofit/>
          </a:bodyPr>
          <a:lstStyle/>
          <a:p>
            <a:pPr marL="0" indent="0">
              <a:buNone/>
            </a:pPr>
            <a:r>
              <a:rPr lang="en-US" sz="4000" dirty="0"/>
              <a:t>Arkansas Division of Elementary and Secondary Education Rules Governing the Arkansas Educational Support and Accountability Act (AESAA) January 2020</a:t>
            </a:r>
          </a:p>
          <a:p>
            <a:pPr marL="0" indent="0">
              <a:buNone/>
            </a:pPr>
            <a:r>
              <a:rPr lang="en-US" dirty="0">
                <a:hlinkClick r:id="rId2"/>
              </a:rPr>
              <a:t>http://dese.ade.arkansas.gov/public/userfiles/Legal/Legal-Current%20Rules/2019/ADE%20348%20AESAA%20(2020).pdf</a:t>
            </a:r>
            <a:endParaRPr lang="en-US" dirty="0"/>
          </a:p>
          <a:p>
            <a:pPr marL="0" indent="0">
              <a:buNone/>
            </a:pPr>
            <a:endParaRPr lang="en-US" dirty="0"/>
          </a:p>
        </p:txBody>
      </p:sp>
    </p:spTree>
    <p:extLst>
      <p:ext uri="{BB962C8B-B14F-4D97-AF65-F5344CB8AC3E}">
        <p14:creationId xmlns:p14="http://schemas.microsoft.com/office/powerpoint/2010/main" val="364525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E3425C-EC94-8B47-B6E1-14CA63EB67AB}"/>
              </a:ext>
            </a:extLst>
          </p:cNvPr>
          <p:cNvSpPr>
            <a:spLocks noGrp="1"/>
          </p:cNvSpPr>
          <p:nvPr>
            <p:ph type="ctr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lstStyle/>
          <a:p>
            <a:r>
              <a:rPr lang="en-US" dirty="0"/>
              <a:t>Welcome</a:t>
            </a:r>
          </a:p>
        </p:txBody>
      </p:sp>
      <p:sp>
        <p:nvSpPr>
          <p:cNvPr id="7" name="Subtitle 6">
            <a:extLst>
              <a:ext uri="{FF2B5EF4-FFF2-40B4-BE49-F238E27FC236}">
                <a16:creationId xmlns:a16="http://schemas.microsoft.com/office/drawing/2014/main" id="{3A8B42AC-C543-2C42-9AD9-8C447ACEA8E6}"/>
              </a:ext>
            </a:extLst>
          </p:cNvPr>
          <p:cNvSpPr>
            <a:spLocks noGrp="1"/>
          </p:cNvSpPr>
          <p:nvPr>
            <p:ph type="subTitle" idx="1"/>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r>
              <a:rPr lang="en-US" sz="4400" dirty="0"/>
              <a:t>AAFC and AASBO</a:t>
            </a:r>
          </a:p>
        </p:txBody>
      </p:sp>
    </p:spTree>
    <p:extLst>
      <p:ext uri="{BB962C8B-B14F-4D97-AF65-F5344CB8AC3E}">
        <p14:creationId xmlns:p14="http://schemas.microsoft.com/office/powerpoint/2010/main" val="2228331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7848F1-6280-CF4B-A9C0-0DB35E5D357F}"/>
              </a:ext>
            </a:extLst>
          </p:cNvPr>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r>
              <a:rPr lang="en-US" dirty="0"/>
              <a:t>What should be included in a school improvement plan?  (state requirement)</a:t>
            </a:r>
          </a:p>
        </p:txBody>
      </p:sp>
      <p:sp>
        <p:nvSpPr>
          <p:cNvPr id="6" name="TextBox 5">
            <a:extLst>
              <a:ext uri="{FF2B5EF4-FFF2-40B4-BE49-F238E27FC236}">
                <a16:creationId xmlns:a16="http://schemas.microsoft.com/office/drawing/2014/main" id="{091BB327-1C3C-3E4E-B0BD-93D3AEE9154B}"/>
              </a:ext>
            </a:extLst>
          </p:cNvPr>
          <p:cNvSpPr txBox="1"/>
          <p:nvPr/>
        </p:nvSpPr>
        <p:spPr>
          <a:xfrm flipV="1">
            <a:off x="1524000" y="5918793"/>
            <a:ext cx="9440917" cy="2941427"/>
          </a:xfrm>
          <a:prstGeom prst="rect">
            <a:avLst/>
          </a:prstGeom>
          <a:noFill/>
        </p:spPr>
        <p:txBody>
          <a:bodyPr wrap="square" rtlCol="0">
            <a:spAutoFit/>
          </a:bodyPr>
          <a:lstStyle/>
          <a:p>
            <a:endParaRPr lang="en-US" dirty="0"/>
          </a:p>
        </p:txBody>
      </p:sp>
      <p:pic>
        <p:nvPicPr>
          <p:cNvPr id="1030" name="Picture 6" descr="page18image1324833808">
            <a:extLst>
              <a:ext uri="{FF2B5EF4-FFF2-40B4-BE49-F238E27FC236}">
                <a16:creationId xmlns:a16="http://schemas.microsoft.com/office/drawing/2014/main" id="{B987721C-7005-7240-B103-C1F51FCF63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75" y="1127125"/>
            <a:ext cx="38100" cy="127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E5D6C59-ED58-5D49-963C-A9EF81C67A11}"/>
              </a:ext>
            </a:extLst>
          </p:cNvPr>
          <p:cNvSpPr>
            <a:spLocks noChangeArrowheads="1"/>
          </p:cNvSpPr>
          <p:nvPr/>
        </p:nvSpPr>
        <p:spPr bwMode="auto">
          <a:xfrm>
            <a:off x="838200" y="1690688"/>
            <a:ext cx="10515600"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pitchFamily="2" charset="0"/>
              </a:rPr>
              <a:t>8.05.1 School-level improvement plans shall follow a continuous cycle of inquiry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pitchFamily="2" charset="0"/>
              </a:rPr>
              <a:t>and at a minimum: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Times"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pitchFamily="2" charset="0"/>
              </a:rPr>
              <a:t>8.05.1.1 Establish goals or anticipated outcomes based on an analysis of students’ needs;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pitchFamily="2" charset="0"/>
              </a:rPr>
              <a:t>8.05.1.2 Identify </a:t>
            </a:r>
            <a:r>
              <a:rPr kumimoji="0" lang="en-US" altLang="en-US" sz="2000" b="1" i="0" u="none" strike="noStrike" cap="none" normalizeH="0" baseline="0" dirty="0">
                <a:ln>
                  <a:noFill/>
                </a:ln>
                <a:solidFill>
                  <a:schemeClr val="tx1"/>
                </a:solidFill>
                <a:effectLst/>
                <a:latin typeface="Times" pitchFamily="2" charset="0"/>
              </a:rPr>
              <a:t>student supports and evidence-based interventions </a:t>
            </a:r>
            <a:r>
              <a:rPr kumimoji="0" lang="en-US" altLang="en-US" sz="2000" b="0" i="0" u="none" strike="noStrike" cap="none" normalizeH="0" baseline="0" dirty="0">
                <a:ln>
                  <a:noFill/>
                </a:ln>
                <a:solidFill>
                  <a:schemeClr val="tx1"/>
                </a:solidFill>
                <a:effectLst/>
                <a:latin typeface="Times" pitchFamily="2" charset="0"/>
              </a:rPr>
              <a:t>and practices to be implemented;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pitchFamily="2" charset="0"/>
              </a:rPr>
              <a:t>8.05.1.3 Describe the </a:t>
            </a:r>
            <a:r>
              <a:rPr kumimoji="0" lang="en-US" altLang="en-US" sz="2000" b="1" i="0" u="none" strike="noStrike" cap="none" normalizeH="0" baseline="0" dirty="0">
                <a:ln>
                  <a:noFill/>
                </a:ln>
                <a:solidFill>
                  <a:schemeClr val="tx1"/>
                </a:solidFill>
                <a:effectLst/>
                <a:latin typeface="Times" pitchFamily="2" charset="0"/>
              </a:rPr>
              <a:t>professional learning </a:t>
            </a:r>
            <a:r>
              <a:rPr kumimoji="0" lang="en-US" altLang="en-US" sz="2000" b="0" i="0" u="none" strike="noStrike" cap="none" normalizeH="0" baseline="0" dirty="0">
                <a:ln>
                  <a:noFill/>
                </a:ln>
                <a:solidFill>
                  <a:schemeClr val="tx1"/>
                </a:solidFill>
                <a:effectLst/>
                <a:latin typeface="Times" pitchFamily="2" charset="0"/>
              </a:rPr>
              <a:t>necessary for adults to deliver the supports or interventions;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pitchFamily="2" charset="0"/>
              </a:rPr>
              <a:t>8.05.1.4 Describe the implementation timeline for monitoring of the interventions and practices for effectiveness;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pitchFamily="2" charset="0"/>
              </a:rPr>
              <a:t>8.05.1.5 Describe the timeline and procedures for evaluation of the interventions and practices for effectiveness.; and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pitchFamily="2" charset="0"/>
              </a:rPr>
              <a:t>8.05.1.6 </a:t>
            </a:r>
            <a:r>
              <a:rPr kumimoji="0" lang="en-US" altLang="en-US" sz="2000" b="1" i="0" u="none" strike="noStrike" cap="none" normalizeH="0" baseline="0" dirty="0">
                <a:ln>
                  <a:noFill/>
                </a:ln>
                <a:solidFill>
                  <a:schemeClr val="tx1"/>
                </a:solidFill>
                <a:effectLst/>
                <a:latin typeface="Times" pitchFamily="2" charset="0"/>
              </a:rPr>
              <a:t>Include a literacy plan </a:t>
            </a:r>
            <a:r>
              <a:rPr kumimoji="0" lang="en-US" altLang="en-US" sz="2000" b="0" i="0" u="none" strike="noStrike" cap="none" normalizeH="0" baseline="0" dirty="0">
                <a:ln>
                  <a:noFill/>
                </a:ln>
                <a:solidFill>
                  <a:schemeClr val="tx1"/>
                </a:solidFill>
                <a:effectLst/>
                <a:latin typeface="Times" pitchFamily="2" charset="0"/>
              </a:rPr>
              <a:t>that includes, without limitation, a curriculum program and a professional development program that are: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pitchFamily="2" charset="0"/>
              </a:rPr>
              <a:t>	8.05.1.6.1 Aligned with the literacy needs of the public school district; and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Times" pitchFamily="2" charset="0"/>
              </a:rPr>
              <a:t>	8.05.1.6.2 Based on the science of reading as defined by Ark. Code Ann. § 6-17-429(k)(1). </a:t>
            </a:r>
            <a:endParaRPr kumimoji="0" lang="en-US" altLang="en-US" sz="3200" b="0" i="0" u="none" strike="noStrike" cap="none" normalizeH="0" baseline="0" dirty="0">
              <a:ln>
                <a:noFill/>
              </a:ln>
              <a:solidFill>
                <a:schemeClr val="tx1"/>
              </a:solidFill>
              <a:effectLst/>
              <a:latin typeface="Arial" panose="020B0604020202020204" pitchFamily="34" charset="0"/>
            </a:endParaRPr>
          </a:p>
        </p:txBody>
      </p:sp>
      <p:pic>
        <p:nvPicPr>
          <p:cNvPr id="1032" name="Picture 8" descr="page18image1324833808">
            <a:extLst>
              <a:ext uri="{FF2B5EF4-FFF2-40B4-BE49-F238E27FC236}">
                <a16:creationId xmlns:a16="http://schemas.microsoft.com/office/drawing/2014/main" id="{3512E7C6-DC8E-2947-B864-9D9D267A32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0275" y="4604561"/>
            <a:ext cx="38100" cy="45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3030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763EAB1E-0E52-4B4F-81BC-9475F26FFC0C}"/>
              </a:ext>
            </a:extLst>
          </p:cNvPr>
          <p:cNvGraphicFramePr/>
          <p:nvPr/>
        </p:nvGraphicFramePr>
        <p:xfrm>
          <a:off x="0" y="128338"/>
          <a:ext cx="12192000" cy="6729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0974F42A-9FEC-A84F-BB92-E11EB6E36E1F}"/>
              </a:ext>
            </a:extLst>
          </p:cNvPr>
          <p:cNvSpPr txBox="1"/>
          <p:nvPr/>
        </p:nvSpPr>
        <p:spPr>
          <a:xfrm>
            <a:off x="9464842" y="4748463"/>
            <a:ext cx="2133600" cy="923330"/>
          </a:xfrm>
          <a:prstGeom prst="rect">
            <a:avLst/>
          </a:prstGeom>
          <a:noFill/>
        </p:spPr>
        <p:txBody>
          <a:bodyPr wrap="square" rtlCol="0">
            <a:spAutoFit/>
          </a:bodyPr>
          <a:lstStyle/>
          <a:p>
            <a:r>
              <a:rPr lang="en-US" dirty="0"/>
              <a:t>May 1 – School improvement plan due to district</a:t>
            </a:r>
          </a:p>
        </p:txBody>
      </p:sp>
      <p:sp>
        <p:nvSpPr>
          <p:cNvPr id="4" name="TextBox 3">
            <a:extLst>
              <a:ext uri="{FF2B5EF4-FFF2-40B4-BE49-F238E27FC236}">
                <a16:creationId xmlns:a16="http://schemas.microsoft.com/office/drawing/2014/main" id="{B7381B4C-720C-6A46-9806-4D8BE8B33CB5}"/>
              </a:ext>
            </a:extLst>
          </p:cNvPr>
          <p:cNvSpPr txBox="1"/>
          <p:nvPr/>
        </p:nvSpPr>
        <p:spPr>
          <a:xfrm>
            <a:off x="1556085" y="5671793"/>
            <a:ext cx="2117558" cy="923330"/>
          </a:xfrm>
          <a:prstGeom prst="rect">
            <a:avLst/>
          </a:prstGeom>
          <a:noFill/>
        </p:spPr>
        <p:txBody>
          <a:bodyPr wrap="square" rtlCol="0">
            <a:spAutoFit/>
          </a:bodyPr>
          <a:lstStyle/>
          <a:p>
            <a:r>
              <a:rPr lang="en-US" dirty="0"/>
              <a:t>Aug 1 School improvement plan posted on website</a:t>
            </a:r>
          </a:p>
        </p:txBody>
      </p:sp>
      <p:pic>
        <p:nvPicPr>
          <p:cNvPr id="6" name="Google Shape;718;p98">
            <a:extLst>
              <a:ext uri="{FF2B5EF4-FFF2-40B4-BE49-F238E27FC236}">
                <a16:creationId xmlns:a16="http://schemas.microsoft.com/office/drawing/2014/main" id="{AE407639-5F92-2448-8D65-9F228B77BF90}"/>
              </a:ext>
            </a:extLst>
          </p:cNvPr>
          <p:cNvPicPr preferRelativeResize="0"/>
          <p:nvPr/>
        </p:nvPicPr>
        <p:blipFill rotWithShape="1">
          <a:blip r:embed="rId7">
            <a:alphaModFix/>
          </a:blip>
          <a:srcRect/>
          <a:stretch/>
        </p:blipFill>
        <p:spPr>
          <a:xfrm>
            <a:off x="4459815" y="1973179"/>
            <a:ext cx="3384774" cy="2909877"/>
          </a:xfrm>
          <a:prstGeom prst="rect">
            <a:avLst/>
          </a:prstGeom>
          <a:noFill/>
          <a:ln>
            <a:noFill/>
          </a:ln>
        </p:spPr>
      </p:pic>
      <p:sp>
        <p:nvSpPr>
          <p:cNvPr id="7" name="TextBox 6">
            <a:extLst>
              <a:ext uri="{FF2B5EF4-FFF2-40B4-BE49-F238E27FC236}">
                <a16:creationId xmlns:a16="http://schemas.microsoft.com/office/drawing/2014/main" id="{4F3A344E-C36A-864D-A363-97DF61B9F299}"/>
              </a:ext>
            </a:extLst>
          </p:cNvPr>
          <p:cNvSpPr txBox="1"/>
          <p:nvPr/>
        </p:nvSpPr>
        <p:spPr>
          <a:xfrm>
            <a:off x="192505" y="5415119"/>
            <a:ext cx="1363579" cy="1477328"/>
          </a:xfrm>
          <a:prstGeom prst="rect">
            <a:avLst/>
          </a:prstGeom>
          <a:solidFill>
            <a:schemeClr val="accent1">
              <a:lumMod val="20000"/>
              <a:lumOff val="80000"/>
            </a:schemeClr>
          </a:solidFill>
        </p:spPr>
        <p:txBody>
          <a:bodyPr wrap="square" rtlCol="0">
            <a:spAutoFit/>
          </a:bodyPr>
          <a:lstStyle/>
          <a:p>
            <a:r>
              <a:rPr lang="en-US" dirty="0"/>
              <a:t>Aug 1 Parent Involvement plan submitted</a:t>
            </a:r>
          </a:p>
        </p:txBody>
      </p:sp>
    </p:spTree>
    <p:extLst>
      <p:ext uri="{BB962C8B-B14F-4D97-AF65-F5344CB8AC3E}">
        <p14:creationId xmlns:p14="http://schemas.microsoft.com/office/powerpoint/2010/main" val="26065700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sp>
        <p:nvSpPr>
          <p:cNvPr id="705" name="Google Shape;705;p24"/>
          <p:cNvSpPr txBox="1">
            <a:spLocks noGrp="1"/>
          </p:cNvSpPr>
          <p:nvPr>
            <p:ph type="title"/>
          </p:nvPr>
        </p:nvSpPr>
        <p:spPr>
          <a:xfrm>
            <a:off x="838200" y="365125"/>
            <a:ext cx="10515600" cy="1325563"/>
          </a:xfrm>
          <a:prstGeom prst="rect">
            <a:avLst/>
          </a:prstGeom>
          <a:gradFill>
            <a:gsLst>
              <a:gs pos="0">
                <a:srgbClr val="F5F7FC"/>
              </a:gs>
              <a:gs pos="74000">
                <a:srgbClr val="A9BEE4"/>
              </a:gs>
              <a:gs pos="83000">
                <a:srgbClr val="A9BEE4"/>
              </a:gs>
              <a:gs pos="100000">
                <a:srgbClr val="C5D3ED"/>
              </a:gs>
            </a:gsLst>
            <a:lin ang="5400000" scaled="0"/>
          </a:grad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What should be included in a </a:t>
            </a:r>
            <a:r>
              <a:rPr lang="en-US" b="1"/>
              <a:t>District</a:t>
            </a:r>
            <a:r>
              <a:rPr lang="en-US"/>
              <a:t> Family Engagement plan?  </a:t>
            </a:r>
            <a:endParaRPr/>
          </a:p>
        </p:txBody>
      </p:sp>
      <p:pic>
        <p:nvPicPr>
          <p:cNvPr id="706" name="Google Shape;706;p24" descr="page18image1324833808"/>
          <p:cNvPicPr preferRelativeResize="0"/>
          <p:nvPr/>
        </p:nvPicPr>
        <p:blipFill rotWithShape="1">
          <a:blip r:embed="rId3">
            <a:alphaModFix/>
          </a:blip>
          <a:srcRect/>
          <a:stretch/>
        </p:blipFill>
        <p:spPr>
          <a:xfrm>
            <a:off x="92075" y="1127125"/>
            <a:ext cx="38100" cy="12700"/>
          </a:xfrm>
          <a:prstGeom prst="rect">
            <a:avLst/>
          </a:prstGeom>
          <a:noFill/>
          <a:ln>
            <a:noFill/>
          </a:ln>
        </p:spPr>
      </p:pic>
      <p:sp>
        <p:nvSpPr>
          <p:cNvPr id="707" name="Google Shape;707;p24"/>
          <p:cNvSpPr txBox="1"/>
          <p:nvPr/>
        </p:nvSpPr>
        <p:spPr>
          <a:xfrm>
            <a:off x="456250" y="1819275"/>
            <a:ext cx="5266200" cy="4348800"/>
          </a:xfrm>
          <a:prstGeom prst="rect">
            <a:avLst/>
          </a:prstGeom>
          <a:noFill/>
          <a:ln>
            <a:noFill/>
          </a:ln>
        </p:spPr>
        <p:txBody>
          <a:bodyPr spcFirstLastPara="1" wrap="square" lIns="91425" tIns="91425" rIns="91425" bIns="91425" anchor="t" anchorCtr="0">
            <a:noAutofit/>
          </a:bodyPr>
          <a:lstStyle/>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Jointly Developed Expectations and Objectives</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Building Staff Capacity through Training and Technical Assistance</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Building Parent Capacity</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Reservation and Evaluation</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Coordination</a:t>
            </a:r>
            <a:endParaRPr sz="3000">
              <a:latin typeface="Calibri"/>
              <a:ea typeface="Calibri"/>
              <a:cs typeface="Calibri"/>
              <a:sym typeface="Calibri"/>
            </a:endParaRPr>
          </a:p>
        </p:txBody>
      </p:sp>
      <p:sp>
        <p:nvSpPr>
          <p:cNvPr id="708" name="Google Shape;708;p24"/>
          <p:cNvSpPr txBox="1"/>
          <p:nvPr/>
        </p:nvSpPr>
        <p:spPr>
          <a:xfrm>
            <a:off x="6312300" y="2040500"/>
            <a:ext cx="3348000" cy="359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Calibri"/>
                <a:ea typeface="Calibri"/>
                <a:cs typeface="Calibri"/>
                <a:sym typeface="Calibri"/>
              </a:rPr>
              <a:t>Look for “</a:t>
            </a:r>
            <a:r>
              <a:rPr lang="en-US" sz="2400" i="1">
                <a:latin typeface="Calibri"/>
                <a:ea typeface="Calibri"/>
                <a:cs typeface="Calibri"/>
                <a:sym typeface="Calibri"/>
              </a:rPr>
              <a:t>Arkansas Guide for District Parent and Family Engagement Plan</a:t>
            </a:r>
            <a:r>
              <a:rPr lang="en-US" sz="2400">
                <a:latin typeface="Calibri"/>
                <a:ea typeface="Calibri"/>
                <a:cs typeface="Calibri"/>
                <a:sym typeface="Calibri"/>
              </a:rPr>
              <a:t>” to see all statutes and rules:</a:t>
            </a: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a:p>
            <a:pPr marL="0" lvl="0" indent="0" algn="l" rtl="0">
              <a:spcBef>
                <a:spcPts val="0"/>
              </a:spcBef>
              <a:spcAft>
                <a:spcPts val="0"/>
              </a:spcAft>
              <a:buNone/>
            </a:pPr>
            <a:r>
              <a:rPr lang="en-US" sz="3000" u="sng">
                <a:solidFill>
                  <a:schemeClr val="hlink"/>
                </a:solidFill>
                <a:latin typeface="Calibri"/>
                <a:ea typeface="Calibri"/>
                <a:cs typeface="Calibri"/>
                <a:sym typeface="Calibri"/>
                <a:hlinkClick r:id="rId4"/>
              </a:rPr>
              <a:t>http://bit.ly/ARPFEP</a:t>
            </a:r>
            <a:r>
              <a:rPr lang="en-US" sz="3000">
                <a:latin typeface="Calibri"/>
                <a:ea typeface="Calibri"/>
                <a:cs typeface="Calibri"/>
                <a:sym typeface="Calibri"/>
              </a:rPr>
              <a:t> </a:t>
            </a:r>
            <a:endParaRPr sz="3000">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p:txBody>
      </p:sp>
      <p:pic>
        <p:nvPicPr>
          <p:cNvPr id="709" name="Google Shape;709;p24"/>
          <p:cNvPicPr preferRelativeResize="0"/>
          <p:nvPr/>
        </p:nvPicPr>
        <p:blipFill>
          <a:blip r:embed="rId5">
            <a:alphaModFix/>
          </a:blip>
          <a:stretch>
            <a:fillRect/>
          </a:stretch>
        </p:blipFill>
        <p:spPr>
          <a:xfrm rot="648540">
            <a:off x="9718049" y="1865974"/>
            <a:ext cx="2131250" cy="2770100"/>
          </a:xfrm>
          <a:prstGeom prst="rect">
            <a:avLst/>
          </a:prstGeom>
          <a:noFill/>
          <a:ln>
            <a:noFill/>
          </a:ln>
        </p:spPr>
      </p:pic>
      <p:sp>
        <p:nvSpPr>
          <p:cNvPr id="710" name="Google Shape;710;p24"/>
          <p:cNvSpPr/>
          <p:nvPr/>
        </p:nvSpPr>
        <p:spPr>
          <a:xfrm>
            <a:off x="7137275" y="4911200"/>
            <a:ext cx="3540550" cy="1721747"/>
          </a:xfrm>
          <a:prstGeom prst="rect">
            <a:avLst/>
          </a:prstGeom>
        </p:spPr>
        <p:txBody>
          <a:bodyPr>
            <a:prstTxWarp prst="textPlain">
              <a:avLst/>
            </a:prstTxWarp>
          </a:bodyPr>
          <a:lstStyle/>
          <a:p>
            <a:pPr lvl="0" algn="ctr"/>
            <a:r>
              <a:rPr b="0" i="0">
                <a:ln w="19050" cap="flat" cmpd="sng">
                  <a:solidFill>
                    <a:srgbClr val="31538F"/>
                  </a:solidFill>
                  <a:prstDash val="solid"/>
                  <a:round/>
                  <a:headEnd type="none" w="sm" len="sm"/>
                  <a:tailEnd type="none" w="sm" len="sm"/>
                </a:ln>
                <a:solidFill>
                  <a:srgbClr val="4A86E8"/>
                </a:solidFill>
                <a:latin typeface="Calibri"/>
              </a:rPr>
              <a:t>Due in Indistar </a:t>
            </a:r>
            <a:br>
              <a:rPr b="0" i="0">
                <a:ln w="19050" cap="flat" cmpd="sng">
                  <a:solidFill>
                    <a:srgbClr val="31538F"/>
                  </a:solidFill>
                  <a:prstDash val="solid"/>
                  <a:round/>
                  <a:headEnd type="none" w="sm" len="sm"/>
                  <a:tailEnd type="none" w="sm" len="sm"/>
                </a:ln>
                <a:solidFill>
                  <a:srgbClr val="4A86E8"/>
                </a:solidFill>
                <a:latin typeface="Calibri"/>
              </a:rPr>
            </a:br>
            <a:r>
              <a:rPr b="0" i="0">
                <a:ln w="19050" cap="flat" cmpd="sng">
                  <a:solidFill>
                    <a:srgbClr val="31538F"/>
                  </a:solidFill>
                  <a:prstDash val="solid"/>
                  <a:round/>
                  <a:headEnd type="none" w="sm" len="sm"/>
                  <a:tailEnd type="none" w="sm" len="sm"/>
                </a:ln>
                <a:solidFill>
                  <a:srgbClr val="4A86E8"/>
                </a:solidFill>
                <a:latin typeface="Calibri"/>
              </a:rPr>
              <a:t>and on Websites </a:t>
            </a:r>
            <a:br>
              <a:rPr b="0" i="0">
                <a:ln w="19050" cap="flat" cmpd="sng">
                  <a:solidFill>
                    <a:srgbClr val="31538F"/>
                  </a:solidFill>
                  <a:prstDash val="solid"/>
                  <a:round/>
                  <a:headEnd type="none" w="sm" len="sm"/>
                  <a:tailEnd type="none" w="sm" len="sm"/>
                </a:ln>
                <a:solidFill>
                  <a:srgbClr val="4A86E8"/>
                </a:solidFill>
                <a:latin typeface="Calibri"/>
              </a:rPr>
            </a:br>
            <a:r>
              <a:rPr b="0" i="0">
                <a:ln w="19050" cap="flat" cmpd="sng">
                  <a:solidFill>
                    <a:srgbClr val="31538F"/>
                  </a:solidFill>
                  <a:prstDash val="solid"/>
                  <a:round/>
                  <a:headEnd type="none" w="sm" len="sm"/>
                  <a:tailEnd type="none" w="sm" len="sm"/>
                </a:ln>
                <a:solidFill>
                  <a:srgbClr val="4A86E8"/>
                </a:solidFill>
                <a:latin typeface="Calibri"/>
              </a:rPr>
              <a:t>by August 1!</a:t>
            </a:r>
          </a:p>
        </p:txBody>
      </p:sp>
      <p:sp>
        <p:nvSpPr>
          <p:cNvPr id="711" name="Google Shape;711;p24"/>
          <p:cNvSpPr txBox="1"/>
          <p:nvPr/>
        </p:nvSpPr>
        <p:spPr>
          <a:xfrm>
            <a:off x="2411600" y="2833625"/>
            <a:ext cx="4341000" cy="50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Tree>
    <p:extLst>
      <p:ext uri="{BB962C8B-B14F-4D97-AF65-F5344CB8AC3E}">
        <p14:creationId xmlns:p14="http://schemas.microsoft.com/office/powerpoint/2010/main" val="243937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sp>
        <p:nvSpPr>
          <p:cNvPr id="716" name="Google Shape;716;g7cefd04b9f_0_1"/>
          <p:cNvSpPr txBox="1">
            <a:spLocks noGrp="1"/>
          </p:cNvSpPr>
          <p:nvPr>
            <p:ph type="title"/>
          </p:nvPr>
        </p:nvSpPr>
        <p:spPr>
          <a:xfrm>
            <a:off x="838200" y="365125"/>
            <a:ext cx="10515600" cy="1325700"/>
          </a:xfrm>
          <a:prstGeom prst="rect">
            <a:avLst/>
          </a:prstGeom>
          <a:gradFill>
            <a:gsLst>
              <a:gs pos="0">
                <a:srgbClr val="F5F7FC"/>
              </a:gs>
              <a:gs pos="74000">
                <a:srgbClr val="A9BEE4"/>
              </a:gs>
              <a:gs pos="83000">
                <a:srgbClr val="A9BEE4"/>
              </a:gs>
              <a:gs pos="100000">
                <a:srgbClr val="C5D3ED"/>
              </a:gs>
            </a:gsLst>
            <a:lin ang="5400012" scaled="0"/>
          </a:grad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a:t>What should be included in a </a:t>
            </a:r>
            <a:r>
              <a:rPr lang="en-US" b="1"/>
              <a:t>School</a:t>
            </a:r>
            <a:r>
              <a:rPr lang="en-US"/>
              <a:t> Family Engagement plan?  </a:t>
            </a:r>
            <a:endParaRPr/>
          </a:p>
        </p:txBody>
      </p:sp>
      <p:sp>
        <p:nvSpPr>
          <p:cNvPr id="717" name="Google Shape;717;g7cefd04b9f_0_1"/>
          <p:cNvSpPr txBox="1"/>
          <p:nvPr/>
        </p:nvSpPr>
        <p:spPr>
          <a:xfrm rot="10800000" flipH="1">
            <a:off x="1524000" y="5918720"/>
            <a:ext cx="9441000" cy="294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718" name="Google Shape;718;g7cefd04b9f_0_1" descr="page18image1324833808"/>
          <p:cNvPicPr preferRelativeResize="0"/>
          <p:nvPr/>
        </p:nvPicPr>
        <p:blipFill rotWithShape="1">
          <a:blip r:embed="rId3">
            <a:alphaModFix/>
          </a:blip>
          <a:srcRect/>
          <a:stretch/>
        </p:blipFill>
        <p:spPr>
          <a:xfrm>
            <a:off x="92075" y="1127125"/>
            <a:ext cx="38100" cy="12700"/>
          </a:xfrm>
          <a:prstGeom prst="rect">
            <a:avLst/>
          </a:prstGeom>
          <a:noFill/>
          <a:ln>
            <a:noFill/>
          </a:ln>
        </p:spPr>
      </p:pic>
      <p:sp>
        <p:nvSpPr>
          <p:cNvPr id="719" name="Google Shape;719;g7cefd04b9f_0_1"/>
          <p:cNvSpPr txBox="1"/>
          <p:nvPr/>
        </p:nvSpPr>
        <p:spPr>
          <a:xfrm>
            <a:off x="485750" y="1863625"/>
            <a:ext cx="5885700" cy="4817400"/>
          </a:xfrm>
          <a:prstGeom prst="rect">
            <a:avLst/>
          </a:prstGeom>
          <a:noFill/>
          <a:ln>
            <a:noFill/>
          </a:ln>
        </p:spPr>
        <p:txBody>
          <a:bodyPr spcFirstLastPara="1" wrap="square" lIns="91425" tIns="91425" rIns="91425" bIns="91425" anchor="t" anchorCtr="0">
            <a:noAutofit/>
          </a:bodyPr>
          <a:lstStyle/>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Jointly Developed </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Annual Title I Meeting*</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Communications</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School-Parent Compact*</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Reservation of Funds*</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Coordination of Services</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Building Capacity of Parents</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Building Capacity of School Staff</a:t>
            </a:r>
            <a:endParaRPr sz="3000">
              <a:latin typeface="Calibri"/>
              <a:ea typeface="Calibri"/>
              <a:cs typeface="Calibri"/>
              <a:sym typeface="Calibri"/>
            </a:endParaRPr>
          </a:p>
          <a:p>
            <a:pPr marL="457200" lvl="0" indent="-419100" algn="l" rtl="0">
              <a:spcBef>
                <a:spcPts val="0"/>
              </a:spcBef>
              <a:spcAft>
                <a:spcPts val="0"/>
              </a:spcAft>
              <a:buSzPts val="3000"/>
              <a:buFont typeface="Calibri"/>
              <a:buAutoNum type="arabicPeriod"/>
            </a:pPr>
            <a:r>
              <a:rPr lang="en-US" sz="3000">
                <a:latin typeface="Calibri"/>
                <a:ea typeface="Calibri"/>
                <a:cs typeface="Calibri"/>
                <a:sym typeface="Calibri"/>
              </a:rPr>
              <a:t>Building Capacity - Discretionary*</a:t>
            </a:r>
            <a:endParaRPr sz="3000">
              <a:latin typeface="Calibri"/>
              <a:ea typeface="Calibri"/>
              <a:cs typeface="Calibri"/>
              <a:sym typeface="Calibri"/>
            </a:endParaRPr>
          </a:p>
          <a:p>
            <a:pPr marL="457200" lvl="0" indent="0" algn="l" rtl="0">
              <a:spcBef>
                <a:spcPts val="0"/>
              </a:spcBef>
              <a:spcAft>
                <a:spcPts val="0"/>
              </a:spcAft>
              <a:buNone/>
            </a:pPr>
            <a:r>
              <a:rPr lang="en-US" sz="3000">
                <a:latin typeface="Calibri"/>
                <a:ea typeface="Calibri"/>
                <a:cs typeface="Calibri"/>
                <a:sym typeface="Calibri"/>
              </a:rPr>
              <a:t>(</a:t>
            </a:r>
            <a:r>
              <a:rPr lang="en-US" sz="3000" i="1">
                <a:latin typeface="Calibri"/>
                <a:ea typeface="Calibri"/>
                <a:cs typeface="Calibri"/>
                <a:sym typeface="Calibri"/>
              </a:rPr>
              <a:t>*required in all Title I schools</a:t>
            </a:r>
            <a:r>
              <a:rPr lang="en-US" sz="3000">
                <a:latin typeface="Calibri"/>
                <a:ea typeface="Calibri"/>
                <a:cs typeface="Calibri"/>
                <a:sym typeface="Calibri"/>
              </a:rPr>
              <a:t>)</a:t>
            </a:r>
            <a:endParaRPr sz="3000">
              <a:latin typeface="Calibri"/>
              <a:ea typeface="Calibri"/>
              <a:cs typeface="Calibri"/>
              <a:sym typeface="Calibri"/>
            </a:endParaRPr>
          </a:p>
        </p:txBody>
      </p:sp>
      <p:sp>
        <p:nvSpPr>
          <p:cNvPr id="720" name="Google Shape;720;g7cefd04b9f_0_1"/>
          <p:cNvSpPr txBox="1"/>
          <p:nvPr/>
        </p:nvSpPr>
        <p:spPr>
          <a:xfrm>
            <a:off x="6312300" y="2040500"/>
            <a:ext cx="3348000" cy="359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Calibri"/>
                <a:ea typeface="Calibri"/>
                <a:cs typeface="Calibri"/>
                <a:sym typeface="Calibri"/>
              </a:rPr>
              <a:t>Look for “</a:t>
            </a:r>
            <a:r>
              <a:rPr lang="en-US" sz="2400" i="1">
                <a:latin typeface="Calibri"/>
                <a:ea typeface="Calibri"/>
                <a:cs typeface="Calibri"/>
                <a:sym typeface="Calibri"/>
              </a:rPr>
              <a:t>Arkansas Guide for School Parent and Family Engagement Plan</a:t>
            </a:r>
            <a:r>
              <a:rPr lang="en-US" sz="2400">
                <a:latin typeface="Calibri"/>
                <a:ea typeface="Calibri"/>
                <a:cs typeface="Calibri"/>
                <a:sym typeface="Calibri"/>
              </a:rPr>
              <a:t>” to see all statutes and rules:</a:t>
            </a: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a:p>
            <a:pPr marL="0" lvl="0" indent="0" algn="l" rtl="0">
              <a:spcBef>
                <a:spcPts val="0"/>
              </a:spcBef>
              <a:spcAft>
                <a:spcPts val="0"/>
              </a:spcAft>
              <a:buNone/>
            </a:pPr>
            <a:r>
              <a:rPr lang="en-US" sz="3000" u="sng">
                <a:solidFill>
                  <a:schemeClr val="hlink"/>
                </a:solidFill>
                <a:latin typeface="Calibri"/>
                <a:ea typeface="Calibri"/>
                <a:cs typeface="Calibri"/>
                <a:sym typeface="Calibri"/>
                <a:hlinkClick r:id="rId4"/>
              </a:rPr>
              <a:t>http://bit.ly/ARPFEP</a:t>
            </a:r>
            <a:r>
              <a:rPr lang="en-US" sz="3000">
                <a:latin typeface="Calibri"/>
                <a:ea typeface="Calibri"/>
                <a:cs typeface="Calibri"/>
                <a:sym typeface="Calibri"/>
              </a:rPr>
              <a:t> </a:t>
            </a:r>
            <a:endParaRPr sz="3000">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p:txBody>
      </p:sp>
      <p:pic>
        <p:nvPicPr>
          <p:cNvPr id="721" name="Google Shape;721;g7cefd04b9f_0_1"/>
          <p:cNvPicPr preferRelativeResize="0"/>
          <p:nvPr/>
        </p:nvPicPr>
        <p:blipFill>
          <a:blip r:embed="rId5">
            <a:alphaModFix/>
          </a:blip>
          <a:stretch>
            <a:fillRect/>
          </a:stretch>
        </p:blipFill>
        <p:spPr>
          <a:xfrm rot="615767">
            <a:off x="9730900" y="1866575"/>
            <a:ext cx="2226899" cy="2828960"/>
          </a:xfrm>
          <a:prstGeom prst="rect">
            <a:avLst/>
          </a:prstGeom>
          <a:noFill/>
          <a:ln>
            <a:noFill/>
          </a:ln>
        </p:spPr>
      </p:pic>
      <p:sp>
        <p:nvSpPr>
          <p:cNvPr id="722" name="Google Shape;722;g7cefd04b9f_0_1"/>
          <p:cNvSpPr/>
          <p:nvPr/>
        </p:nvSpPr>
        <p:spPr>
          <a:xfrm>
            <a:off x="7137275" y="4911200"/>
            <a:ext cx="3540550" cy="1721747"/>
          </a:xfrm>
          <a:prstGeom prst="rect">
            <a:avLst/>
          </a:prstGeom>
        </p:spPr>
        <p:txBody>
          <a:bodyPr>
            <a:prstTxWarp prst="textPlain">
              <a:avLst/>
            </a:prstTxWarp>
          </a:bodyPr>
          <a:lstStyle/>
          <a:p>
            <a:pPr lvl="0" algn="ctr"/>
            <a:r>
              <a:rPr b="0" i="0">
                <a:ln w="19050" cap="flat" cmpd="sng">
                  <a:solidFill>
                    <a:srgbClr val="31538F"/>
                  </a:solidFill>
                  <a:prstDash val="solid"/>
                  <a:round/>
                  <a:headEnd type="none" w="sm" len="sm"/>
                  <a:tailEnd type="none" w="sm" len="sm"/>
                </a:ln>
                <a:solidFill>
                  <a:srgbClr val="4A86E8"/>
                </a:solidFill>
                <a:latin typeface="Calibri"/>
              </a:rPr>
              <a:t>Due in Indistar </a:t>
            </a:r>
            <a:br>
              <a:rPr b="0" i="0">
                <a:ln w="19050" cap="flat" cmpd="sng">
                  <a:solidFill>
                    <a:srgbClr val="31538F"/>
                  </a:solidFill>
                  <a:prstDash val="solid"/>
                  <a:round/>
                  <a:headEnd type="none" w="sm" len="sm"/>
                  <a:tailEnd type="none" w="sm" len="sm"/>
                </a:ln>
                <a:solidFill>
                  <a:srgbClr val="4A86E8"/>
                </a:solidFill>
                <a:latin typeface="Calibri"/>
              </a:rPr>
            </a:br>
            <a:r>
              <a:rPr b="0" i="0">
                <a:ln w="19050" cap="flat" cmpd="sng">
                  <a:solidFill>
                    <a:srgbClr val="31538F"/>
                  </a:solidFill>
                  <a:prstDash val="solid"/>
                  <a:round/>
                  <a:headEnd type="none" w="sm" len="sm"/>
                  <a:tailEnd type="none" w="sm" len="sm"/>
                </a:ln>
                <a:solidFill>
                  <a:srgbClr val="4A86E8"/>
                </a:solidFill>
                <a:latin typeface="Calibri"/>
              </a:rPr>
              <a:t>and on Websites </a:t>
            </a:r>
            <a:br>
              <a:rPr b="0" i="0">
                <a:ln w="19050" cap="flat" cmpd="sng">
                  <a:solidFill>
                    <a:srgbClr val="31538F"/>
                  </a:solidFill>
                  <a:prstDash val="solid"/>
                  <a:round/>
                  <a:headEnd type="none" w="sm" len="sm"/>
                  <a:tailEnd type="none" w="sm" len="sm"/>
                </a:ln>
                <a:solidFill>
                  <a:srgbClr val="4A86E8"/>
                </a:solidFill>
                <a:latin typeface="Calibri"/>
              </a:rPr>
            </a:br>
            <a:r>
              <a:rPr b="0" i="0">
                <a:ln w="19050" cap="flat" cmpd="sng">
                  <a:solidFill>
                    <a:srgbClr val="31538F"/>
                  </a:solidFill>
                  <a:prstDash val="solid"/>
                  <a:round/>
                  <a:headEnd type="none" w="sm" len="sm"/>
                  <a:tailEnd type="none" w="sm" len="sm"/>
                </a:ln>
                <a:solidFill>
                  <a:srgbClr val="4A86E8"/>
                </a:solidFill>
                <a:latin typeface="Calibri"/>
              </a:rPr>
              <a:t>by August 1!</a:t>
            </a:r>
          </a:p>
        </p:txBody>
      </p:sp>
    </p:spTree>
    <p:extLst>
      <p:ext uri="{BB962C8B-B14F-4D97-AF65-F5344CB8AC3E}">
        <p14:creationId xmlns:p14="http://schemas.microsoft.com/office/powerpoint/2010/main" val="20485926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sp>
        <p:nvSpPr>
          <p:cNvPr id="727" name="Google Shape;727;g7cefd04b9f_0_8"/>
          <p:cNvSpPr txBox="1">
            <a:spLocks noGrp="1"/>
          </p:cNvSpPr>
          <p:nvPr>
            <p:ph type="title"/>
          </p:nvPr>
        </p:nvSpPr>
        <p:spPr>
          <a:xfrm>
            <a:off x="838200" y="365125"/>
            <a:ext cx="10515600" cy="1325700"/>
          </a:xfrm>
          <a:prstGeom prst="rect">
            <a:avLst/>
          </a:prstGeom>
          <a:gradFill>
            <a:gsLst>
              <a:gs pos="0">
                <a:srgbClr val="F5F7FC"/>
              </a:gs>
              <a:gs pos="74000">
                <a:srgbClr val="A9BEE4"/>
              </a:gs>
              <a:gs pos="83000">
                <a:srgbClr val="A9BEE4"/>
              </a:gs>
              <a:gs pos="100000">
                <a:srgbClr val="C5D3ED"/>
              </a:gs>
            </a:gsLst>
            <a:lin ang="5400012" scaled="0"/>
          </a:grad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a:t>How does Family Engagement planning fit into to school improvement planning?	 </a:t>
            </a:r>
            <a:endParaRPr/>
          </a:p>
        </p:txBody>
      </p:sp>
      <p:sp>
        <p:nvSpPr>
          <p:cNvPr id="728" name="Google Shape;728;g7cefd04b9f_0_8"/>
          <p:cNvSpPr txBox="1"/>
          <p:nvPr/>
        </p:nvSpPr>
        <p:spPr>
          <a:xfrm rot="10800000" flipH="1">
            <a:off x="1524000" y="5918720"/>
            <a:ext cx="9441000" cy="294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729" name="Google Shape;729;g7cefd04b9f_0_8" descr="page18image1324833808"/>
          <p:cNvPicPr preferRelativeResize="0"/>
          <p:nvPr/>
        </p:nvPicPr>
        <p:blipFill rotWithShape="1">
          <a:blip r:embed="rId3">
            <a:alphaModFix/>
          </a:blip>
          <a:srcRect/>
          <a:stretch/>
        </p:blipFill>
        <p:spPr>
          <a:xfrm>
            <a:off x="92075" y="1127125"/>
            <a:ext cx="38100" cy="12700"/>
          </a:xfrm>
          <a:prstGeom prst="rect">
            <a:avLst/>
          </a:prstGeom>
          <a:noFill/>
          <a:ln>
            <a:noFill/>
          </a:ln>
        </p:spPr>
      </p:pic>
      <p:sp>
        <p:nvSpPr>
          <p:cNvPr id="730" name="Google Shape;730;g7cefd04b9f_0_8"/>
          <p:cNvSpPr txBox="1"/>
          <p:nvPr/>
        </p:nvSpPr>
        <p:spPr>
          <a:xfrm>
            <a:off x="721500" y="1828800"/>
            <a:ext cx="10749000" cy="4778400"/>
          </a:xfrm>
          <a:prstGeom prst="rect">
            <a:avLst/>
          </a:prstGeom>
          <a:noFill/>
          <a:ln>
            <a:noFill/>
          </a:ln>
        </p:spPr>
        <p:txBody>
          <a:bodyPr spcFirstLastPara="1" wrap="square" lIns="91425" tIns="91425" rIns="91425" bIns="91425" anchor="t" anchorCtr="0">
            <a:noAutofit/>
          </a:bodyPr>
          <a:lstStyle/>
          <a:p>
            <a:pPr marL="457200" lvl="0" indent="-419100" algn="l" rtl="0">
              <a:spcBef>
                <a:spcPts val="0"/>
              </a:spcBef>
              <a:spcAft>
                <a:spcPts val="0"/>
              </a:spcAft>
              <a:buSzPts val="3000"/>
              <a:buFont typeface="Calibri"/>
              <a:buChar char="●"/>
            </a:pPr>
            <a:r>
              <a:rPr lang="en-US" sz="3000">
                <a:latin typeface="Calibri"/>
                <a:ea typeface="Calibri"/>
                <a:cs typeface="Calibri"/>
                <a:sym typeface="Calibri"/>
              </a:rPr>
              <a:t>Family Engagement plans are part of school improvement plans.</a:t>
            </a:r>
            <a:endParaRPr sz="3000">
              <a:latin typeface="Calibri"/>
              <a:ea typeface="Calibri"/>
              <a:cs typeface="Calibri"/>
              <a:sym typeface="Calibri"/>
            </a:endParaRPr>
          </a:p>
          <a:p>
            <a:pPr marL="457200" lvl="0" indent="-419100" algn="l" rtl="0">
              <a:spcBef>
                <a:spcPts val="0"/>
              </a:spcBef>
              <a:spcAft>
                <a:spcPts val="0"/>
              </a:spcAft>
              <a:buSzPts val="3000"/>
              <a:buFont typeface="Calibri"/>
              <a:buChar char="●"/>
            </a:pPr>
            <a:r>
              <a:rPr lang="en-US" sz="3000">
                <a:latin typeface="Calibri"/>
                <a:ea typeface="Calibri"/>
                <a:cs typeface="Calibri"/>
                <a:sym typeface="Calibri"/>
              </a:rPr>
              <a:t>Family Engagement plans should have clear and measurable expectations and objectives based on needs assessment.</a:t>
            </a:r>
            <a:endParaRPr sz="3000">
              <a:latin typeface="Calibri"/>
              <a:ea typeface="Calibri"/>
              <a:cs typeface="Calibri"/>
              <a:sym typeface="Calibri"/>
            </a:endParaRPr>
          </a:p>
          <a:p>
            <a:pPr marL="457200" lvl="0" indent="-419100" algn="l" rtl="0">
              <a:spcBef>
                <a:spcPts val="0"/>
              </a:spcBef>
              <a:spcAft>
                <a:spcPts val="0"/>
              </a:spcAft>
              <a:buSzPts val="3000"/>
              <a:buFont typeface="Calibri"/>
              <a:buChar char="●"/>
            </a:pPr>
            <a:r>
              <a:rPr lang="en-US" sz="3000">
                <a:latin typeface="Calibri"/>
                <a:ea typeface="Calibri"/>
                <a:cs typeface="Calibri"/>
                <a:sym typeface="Calibri"/>
              </a:rPr>
              <a:t>Federal Coordinators play an integral role in ensuring expenditures align purposefully with plans.</a:t>
            </a:r>
            <a:endParaRPr sz="3000">
              <a:latin typeface="Calibri"/>
              <a:ea typeface="Calibri"/>
              <a:cs typeface="Calibri"/>
              <a:sym typeface="Calibri"/>
            </a:endParaRPr>
          </a:p>
          <a:p>
            <a:pPr marL="457200" lvl="0" indent="-419100" algn="l" rtl="0">
              <a:spcBef>
                <a:spcPts val="0"/>
              </a:spcBef>
              <a:spcAft>
                <a:spcPts val="0"/>
              </a:spcAft>
              <a:buSzPts val="3000"/>
              <a:buFont typeface="Calibri"/>
              <a:buChar char="●"/>
            </a:pPr>
            <a:r>
              <a:rPr lang="en-US" sz="3000">
                <a:latin typeface="Calibri"/>
                <a:ea typeface="Calibri"/>
                <a:cs typeface="Calibri"/>
                <a:sym typeface="Calibri"/>
              </a:rPr>
              <a:t>All districts </a:t>
            </a:r>
            <a:r>
              <a:rPr lang="en-US" sz="3000" i="1">
                <a:latin typeface="Calibri"/>
                <a:ea typeface="Calibri"/>
                <a:cs typeface="Calibri"/>
                <a:sym typeface="Calibri"/>
              </a:rPr>
              <a:t>may</a:t>
            </a:r>
            <a:r>
              <a:rPr lang="en-US" sz="3000">
                <a:latin typeface="Calibri"/>
                <a:ea typeface="Calibri"/>
                <a:cs typeface="Calibri"/>
                <a:sym typeface="Calibri"/>
              </a:rPr>
              <a:t> choose to set funds aside for family engagement, but districts receiving more than $500,000 in Title I funding </a:t>
            </a:r>
            <a:r>
              <a:rPr lang="en-US" sz="3000" i="1">
                <a:latin typeface="Calibri"/>
                <a:ea typeface="Calibri"/>
                <a:cs typeface="Calibri"/>
                <a:sym typeface="Calibri"/>
              </a:rPr>
              <a:t>must</a:t>
            </a:r>
            <a:r>
              <a:rPr lang="en-US" sz="3000">
                <a:latin typeface="Calibri"/>
                <a:ea typeface="Calibri"/>
                <a:cs typeface="Calibri"/>
                <a:sym typeface="Calibri"/>
              </a:rPr>
              <a:t> set aside 1% annually for engagement.</a:t>
            </a:r>
            <a:endParaRPr sz="3000">
              <a:latin typeface="Calibri"/>
              <a:ea typeface="Calibri"/>
              <a:cs typeface="Calibri"/>
              <a:sym typeface="Calibri"/>
            </a:endParaRPr>
          </a:p>
          <a:p>
            <a:pPr marL="457200" lvl="0" indent="-419100" algn="l" rtl="0">
              <a:spcBef>
                <a:spcPts val="0"/>
              </a:spcBef>
              <a:spcAft>
                <a:spcPts val="0"/>
              </a:spcAft>
              <a:buSzPts val="3000"/>
              <a:buFont typeface="Calibri"/>
              <a:buChar char="●"/>
            </a:pPr>
            <a:r>
              <a:rPr lang="en-US" sz="3000">
                <a:latin typeface="Calibri"/>
                <a:ea typeface="Calibri"/>
                <a:cs typeface="Calibri"/>
                <a:sym typeface="Calibri"/>
              </a:rPr>
              <a:t>Families must be involved in decisions regarding how funds are allotted. </a:t>
            </a:r>
            <a:endParaRPr sz="3000">
              <a:latin typeface="Calibri"/>
              <a:ea typeface="Calibri"/>
              <a:cs typeface="Calibri"/>
              <a:sym typeface="Calibri"/>
            </a:endParaRPr>
          </a:p>
        </p:txBody>
      </p:sp>
    </p:spTree>
    <p:extLst>
      <p:ext uri="{BB962C8B-B14F-4D97-AF65-F5344CB8AC3E}">
        <p14:creationId xmlns:p14="http://schemas.microsoft.com/office/powerpoint/2010/main" val="6615215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grpSp>
        <p:nvGrpSpPr>
          <p:cNvPr id="735" name="Google Shape;735;g7da38f0493_1_172"/>
          <p:cNvGrpSpPr/>
          <p:nvPr/>
        </p:nvGrpSpPr>
        <p:grpSpPr>
          <a:xfrm>
            <a:off x="2565494" y="129350"/>
            <a:ext cx="7061011" cy="6727712"/>
            <a:chOff x="2565494" y="1012"/>
            <a:chExt cx="7061011" cy="6727712"/>
          </a:xfrm>
        </p:grpSpPr>
        <p:sp>
          <p:nvSpPr>
            <p:cNvPr id="736" name="Google Shape;736;g7da38f0493_1_172"/>
            <p:cNvSpPr/>
            <p:nvPr/>
          </p:nvSpPr>
          <p:spPr>
            <a:xfrm>
              <a:off x="5619749" y="1012"/>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g7da38f0493_1_172"/>
            <p:cNvSpPr txBox="1"/>
            <p:nvPr/>
          </p:nvSpPr>
          <p:spPr>
            <a:xfrm>
              <a:off x="5649972" y="31235"/>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Jan</a:t>
              </a:r>
              <a:endParaRPr/>
            </a:p>
          </p:txBody>
        </p:sp>
        <p:sp>
          <p:nvSpPr>
            <p:cNvPr id="738" name="Google Shape;738;g7da38f0493_1_172"/>
            <p:cNvSpPr/>
            <p:nvPr/>
          </p:nvSpPr>
          <p:spPr>
            <a:xfrm>
              <a:off x="3041744" y="310575"/>
              <a:ext cx="6108600" cy="6108600"/>
            </a:xfrm>
            <a:custGeom>
              <a:avLst/>
              <a:gdLst/>
              <a:ahLst/>
              <a:cxnLst/>
              <a:rect l="l" t="t" r="r" b="b"/>
              <a:pathLst>
                <a:path w="120000" h="120000" extrusionOk="0">
                  <a:moveTo>
                    <a:pt x="69471" y="752"/>
                  </a:moveTo>
                  <a:lnTo>
                    <a:pt x="69471" y="752"/>
                  </a:lnTo>
                  <a:cubicBezTo>
                    <a:pt x="73242" y="1355"/>
                    <a:pt x="76947" y="2316"/>
                    <a:pt x="80535" y="3623"/>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g7da38f0493_1_172"/>
            <p:cNvSpPr/>
            <p:nvPr/>
          </p:nvSpPr>
          <p:spPr>
            <a:xfrm>
              <a:off x="7146877" y="410205"/>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g7da38f0493_1_172"/>
            <p:cNvSpPr txBox="1"/>
            <p:nvPr/>
          </p:nvSpPr>
          <p:spPr>
            <a:xfrm>
              <a:off x="7177100" y="440428"/>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Feb</a:t>
              </a:r>
              <a:endParaRPr/>
            </a:p>
          </p:txBody>
        </p:sp>
        <p:sp>
          <p:nvSpPr>
            <p:cNvPr id="741" name="Google Shape;741;g7da38f0493_1_172"/>
            <p:cNvSpPr/>
            <p:nvPr/>
          </p:nvSpPr>
          <p:spPr>
            <a:xfrm>
              <a:off x="3041744" y="310575"/>
              <a:ext cx="6108600" cy="6108600"/>
            </a:xfrm>
            <a:custGeom>
              <a:avLst/>
              <a:gdLst/>
              <a:ahLst/>
              <a:cxnLst/>
              <a:rect l="l" t="t" r="r" b="b"/>
              <a:pathLst>
                <a:path w="120000" h="120000" extrusionOk="0">
                  <a:moveTo>
                    <a:pt x="98768" y="14207"/>
                  </a:moveTo>
                  <a:lnTo>
                    <a:pt x="98768" y="14207"/>
                  </a:lnTo>
                  <a:cubicBezTo>
                    <a:pt x="102142" y="17064"/>
                    <a:pt x="105191" y="20285"/>
                    <a:pt x="107857" y="23811"/>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g7da38f0493_1_172"/>
            <p:cNvSpPr/>
            <p:nvPr/>
          </p:nvSpPr>
          <p:spPr>
            <a:xfrm>
              <a:off x="8264813" y="1528140"/>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g7da38f0493_1_172"/>
            <p:cNvSpPr txBox="1"/>
            <p:nvPr/>
          </p:nvSpPr>
          <p:spPr>
            <a:xfrm>
              <a:off x="8295036" y="1558363"/>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Mar</a:t>
              </a:r>
              <a:endParaRPr/>
            </a:p>
          </p:txBody>
        </p:sp>
        <p:sp>
          <p:nvSpPr>
            <p:cNvPr id="744" name="Google Shape;744;g7da38f0493_1_172"/>
            <p:cNvSpPr/>
            <p:nvPr/>
          </p:nvSpPr>
          <p:spPr>
            <a:xfrm>
              <a:off x="3041744" y="310575"/>
              <a:ext cx="6108600" cy="6108600"/>
            </a:xfrm>
            <a:custGeom>
              <a:avLst/>
              <a:gdLst/>
              <a:ahLst/>
              <a:cxnLst/>
              <a:rect l="l" t="t" r="r" b="b"/>
              <a:pathLst>
                <a:path w="120000" h="120000" extrusionOk="0">
                  <a:moveTo>
                    <a:pt x="115100" y="36250"/>
                  </a:moveTo>
                  <a:cubicBezTo>
                    <a:pt x="117498" y="41814"/>
                    <a:pt x="119040" y="47709"/>
                    <a:pt x="119673" y="5373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g7da38f0493_1_172"/>
            <p:cNvSpPr/>
            <p:nvPr/>
          </p:nvSpPr>
          <p:spPr>
            <a:xfrm>
              <a:off x="8674005" y="3055268"/>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g7da38f0493_1_172"/>
            <p:cNvSpPr txBox="1"/>
            <p:nvPr/>
          </p:nvSpPr>
          <p:spPr>
            <a:xfrm>
              <a:off x="8704228" y="3085491"/>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Apr</a:t>
              </a:r>
              <a:endParaRPr/>
            </a:p>
          </p:txBody>
        </p:sp>
        <p:sp>
          <p:nvSpPr>
            <p:cNvPr id="747" name="Google Shape;747;g7da38f0493_1_172"/>
            <p:cNvSpPr/>
            <p:nvPr/>
          </p:nvSpPr>
          <p:spPr>
            <a:xfrm>
              <a:off x="3041744" y="310575"/>
              <a:ext cx="6108600" cy="6108600"/>
            </a:xfrm>
            <a:custGeom>
              <a:avLst/>
              <a:gdLst/>
              <a:ahLst/>
              <a:cxnLst/>
              <a:rect l="l" t="t" r="r" b="b"/>
              <a:pathLst>
                <a:path w="120000" h="120000" extrusionOk="0">
                  <a:moveTo>
                    <a:pt x="119672" y="66265"/>
                  </a:moveTo>
                  <a:lnTo>
                    <a:pt x="119672" y="66265"/>
                  </a:lnTo>
                  <a:cubicBezTo>
                    <a:pt x="119039" y="72291"/>
                    <a:pt x="117498" y="78186"/>
                    <a:pt x="115099" y="83750"/>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g7da38f0493_1_172"/>
            <p:cNvSpPr/>
            <p:nvPr/>
          </p:nvSpPr>
          <p:spPr>
            <a:xfrm>
              <a:off x="8264813" y="4582396"/>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g7da38f0493_1_172"/>
            <p:cNvSpPr txBox="1"/>
            <p:nvPr/>
          </p:nvSpPr>
          <p:spPr>
            <a:xfrm>
              <a:off x="8295036" y="4612619"/>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May</a:t>
              </a:r>
              <a:endParaRPr/>
            </a:p>
          </p:txBody>
        </p:sp>
        <p:sp>
          <p:nvSpPr>
            <p:cNvPr id="750" name="Google Shape;750;g7da38f0493_1_172"/>
            <p:cNvSpPr/>
            <p:nvPr/>
          </p:nvSpPr>
          <p:spPr>
            <a:xfrm>
              <a:off x="3041744" y="310575"/>
              <a:ext cx="6108600" cy="6108600"/>
            </a:xfrm>
            <a:custGeom>
              <a:avLst/>
              <a:gdLst/>
              <a:ahLst/>
              <a:cxnLst/>
              <a:rect l="l" t="t" r="r" b="b"/>
              <a:pathLst>
                <a:path w="120000" h="120000" extrusionOk="0">
                  <a:moveTo>
                    <a:pt x="107858" y="96189"/>
                  </a:moveTo>
                  <a:cubicBezTo>
                    <a:pt x="105191" y="99716"/>
                    <a:pt x="102143" y="102936"/>
                    <a:pt x="98769" y="105793"/>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g7da38f0493_1_172"/>
            <p:cNvSpPr/>
            <p:nvPr/>
          </p:nvSpPr>
          <p:spPr>
            <a:xfrm>
              <a:off x="7146877" y="5700331"/>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g7da38f0493_1_172"/>
            <p:cNvSpPr txBox="1"/>
            <p:nvPr/>
          </p:nvSpPr>
          <p:spPr>
            <a:xfrm>
              <a:off x="7177100" y="5730554"/>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June</a:t>
              </a:r>
              <a:endParaRPr/>
            </a:p>
          </p:txBody>
        </p:sp>
        <p:sp>
          <p:nvSpPr>
            <p:cNvPr id="753" name="Google Shape;753;g7da38f0493_1_172"/>
            <p:cNvSpPr/>
            <p:nvPr/>
          </p:nvSpPr>
          <p:spPr>
            <a:xfrm>
              <a:off x="3041744" y="310575"/>
              <a:ext cx="6108600" cy="6108600"/>
            </a:xfrm>
            <a:custGeom>
              <a:avLst/>
              <a:gdLst/>
              <a:ahLst/>
              <a:cxnLst/>
              <a:rect l="l" t="t" r="r" b="b"/>
              <a:pathLst>
                <a:path w="120000" h="120000" extrusionOk="0">
                  <a:moveTo>
                    <a:pt x="80535" y="116377"/>
                  </a:moveTo>
                  <a:lnTo>
                    <a:pt x="80535" y="116377"/>
                  </a:lnTo>
                  <a:cubicBezTo>
                    <a:pt x="76947" y="117684"/>
                    <a:pt x="73242" y="118645"/>
                    <a:pt x="69471" y="119248"/>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g7da38f0493_1_172"/>
            <p:cNvSpPr/>
            <p:nvPr/>
          </p:nvSpPr>
          <p:spPr>
            <a:xfrm>
              <a:off x="5619750" y="6109524"/>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g7da38f0493_1_172"/>
            <p:cNvSpPr txBox="1"/>
            <p:nvPr/>
          </p:nvSpPr>
          <p:spPr>
            <a:xfrm>
              <a:off x="5649973" y="6139747"/>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July</a:t>
              </a:r>
              <a:endParaRPr/>
            </a:p>
          </p:txBody>
        </p:sp>
        <p:sp>
          <p:nvSpPr>
            <p:cNvPr id="756" name="Google Shape;756;g7da38f0493_1_172"/>
            <p:cNvSpPr/>
            <p:nvPr/>
          </p:nvSpPr>
          <p:spPr>
            <a:xfrm>
              <a:off x="3041744" y="310575"/>
              <a:ext cx="6108600" cy="6108600"/>
            </a:xfrm>
            <a:custGeom>
              <a:avLst/>
              <a:gdLst/>
              <a:ahLst/>
              <a:cxnLst/>
              <a:rect l="l" t="t" r="r" b="b"/>
              <a:pathLst>
                <a:path w="120000" h="120000" extrusionOk="0">
                  <a:moveTo>
                    <a:pt x="50529" y="119248"/>
                  </a:moveTo>
                  <a:lnTo>
                    <a:pt x="50529" y="119248"/>
                  </a:lnTo>
                  <a:cubicBezTo>
                    <a:pt x="46758" y="118645"/>
                    <a:pt x="43053" y="117684"/>
                    <a:pt x="39465" y="116377"/>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g7da38f0493_1_172"/>
            <p:cNvSpPr/>
            <p:nvPr/>
          </p:nvSpPr>
          <p:spPr>
            <a:xfrm>
              <a:off x="4092622" y="5700331"/>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g7da38f0493_1_172"/>
            <p:cNvSpPr txBox="1"/>
            <p:nvPr/>
          </p:nvSpPr>
          <p:spPr>
            <a:xfrm>
              <a:off x="4122845" y="5730554"/>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Aug</a:t>
              </a:r>
              <a:endParaRPr/>
            </a:p>
          </p:txBody>
        </p:sp>
        <p:sp>
          <p:nvSpPr>
            <p:cNvPr id="759" name="Google Shape;759;g7da38f0493_1_172"/>
            <p:cNvSpPr/>
            <p:nvPr/>
          </p:nvSpPr>
          <p:spPr>
            <a:xfrm>
              <a:off x="3041744" y="310575"/>
              <a:ext cx="6108600" cy="6108600"/>
            </a:xfrm>
            <a:custGeom>
              <a:avLst/>
              <a:gdLst/>
              <a:ahLst/>
              <a:cxnLst/>
              <a:rect l="l" t="t" r="r" b="b"/>
              <a:pathLst>
                <a:path w="120000" h="120000" extrusionOk="0">
                  <a:moveTo>
                    <a:pt x="21232" y="105793"/>
                  </a:moveTo>
                  <a:lnTo>
                    <a:pt x="21232" y="105793"/>
                  </a:lnTo>
                  <a:cubicBezTo>
                    <a:pt x="17858" y="102936"/>
                    <a:pt x="14809" y="99715"/>
                    <a:pt x="12143" y="96189"/>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g7da38f0493_1_172"/>
            <p:cNvSpPr/>
            <p:nvPr/>
          </p:nvSpPr>
          <p:spPr>
            <a:xfrm>
              <a:off x="2974686" y="4582396"/>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g7da38f0493_1_172"/>
            <p:cNvSpPr txBox="1"/>
            <p:nvPr/>
          </p:nvSpPr>
          <p:spPr>
            <a:xfrm>
              <a:off x="3004909" y="4612619"/>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Sept</a:t>
              </a:r>
              <a:endParaRPr/>
            </a:p>
          </p:txBody>
        </p:sp>
        <p:sp>
          <p:nvSpPr>
            <p:cNvPr id="762" name="Google Shape;762;g7da38f0493_1_172"/>
            <p:cNvSpPr/>
            <p:nvPr/>
          </p:nvSpPr>
          <p:spPr>
            <a:xfrm>
              <a:off x="3041744" y="310575"/>
              <a:ext cx="6108600" cy="6108600"/>
            </a:xfrm>
            <a:custGeom>
              <a:avLst/>
              <a:gdLst/>
              <a:ahLst/>
              <a:cxnLst/>
              <a:rect l="l" t="t" r="r" b="b"/>
              <a:pathLst>
                <a:path w="120000" h="120000" extrusionOk="0">
                  <a:moveTo>
                    <a:pt x="4900" y="83750"/>
                  </a:moveTo>
                  <a:lnTo>
                    <a:pt x="4900" y="83750"/>
                  </a:lnTo>
                  <a:cubicBezTo>
                    <a:pt x="2502" y="78186"/>
                    <a:pt x="960" y="72291"/>
                    <a:pt x="327" y="6626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g7da38f0493_1_172"/>
            <p:cNvSpPr/>
            <p:nvPr/>
          </p:nvSpPr>
          <p:spPr>
            <a:xfrm>
              <a:off x="2565494" y="3055268"/>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g7da38f0493_1_172"/>
            <p:cNvSpPr txBox="1"/>
            <p:nvPr/>
          </p:nvSpPr>
          <p:spPr>
            <a:xfrm>
              <a:off x="2595717" y="3085491"/>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Oct</a:t>
              </a:r>
              <a:endParaRPr/>
            </a:p>
          </p:txBody>
        </p:sp>
        <p:sp>
          <p:nvSpPr>
            <p:cNvPr id="765" name="Google Shape;765;g7da38f0493_1_172"/>
            <p:cNvSpPr/>
            <p:nvPr/>
          </p:nvSpPr>
          <p:spPr>
            <a:xfrm>
              <a:off x="3041744" y="310575"/>
              <a:ext cx="6108600" cy="6108600"/>
            </a:xfrm>
            <a:custGeom>
              <a:avLst/>
              <a:gdLst/>
              <a:ahLst/>
              <a:cxnLst/>
              <a:rect l="l" t="t" r="r" b="b"/>
              <a:pathLst>
                <a:path w="120000" h="120000" extrusionOk="0">
                  <a:moveTo>
                    <a:pt x="328" y="53735"/>
                  </a:moveTo>
                  <a:lnTo>
                    <a:pt x="328" y="53735"/>
                  </a:lnTo>
                  <a:cubicBezTo>
                    <a:pt x="961" y="47709"/>
                    <a:pt x="2502" y="41814"/>
                    <a:pt x="4901" y="36250"/>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g7da38f0493_1_172"/>
            <p:cNvSpPr/>
            <p:nvPr/>
          </p:nvSpPr>
          <p:spPr>
            <a:xfrm>
              <a:off x="2974686" y="1528140"/>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g7da38f0493_1_172"/>
            <p:cNvSpPr txBox="1"/>
            <p:nvPr/>
          </p:nvSpPr>
          <p:spPr>
            <a:xfrm>
              <a:off x="3004909" y="1558363"/>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Nov</a:t>
              </a:r>
              <a:endParaRPr/>
            </a:p>
          </p:txBody>
        </p:sp>
        <p:sp>
          <p:nvSpPr>
            <p:cNvPr id="768" name="Google Shape;768;g7da38f0493_1_172"/>
            <p:cNvSpPr/>
            <p:nvPr/>
          </p:nvSpPr>
          <p:spPr>
            <a:xfrm>
              <a:off x="3041744" y="310575"/>
              <a:ext cx="6108600" cy="6108600"/>
            </a:xfrm>
            <a:custGeom>
              <a:avLst/>
              <a:gdLst/>
              <a:ahLst/>
              <a:cxnLst/>
              <a:rect l="l" t="t" r="r" b="b"/>
              <a:pathLst>
                <a:path w="120000" h="120000" extrusionOk="0">
                  <a:moveTo>
                    <a:pt x="12142" y="23811"/>
                  </a:moveTo>
                  <a:lnTo>
                    <a:pt x="12142" y="23811"/>
                  </a:lnTo>
                  <a:cubicBezTo>
                    <a:pt x="14809" y="20284"/>
                    <a:pt x="17857" y="17064"/>
                    <a:pt x="21231" y="14207"/>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g7da38f0493_1_172"/>
            <p:cNvSpPr/>
            <p:nvPr/>
          </p:nvSpPr>
          <p:spPr>
            <a:xfrm>
              <a:off x="4092622" y="410205"/>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g7da38f0493_1_172"/>
            <p:cNvSpPr txBox="1"/>
            <p:nvPr/>
          </p:nvSpPr>
          <p:spPr>
            <a:xfrm>
              <a:off x="4122845" y="440428"/>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Dec</a:t>
              </a:r>
              <a:endParaRPr/>
            </a:p>
          </p:txBody>
        </p:sp>
        <p:sp>
          <p:nvSpPr>
            <p:cNvPr id="771" name="Google Shape;771;g7da38f0493_1_172"/>
            <p:cNvSpPr/>
            <p:nvPr/>
          </p:nvSpPr>
          <p:spPr>
            <a:xfrm>
              <a:off x="3041744" y="310575"/>
              <a:ext cx="6108600" cy="6108600"/>
            </a:xfrm>
            <a:custGeom>
              <a:avLst/>
              <a:gdLst/>
              <a:ahLst/>
              <a:cxnLst/>
              <a:rect l="l" t="t" r="r" b="b"/>
              <a:pathLst>
                <a:path w="120000" h="120000" extrusionOk="0">
                  <a:moveTo>
                    <a:pt x="39465" y="3623"/>
                  </a:moveTo>
                  <a:lnTo>
                    <a:pt x="39465" y="3623"/>
                  </a:lnTo>
                  <a:cubicBezTo>
                    <a:pt x="43053" y="2316"/>
                    <a:pt x="46758" y="1355"/>
                    <a:pt x="50529" y="752"/>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2" name="Google Shape;772;g7da38f0493_1_172"/>
          <p:cNvSpPr txBox="1"/>
          <p:nvPr/>
        </p:nvSpPr>
        <p:spPr>
          <a:xfrm>
            <a:off x="9464842" y="4748463"/>
            <a:ext cx="2133600" cy="923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May 1 – School improvement plan due to district</a:t>
            </a:r>
            <a:endParaRPr/>
          </a:p>
        </p:txBody>
      </p:sp>
      <p:sp>
        <p:nvSpPr>
          <p:cNvPr id="773" name="Google Shape;773;g7da38f0493_1_172"/>
          <p:cNvSpPr txBox="1"/>
          <p:nvPr/>
        </p:nvSpPr>
        <p:spPr>
          <a:xfrm>
            <a:off x="1556085" y="5671793"/>
            <a:ext cx="2117700" cy="923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Aug 1 School improvement plan posted on website</a:t>
            </a:r>
            <a:endParaRPr/>
          </a:p>
        </p:txBody>
      </p:sp>
      <p:pic>
        <p:nvPicPr>
          <p:cNvPr id="774" name="Google Shape;774;g7da38f0493_1_172"/>
          <p:cNvPicPr preferRelativeResize="0"/>
          <p:nvPr/>
        </p:nvPicPr>
        <p:blipFill rotWithShape="1">
          <a:blip r:embed="rId3">
            <a:alphaModFix/>
          </a:blip>
          <a:srcRect/>
          <a:stretch/>
        </p:blipFill>
        <p:spPr>
          <a:xfrm>
            <a:off x="4459815" y="1973179"/>
            <a:ext cx="3384774" cy="2909877"/>
          </a:xfrm>
          <a:prstGeom prst="rect">
            <a:avLst/>
          </a:prstGeom>
          <a:noFill/>
          <a:ln>
            <a:noFill/>
          </a:ln>
        </p:spPr>
      </p:pic>
      <p:sp>
        <p:nvSpPr>
          <p:cNvPr id="775" name="Google Shape;775;g7da38f0493_1_172"/>
          <p:cNvSpPr txBox="1"/>
          <p:nvPr/>
        </p:nvSpPr>
        <p:spPr>
          <a:xfrm>
            <a:off x="513348" y="4491789"/>
            <a:ext cx="2342100" cy="923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Sept 1 District Support plan posted and submitted</a:t>
            </a:r>
            <a:endParaRPr/>
          </a:p>
        </p:txBody>
      </p:sp>
      <p:sp>
        <p:nvSpPr>
          <p:cNvPr id="776" name="Google Shape;776;g7da38f0493_1_172"/>
          <p:cNvSpPr txBox="1"/>
          <p:nvPr/>
        </p:nvSpPr>
        <p:spPr>
          <a:xfrm>
            <a:off x="705853" y="3031958"/>
            <a:ext cx="1812900" cy="646200"/>
          </a:xfrm>
          <a:prstGeom prst="rect">
            <a:avLst/>
          </a:prstGeom>
          <a:solidFill>
            <a:srgbClr val="D8E2F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Oct 1 Wellness plan submitted</a:t>
            </a:r>
            <a:endParaRPr/>
          </a:p>
        </p:txBody>
      </p:sp>
      <p:sp>
        <p:nvSpPr>
          <p:cNvPr id="777" name="Google Shape;777;g7da38f0493_1_172"/>
          <p:cNvSpPr txBox="1"/>
          <p:nvPr/>
        </p:nvSpPr>
        <p:spPr>
          <a:xfrm>
            <a:off x="192505" y="5415119"/>
            <a:ext cx="13635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Aug 1 Parent Involvement plan submitted</a:t>
            </a:r>
            <a:endParaRPr/>
          </a:p>
        </p:txBody>
      </p:sp>
    </p:spTree>
    <p:extLst>
      <p:ext uri="{BB962C8B-B14F-4D97-AF65-F5344CB8AC3E}">
        <p14:creationId xmlns:p14="http://schemas.microsoft.com/office/powerpoint/2010/main" val="11863829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782" name="Google Shape;782;p21"/>
          <p:cNvSpPr txBox="1">
            <a:spLocks noGrp="1"/>
          </p:cNvSpPr>
          <p:nvPr>
            <p:ph type="title"/>
          </p:nvPr>
        </p:nvSpPr>
        <p:spPr>
          <a:xfrm>
            <a:off x="838200" y="365125"/>
            <a:ext cx="10515600" cy="1325563"/>
          </a:xfrm>
          <a:prstGeom prst="rect">
            <a:avLst/>
          </a:prstGeom>
          <a:gradFill>
            <a:gsLst>
              <a:gs pos="0">
                <a:srgbClr val="F5F7FC"/>
              </a:gs>
              <a:gs pos="74000">
                <a:srgbClr val="A9BEE4"/>
              </a:gs>
              <a:gs pos="83000">
                <a:srgbClr val="A9BEE4"/>
              </a:gs>
              <a:gs pos="100000">
                <a:srgbClr val="C5D3ED"/>
              </a:gs>
            </a:gsLst>
            <a:lin ang="5400000" scaled="0"/>
          </a:grad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What should be included in a District Health &amp; Wellness plan?  (state requirement)</a:t>
            </a:r>
            <a:endParaRPr/>
          </a:p>
        </p:txBody>
      </p:sp>
      <p:pic>
        <p:nvPicPr>
          <p:cNvPr id="783" name="Google Shape;783;p21" descr="page18image1324833808"/>
          <p:cNvPicPr preferRelativeResize="0"/>
          <p:nvPr/>
        </p:nvPicPr>
        <p:blipFill rotWithShape="1">
          <a:blip r:embed="rId3">
            <a:alphaModFix/>
          </a:blip>
          <a:srcRect/>
          <a:stretch/>
        </p:blipFill>
        <p:spPr>
          <a:xfrm>
            <a:off x="92075" y="1127125"/>
            <a:ext cx="38100" cy="12700"/>
          </a:xfrm>
          <a:prstGeom prst="rect">
            <a:avLst/>
          </a:prstGeom>
          <a:noFill/>
          <a:ln>
            <a:noFill/>
          </a:ln>
        </p:spPr>
      </p:pic>
      <p:pic>
        <p:nvPicPr>
          <p:cNvPr id="784" name="Google Shape;784;p21" descr="page18image1324833808"/>
          <p:cNvPicPr preferRelativeResize="0"/>
          <p:nvPr/>
        </p:nvPicPr>
        <p:blipFill rotWithShape="1">
          <a:blip r:embed="rId3">
            <a:alphaModFix/>
          </a:blip>
          <a:srcRect/>
          <a:stretch/>
        </p:blipFill>
        <p:spPr>
          <a:xfrm>
            <a:off x="930275" y="4604561"/>
            <a:ext cx="38100" cy="45719"/>
          </a:xfrm>
          <a:prstGeom prst="rect">
            <a:avLst/>
          </a:prstGeom>
          <a:noFill/>
          <a:ln>
            <a:noFill/>
          </a:ln>
        </p:spPr>
      </p:pic>
      <p:sp>
        <p:nvSpPr>
          <p:cNvPr id="785" name="Google Shape;785;p21"/>
          <p:cNvSpPr txBox="1"/>
          <p:nvPr/>
        </p:nvSpPr>
        <p:spPr>
          <a:xfrm>
            <a:off x="838200" y="1690699"/>
            <a:ext cx="7639500" cy="11088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200" b="1">
                <a:solidFill>
                  <a:schemeClr val="dk1"/>
                </a:solidFill>
                <a:latin typeface="Calibri"/>
                <a:ea typeface="Calibri"/>
                <a:cs typeface="Calibri"/>
                <a:sym typeface="Calibri"/>
              </a:rPr>
              <a:t>Regulatory Guidance: </a:t>
            </a:r>
            <a:endParaRPr sz="1200" b="1">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200">
                <a:solidFill>
                  <a:schemeClr val="dk1"/>
                </a:solidFill>
                <a:latin typeface="Calibri"/>
                <a:ea typeface="Calibri"/>
                <a:cs typeface="Calibri"/>
                <a:sym typeface="Calibri"/>
              </a:rPr>
              <a:t>State: Arkansas Code Annotated 20-7-135, Arkansas Rules Governing Nutrition and Physical Activity Standards</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200">
                <a:solidFill>
                  <a:schemeClr val="dk1"/>
                </a:solidFill>
                <a:latin typeface="Calibri"/>
                <a:ea typeface="Calibri"/>
                <a:cs typeface="Calibri"/>
                <a:sym typeface="Calibri"/>
              </a:rPr>
              <a:t>Federal: Child Nutrition Reauthorization Act of 2004 (Sec. 204 of Public Law 108-265); Healthy, Hunger-Free Kids Act of 2010 (Sec. 204 of Public Law 111-296); United States Department of Agriculture Food and Nutrition Services Final Rule for Local Wellness Policy Implementation (July 21, 2016)</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786" name="Google Shape;786;p21"/>
          <p:cNvSpPr txBox="1"/>
          <p:nvPr/>
        </p:nvSpPr>
        <p:spPr>
          <a:xfrm>
            <a:off x="529389" y="2906691"/>
            <a:ext cx="10824411" cy="995409"/>
          </a:xfrm>
          <a:prstGeom prst="rect">
            <a:avLst/>
          </a:prstGeom>
          <a:noFill/>
          <a:ln>
            <a:noFill/>
          </a:ln>
        </p:spPr>
        <p:txBody>
          <a:bodyPr spcFirstLastPara="1" wrap="square" lIns="91425" tIns="91425" rIns="91425" bIns="91425" anchor="t" anchorCtr="0">
            <a:noAutofit/>
          </a:bodyPr>
          <a:lstStyle/>
          <a:p>
            <a:pPr marL="139700" lvl="0" algn="l" rtl="0">
              <a:spcBef>
                <a:spcPts val="0"/>
              </a:spcBef>
              <a:spcAft>
                <a:spcPts val="0"/>
              </a:spcAft>
              <a:buSzPts val="1400"/>
            </a:pPr>
            <a:r>
              <a:rPr lang="en-US" dirty="0">
                <a:latin typeface="Calibri"/>
                <a:ea typeface="Calibri"/>
                <a:cs typeface="Calibri"/>
                <a:sym typeface="Calibri"/>
              </a:rPr>
              <a:t>Identify Members of the District Wellness Committee. </a:t>
            </a:r>
            <a:endParaRPr dirty="0">
              <a:latin typeface="Calibri"/>
              <a:ea typeface="Calibri"/>
              <a:cs typeface="Calibri"/>
              <a:sym typeface="Calibri"/>
            </a:endParaRPr>
          </a:p>
          <a:p>
            <a:pPr lvl="1"/>
            <a:r>
              <a:rPr lang="en-US" dirty="0">
                <a:latin typeface="Calibri"/>
                <a:ea typeface="Calibri"/>
                <a:cs typeface="Calibri"/>
                <a:sym typeface="Calibri"/>
              </a:rPr>
              <a:t>Required Wellness Committee Members: </a:t>
            </a:r>
            <a:endParaRPr dirty="0">
              <a:latin typeface="Calibri"/>
              <a:ea typeface="Calibri"/>
              <a:cs typeface="Calibri"/>
              <a:sym typeface="Calibri"/>
            </a:endParaRPr>
          </a:p>
          <a:p>
            <a:pPr lvl="1"/>
            <a:r>
              <a:rPr lang="en-US" dirty="0">
                <a:latin typeface="Calibri"/>
                <a:ea typeface="Calibri"/>
                <a:cs typeface="Calibri"/>
                <a:sym typeface="Calibri"/>
              </a:rPr>
              <a:t>Members from the school district governing board, school administrators, food service personnel, teacher, parent, student, school nurse and community members	</a:t>
            </a:r>
            <a:endParaRPr dirty="0">
              <a:latin typeface="Calibri"/>
              <a:ea typeface="Calibri"/>
              <a:cs typeface="Calibri"/>
              <a:sym typeface="Calibri"/>
            </a:endParaRPr>
          </a:p>
          <a:p>
            <a:pPr marL="0" lvl="0" indent="0" algn="l" rtl="0">
              <a:spcBef>
                <a:spcPts val="0"/>
              </a:spcBef>
              <a:spcAft>
                <a:spcPts val="0"/>
              </a:spcAft>
              <a:buNone/>
            </a:pPr>
            <a:r>
              <a:rPr lang="en-US" dirty="0">
                <a:latin typeface="Calibri"/>
                <a:ea typeface="Calibri"/>
                <a:cs typeface="Calibri"/>
                <a:sym typeface="Calibri"/>
              </a:rPr>
              <a:t>			</a:t>
            </a:r>
            <a:endParaRPr dirty="0">
              <a:latin typeface="Calibri"/>
              <a:ea typeface="Calibri"/>
              <a:cs typeface="Calibri"/>
              <a:sym typeface="Calibri"/>
            </a:endParaRPr>
          </a:p>
        </p:txBody>
      </p:sp>
      <p:sp>
        <p:nvSpPr>
          <p:cNvPr id="787" name="Google Shape;787;p21"/>
          <p:cNvSpPr txBox="1"/>
          <p:nvPr/>
        </p:nvSpPr>
        <p:spPr>
          <a:xfrm>
            <a:off x="529389" y="4251158"/>
            <a:ext cx="10824411" cy="226581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Calibri"/>
                <a:ea typeface="Calibri"/>
                <a:cs typeface="Calibri"/>
                <a:sym typeface="Calibri"/>
              </a:rPr>
              <a:t>Things to Consider</a:t>
            </a:r>
            <a:endParaRPr b="1" dirty="0">
              <a:latin typeface="Calibri"/>
              <a:ea typeface="Calibri"/>
              <a:cs typeface="Calibri"/>
              <a:sym typeface="Calibri"/>
            </a:endParaRPr>
          </a:p>
          <a:p>
            <a:pPr marL="0" lvl="0" indent="0" algn="l" rtl="0">
              <a:spcBef>
                <a:spcPts val="0"/>
              </a:spcBef>
              <a:spcAft>
                <a:spcPts val="0"/>
              </a:spcAft>
              <a:buNone/>
            </a:pPr>
            <a:r>
              <a:rPr lang="en-US" sz="1400" dirty="0">
                <a:latin typeface="Calibri"/>
                <a:ea typeface="Calibri"/>
                <a:cs typeface="Calibri"/>
                <a:sym typeface="Calibri"/>
              </a:rPr>
              <a:t>Intent of the Wellness Committee: </a:t>
            </a:r>
            <a:endParaRPr sz="1400" dirty="0">
              <a:latin typeface="Calibri"/>
              <a:ea typeface="Calibri"/>
              <a:cs typeface="Calibri"/>
              <a:sym typeface="Calibri"/>
            </a:endParaRPr>
          </a:p>
          <a:p>
            <a:pPr marL="457200" lvl="0" indent="-317500" algn="l" rtl="0">
              <a:spcBef>
                <a:spcPts val="0"/>
              </a:spcBef>
              <a:spcAft>
                <a:spcPts val="0"/>
              </a:spcAft>
              <a:buSzPts val="1400"/>
              <a:buFont typeface="Calibri"/>
              <a:buChar char="●"/>
            </a:pPr>
            <a:r>
              <a:rPr lang="en-US" sz="1400" dirty="0">
                <a:latin typeface="Calibri"/>
                <a:ea typeface="Calibri"/>
                <a:cs typeface="Calibri"/>
                <a:sym typeface="Calibri"/>
              </a:rPr>
              <a:t>To act as a platform to for school personnel and stakeholders to assess and improve programs, policies, services, and environment  to serve the needs of the whole child, specifically focusing on nutrition, physical activity and health services to improve overall academic achievement.</a:t>
            </a:r>
            <a:endParaRPr sz="1400" dirty="0">
              <a:latin typeface="Calibri"/>
              <a:ea typeface="Calibri"/>
              <a:cs typeface="Calibri"/>
              <a:sym typeface="Calibri"/>
            </a:endParaRPr>
          </a:p>
          <a:p>
            <a:pPr marL="0" lvl="0" indent="0" algn="l" rtl="0">
              <a:spcBef>
                <a:spcPts val="0"/>
              </a:spcBef>
              <a:spcAft>
                <a:spcPts val="0"/>
              </a:spcAft>
              <a:buNone/>
            </a:pPr>
            <a:r>
              <a:rPr lang="en-US" sz="1400" dirty="0">
                <a:latin typeface="Calibri"/>
                <a:ea typeface="Calibri"/>
                <a:cs typeface="Calibri"/>
                <a:sym typeface="Calibri"/>
              </a:rPr>
              <a:t>How to structure the Wellness Committee: </a:t>
            </a:r>
            <a:endParaRPr sz="1400" dirty="0">
              <a:latin typeface="Calibri"/>
              <a:ea typeface="Calibri"/>
              <a:cs typeface="Calibri"/>
              <a:sym typeface="Calibri"/>
            </a:endParaRPr>
          </a:p>
          <a:p>
            <a:pPr marL="457200" lvl="0" indent="-317500" algn="l" rtl="0">
              <a:spcBef>
                <a:spcPts val="0"/>
              </a:spcBef>
              <a:spcAft>
                <a:spcPts val="0"/>
              </a:spcAft>
              <a:buSzPts val="1400"/>
              <a:buFont typeface="Calibri"/>
              <a:buChar char="●"/>
            </a:pPr>
            <a:r>
              <a:rPr lang="en-US" sz="1400" dirty="0">
                <a:latin typeface="Calibri"/>
                <a:ea typeface="Calibri"/>
                <a:cs typeface="Calibri"/>
                <a:sym typeface="Calibri"/>
              </a:rPr>
              <a:t>One District Level Committee, Establish subcommittees of the District Committee, Establish School Level Committees</a:t>
            </a:r>
            <a:endParaRPr sz="1400" dirty="0">
              <a:latin typeface="Calibri"/>
              <a:ea typeface="Calibri"/>
              <a:cs typeface="Calibri"/>
              <a:sym typeface="Calibri"/>
            </a:endParaRPr>
          </a:p>
          <a:p>
            <a:pPr marL="0" lvl="0" indent="0" algn="l" rtl="0">
              <a:spcBef>
                <a:spcPts val="0"/>
              </a:spcBef>
              <a:spcAft>
                <a:spcPts val="0"/>
              </a:spcAft>
              <a:buNone/>
            </a:pPr>
            <a:r>
              <a:rPr lang="en-US" sz="1400" dirty="0">
                <a:latin typeface="Calibri"/>
                <a:ea typeface="Calibri"/>
                <a:cs typeface="Calibri"/>
                <a:sym typeface="Calibri"/>
              </a:rPr>
              <a:t>Tips to make the most of your Wellness Committee: </a:t>
            </a:r>
            <a:endParaRPr sz="1400" dirty="0">
              <a:latin typeface="Calibri"/>
              <a:ea typeface="Calibri"/>
              <a:cs typeface="Calibri"/>
              <a:sym typeface="Calibri"/>
            </a:endParaRPr>
          </a:p>
          <a:p>
            <a:pPr marL="457200" lvl="0" indent="-317500" algn="l" rtl="0">
              <a:spcBef>
                <a:spcPts val="0"/>
              </a:spcBef>
              <a:spcAft>
                <a:spcPts val="0"/>
              </a:spcAft>
              <a:buSzPts val="1400"/>
              <a:buFont typeface="Calibri"/>
              <a:buChar char="●"/>
            </a:pPr>
            <a:r>
              <a:rPr lang="en-US" sz="1400" dirty="0">
                <a:latin typeface="Calibri"/>
                <a:ea typeface="Calibri"/>
                <a:cs typeface="Calibri"/>
                <a:sym typeface="Calibri"/>
              </a:rPr>
              <a:t>Consider integrating the activities of the Wellness Committee with other required committees focusing on specific at-risk student subpopulations served by the district (Family and Community Engagement, xx) </a:t>
            </a:r>
            <a:endParaRPr sz="1400" dirty="0">
              <a:latin typeface="Calibri"/>
              <a:ea typeface="Calibri"/>
              <a:cs typeface="Calibri"/>
              <a:sym typeface="Calibri"/>
            </a:endParaRPr>
          </a:p>
          <a:p>
            <a:pPr marL="0" lvl="0" indent="0" algn="l" rtl="0">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30021683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g7d25beb1e8_0_6"/>
          <p:cNvSpPr txBox="1">
            <a:spLocks noGrp="1"/>
          </p:cNvSpPr>
          <p:nvPr>
            <p:ph type="title"/>
          </p:nvPr>
        </p:nvSpPr>
        <p:spPr>
          <a:xfrm>
            <a:off x="838200" y="365125"/>
            <a:ext cx="10515600" cy="1325700"/>
          </a:xfrm>
          <a:prstGeom prst="rect">
            <a:avLst/>
          </a:prstGeom>
          <a:gradFill>
            <a:gsLst>
              <a:gs pos="0">
                <a:srgbClr val="F5F7FC"/>
              </a:gs>
              <a:gs pos="74000">
                <a:srgbClr val="A9BEE4"/>
              </a:gs>
              <a:gs pos="83000">
                <a:srgbClr val="A9BEE4"/>
              </a:gs>
              <a:gs pos="100000">
                <a:srgbClr val="C5D3ED"/>
              </a:gs>
            </a:gsLst>
            <a:lin ang="5400012" scaled="0"/>
          </a:grad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a:t>What should be included in a School Health &amp; Wellness plan?  (state requirement)</a:t>
            </a:r>
            <a:endParaRPr/>
          </a:p>
        </p:txBody>
      </p:sp>
      <p:pic>
        <p:nvPicPr>
          <p:cNvPr id="793" name="Google Shape;793;g7d25beb1e8_0_6" descr="page18image1324833808"/>
          <p:cNvPicPr preferRelativeResize="0"/>
          <p:nvPr/>
        </p:nvPicPr>
        <p:blipFill rotWithShape="1">
          <a:blip r:embed="rId3">
            <a:alphaModFix/>
          </a:blip>
          <a:srcRect/>
          <a:stretch/>
        </p:blipFill>
        <p:spPr>
          <a:xfrm>
            <a:off x="92075" y="1127125"/>
            <a:ext cx="38100" cy="12700"/>
          </a:xfrm>
          <a:prstGeom prst="rect">
            <a:avLst/>
          </a:prstGeom>
          <a:noFill/>
          <a:ln>
            <a:noFill/>
          </a:ln>
        </p:spPr>
      </p:pic>
      <p:pic>
        <p:nvPicPr>
          <p:cNvPr id="794" name="Google Shape;794;g7d25beb1e8_0_6" descr="page18image1324833808"/>
          <p:cNvPicPr preferRelativeResize="0"/>
          <p:nvPr/>
        </p:nvPicPr>
        <p:blipFill rotWithShape="1">
          <a:blip r:embed="rId3">
            <a:alphaModFix/>
          </a:blip>
          <a:srcRect/>
          <a:stretch/>
        </p:blipFill>
        <p:spPr>
          <a:xfrm>
            <a:off x="930275" y="4604561"/>
            <a:ext cx="38100" cy="45719"/>
          </a:xfrm>
          <a:prstGeom prst="rect">
            <a:avLst/>
          </a:prstGeom>
          <a:noFill/>
          <a:ln>
            <a:noFill/>
          </a:ln>
        </p:spPr>
      </p:pic>
      <p:sp>
        <p:nvSpPr>
          <p:cNvPr id="795" name="Google Shape;795;g7d25beb1e8_0_6"/>
          <p:cNvSpPr txBox="1"/>
          <p:nvPr/>
        </p:nvSpPr>
        <p:spPr>
          <a:xfrm>
            <a:off x="630695" y="2799624"/>
            <a:ext cx="10966705" cy="3216165"/>
          </a:xfrm>
          <a:prstGeom prst="rect">
            <a:avLst/>
          </a:prstGeom>
          <a:noFill/>
          <a:ln>
            <a:noFill/>
          </a:ln>
        </p:spPr>
        <p:txBody>
          <a:bodyPr spcFirstLastPara="1" wrap="square" lIns="91425" tIns="91425" rIns="91425" bIns="91425" anchor="t" anchorCtr="0">
            <a:noAutofit/>
          </a:bodyPr>
          <a:lstStyle/>
          <a:p>
            <a:pPr marL="139700" lvl="0" algn="l" rtl="0">
              <a:spcBef>
                <a:spcPts val="0"/>
              </a:spcBef>
              <a:spcAft>
                <a:spcPts val="0"/>
              </a:spcAft>
              <a:buClr>
                <a:schemeClr val="dk1"/>
              </a:buClr>
              <a:buSzPts val="1400"/>
            </a:pPr>
            <a:r>
              <a:rPr lang="en-US" sz="1400" dirty="0">
                <a:solidFill>
                  <a:schemeClr val="dk1"/>
                </a:solidFill>
                <a:latin typeface="Calibri"/>
                <a:ea typeface="Calibri"/>
                <a:cs typeface="Calibri"/>
                <a:sym typeface="Calibri"/>
              </a:rPr>
              <a:t>Needs Assessment: </a:t>
            </a:r>
            <a:endParaRPr sz="1400" dirty="0">
              <a:solidFill>
                <a:schemeClr val="dk1"/>
              </a:solidFill>
              <a:latin typeface="Calibri"/>
              <a:ea typeface="Calibri"/>
              <a:cs typeface="Calibri"/>
              <a:sym typeface="Calibri"/>
            </a:endParaRPr>
          </a:p>
          <a:p>
            <a:pPr marL="285750" lvl="0" indent="-285750" algn="l" rtl="0">
              <a:spcBef>
                <a:spcPts val="0"/>
              </a:spcBef>
              <a:spcAft>
                <a:spcPts val="0"/>
              </a:spcAft>
              <a:buFont typeface="Arial" panose="020B0604020202020204" pitchFamily="34" charset="0"/>
              <a:buChar char="•"/>
            </a:pPr>
            <a:r>
              <a:rPr lang="en-US" sz="1400" dirty="0">
                <a:solidFill>
                  <a:schemeClr val="dk1"/>
                </a:solidFill>
                <a:latin typeface="Calibri"/>
                <a:ea typeface="Calibri"/>
                <a:cs typeface="Calibri"/>
                <a:sym typeface="Calibri"/>
              </a:rPr>
              <a:t>Required data sources: School level BMI Report (</a:t>
            </a:r>
            <a:r>
              <a:rPr lang="en-US" sz="1400" u="sng" dirty="0">
                <a:solidFill>
                  <a:schemeClr val="hlink"/>
                </a:solidFill>
                <a:latin typeface="Calibri"/>
                <a:ea typeface="Calibri"/>
                <a:cs typeface="Calibri"/>
                <a:sym typeface="Calibri"/>
                <a:hlinkClick r:id="rId4"/>
              </a:rPr>
              <a:t>http://bmi.achi.net/Pages/SchoolPersonnel/BMIReports.aspx</a:t>
            </a:r>
            <a:r>
              <a:rPr lang="en-US" sz="1400"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lvl="0" indent="0" algn="l" rtl="0">
              <a:spcBef>
                <a:spcPts val="0"/>
              </a:spcBef>
              <a:spcAft>
                <a:spcPts val="0"/>
              </a:spcAft>
              <a:buNone/>
            </a:pPr>
            <a:r>
              <a:rPr lang="en-US" sz="1400" dirty="0">
                <a:solidFill>
                  <a:schemeClr val="dk1"/>
                </a:solidFill>
                <a:latin typeface="Calibri"/>
                <a:ea typeface="Calibri"/>
                <a:cs typeface="Calibri"/>
                <a:sym typeface="Calibri"/>
              </a:rPr>
              <a:t>	School Health Index Annual Assessment (</a:t>
            </a:r>
            <a:r>
              <a:rPr lang="en-US" sz="1400" u="sng" dirty="0">
                <a:solidFill>
                  <a:schemeClr val="hlink"/>
                </a:solidFill>
                <a:latin typeface="Calibri"/>
                <a:ea typeface="Calibri"/>
                <a:cs typeface="Calibri"/>
                <a:sym typeface="Calibri"/>
                <a:hlinkClick r:id="rId5"/>
              </a:rPr>
              <a:t>https://nccd.cdc.gov/DASH_SHI/default/Login.aspx</a:t>
            </a:r>
            <a:r>
              <a:rPr lang="en-US" sz="1400"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0" lvl="0" indent="0" algn="l" rtl="0">
              <a:spcBef>
                <a:spcPts val="0"/>
              </a:spcBef>
              <a:spcAft>
                <a:spcPts val="0"/>
              </a:spcAft>
              <a:buNone/>
            </a:pPr>
            <a:r>
              <a:rPr lang="en-US" sz="1400" dirty="0">
                <a:solidFill>
                  <a:schemeClr val="dk1"/>
                </a:solidFill>
                <a:latin typeface="Calibri"/>
                <a:ea typeface="Calibri"/>
                <a:cs typeface="Calibri"/>
                <a:sym typeface="Calibri"/>
              </a:rPr>
              <a:t>	Required Modules: 1,2,3,4,10, &amp; 11</a:t>
            </a:r>
            <a:endParaRPr sz="1400" dirty="0">
              <a:solidFill>
                <a:schemeClr val="dk1"/>
              </a:solidFill>
              <a:latin typeface="Calibri"/>
              <a:ea typeface="Calibri"/>
              <a:cs typeface="Calibri"/>
              <a:sym typeface="Calibri"/>
            </a:endParaRPr>
          </a:p>
          <a:p>
            <a:pPr marL="285750" lvl="0" indent="-285750" algn="l" rtl="0">
              <a:spcBef>
                <a:spcPts val="0"/>
              </a:spcBef>
              <a:spcAft>
                <a:spcPts val="0"/>
              </a:spcAft>
              <a:buFont typeface="Arial" panose="020B0604020202020204" pitchFamily="34" charset="0"/>
              <a:buChar char="•"/>
            </a:pPr>
            <a:r>
              <a:rPr lang="en-US" sz="1400" dirty="0">
                <a:solidFill>
                  <a:schemeClr val="dk1"/>
                </a:solidFill>
                <a:latin typeface="Calibri"/>
                <a:ea typeface="Calibri"/>
                <a:cs typeface="Calibri"/>
                <a:sym typeface="Calibri"/>
              </a:rPr>
              <a:t>Other data sources: SHAPE Assessment, Vision screening data, student chronic conditions, mental health conditions/substance abuse instances (APNA)</a:t>
            </a:r>
            <a:endParaRPr sz="1400" dirty="0">
              <a:solidFill>
                <a:schemeClr val="dk1"/>
              </a:solidFill>
              <a:latin typeface="Calibri"/>
              <a:ea typeface="Calibri"/>
              <a:cs typeface="Calibri"/>
              <a:sym typeface="Calibri"/>
            </a:endParaRPr>
          </a:p>
          <a:p>
            <a:pPr marL="139700" lvl="0" algn="l" rtl="0">
              <a:spcBef>
                <a:spcPts val="0"/>
              </a:spcBef>
              <a:spcAft>
                <a:spcPts val="0"/>
              </a:spcAft>
              <a:buClr>
                <a:schemeClr val="dk1"/>
              </a:buClr>
              <a:buSzPts val="1400"/>
            </a:pPr>
            <a:endParaRPr lang="en-US" sz="1400" dirty="0">
              <a:solidFill>
                <a:schemeClr val="dk1"/>
              </a:solidFill>
              <a:latin typeface="Calibri"/>
              <a:ea typeface="Calibri"/>
              <a:cs typeface="Calibri"/>
              <a:sym typeface="Calibri"/>
            </a:endParaRPr>
          </a:p>
          <a:p>
            <a:pPr marL="139700" lvl="0" algn="l" rtl="0">
              <a:spcBef>
                <a:spcPts val="0"/>
              </a:spcBef>
              <a:spcAft>
                <a:spcPts val="0"/>
              </a:spcAft>
              <a:buClr>
                <a:schemeClr val="dk1"/>
              </a:buClr>
              <a:buSzPts val="1400"/>
            </a:pPr>
            <a:r>
              <a:rPr lang="en-US" sz="1400" dirty="0">
                <a:solidFill>
                  <a:schemeClr val="dk1"/>
                </a:solidFill>
                <a:latin typeface="Calibri"/>
                <a:ea typeface="Calibri"/>
                <a:cs typeface="Calibri"/>
                <a:sym typeface="Calibri"/>
              </a:rPr>
              <a:t>Goals and Objectives </a:t>
            </a:r>
            <a:endParaRPr sz="1400" dirty="0">
              <a:solidFill>
                <a:schemeClr val="dk1"/>
              </a:solidFill>
              <a:latin typeface="Calibri"/>
              <a:ea typeface="Calibri"/>
              <a:cs typeface="Calibri"/>
              <a:sym typeface="Calibri"/>
            </a:endParaRPr>
          </a:p>
          <a:p>
            <a:pPr marL="914400" lvl="0" indent="0" algn="l" rtl="0">
              <a:spcBef>
                <a:spcPts val="0"/>
              </a:spcBef>
              <a:spcAft>
                <a:spcPts val="0"/>
              </a:spcAft>
              <a:buNone/>
            </a:pPr>
            <a:r>
              <a:rPr lang="en-US" sz="1400" dirty="0">
                <a:solidFill>
                  <a:schemeClr val="dk1"/>
                </a:solidFill>
                <a:latin typeface="Calibri"/>
                <a:ea typeface="Calibri"/>
                <a:cs typeface="Calibri"/>
                <a:sym typeface="Calibri"/>
              </a:rPr>
              <a:t>Goal 1: Nutrition Services, Policies, Education, and Environment</a:t>
            </a:r>
            <a:endParaRPr sz="1400" dirty="0">
              <a:solidFill>
                <a:schemeClr val="dk1"/>
              </a:solidFill>
              <a:latin typeface="Calibri"/>
              <a:ea typeface="Calibri"/>
              <a:cs typeface="Calibri"/>
              <a:sym typeface="Calibri"/>
            </a:endParaRPr>
          </a:p>
          <a:p>
            <a:pPr marL="914400" lvl="0" indent="0" algn="l" rtl="0">
              <a:spcBef>
                <a:spcPts val="0"/>
              </a:spcBef>
              <a:spcAft>
                <a:spcPts val="0"/>
              </a:spcAft>
              <a:buNone/>
            </a:pPr>
            <a:r>
              <a:rPr lang="en-US" sz="1400" dirty="0">
                <a:solidFill>
                  <a:schemeClr val="dk1"/>
                </a:solidFill>
                <a:latin typeface="Calibri"/>
                <a:ea typeface="Calibri"/>
                <a:cs typeface="Calibri"/>
                <a:sym typeface="Calibri"/>
              </a:rPr>
              <a:t>Goal 2: Physical Activity and Physical Education Services, Policy, and Environment</a:t>
            </a:r>
            <a:endParaRPr sz="1400" dirty="0">
              <a:solidFill>
                <a:schemeClr val="dk1"/>
              </a:solidFill>
              <a:latin typeface="Calibri"/>
              <a:ea typeface="Calibri"/>
              <a:cs typeface="Calibri"/>
              <a:sym typeface="Calibri"/>
            </a:endParaRPr>
          </a:p>
          <a:p>
            <a:pPr marL="914400" lvl="0" indent="0" algn="l" rtl="0">
              <a:spcBef>
                <a:spcPts val="0"/>
              </a:spcBef>
              <a:spcAft>
                <a:spcPts val="0"/>
              </a:spcAft>
              <a:buNone/>
            </a:pPr>
            <a:r>
              <a:rPr lang="en-US" sz="1400" dirty="0">
                <a:solidFill>
                  <a:schemeClr val="dk1"/>
                </a:solidFill>
                <a:latin typeface="Calibri"/>
                <a:ea typeface="Calibri"/>
                <a:cs typeface="Calibri"/>
                <a:sym typeface="Calibri"/>
              </a:rPr>
              <a:t>Goal 3: Staff Annual Professional Development Related to Nutrition and Physical Activity, Self-care, Staff Wellness</a:t>
            </a:r>
            <a:endParaRPr sz="1400" dirty="0">
              <a:solidFill>
                <a:schemeClr val="dk1"/>
              </a:solidFill>
              <a:latin typeface="Calibri"/>
              <a:ea typeface="Calibri"/>
              <a:cs typeface="Calibri"/>
              <a:sym typeface="Calibri"/>
            </a:endParaRPr>
          </a:p>
          <a:p>
            <a:pPr marL="914400" lvl="0" indent="0" algn="l" rtl="0">
              <a:spcBef>
                <a:spcPts val="0"/>
              </a:spcBef>
              <a:spcAft>
                <a:spcPts val="0"/>
              </a:spcAft>
              <a:buNone/>
            </a:pPr>
            <a:r>
              <a:rPr lang="en-US" sz="1400" dirty="0">
                <a:solidFill>
                  <a:schemeClr val="dk1"/>
                </a:solidFill>
                <a:latin typeface="Calibri"/>
                <a:ea typeface="Calibri"/>
                <a:cs typeface="Calibri"/>
                <a:sym typeface="Calibri"/>
              </a:rPr>
              <a:t>Goal 4: Optional Goal- Schools may focus on any area of health and wellness </a:t>
            </a:r>
            <a:endParaRPr sz="1400" dirty="0">
              <a:solidFill>
                <a:schemeClr val="dk1"/>
              </a:solidFill>
              <a:latin typeface="Calibri"/>
              <a:ea typeface="Calibri"/>
              <a:cs typeface="Calibri"/>
              <a:sym typeface="Calibri"/>
            </a:endParaRPr>
          </a:p>
          <a:p>
            <a:pPr marL="914400" lvl="0" indent="0" algn="l" rtl="0">
              <a:spcBef>
                <a:spcPts val="0"/>
              </a:spcBef>
              <a:spcAft>
                <a:spcPts val="0"/>
              </a:spcAft>
              <a:buNone/>
            </a:pPr>
            <a:endParaRPr dirty="0">
              <a:solidFill>
                <a:schemeClr val="dk1"/>
              </a:solidFill>
              <a:latin typeface="Calibri"/>
              <a:ea typeface="Calibri"/>
              <a:cs typeface="Calibri"/>
              <a:sym typeface="Calibri"/>
            </a:endParaRPr>
          </a:p>
          <a:p>
            <a:pPr marL="0" lvl="0" indent="0" algn="l" rtl="0">
              <a:spcBef>
                <a:spcPts val="0"/>
              </a:spcBef>
              <a:spcAft>
                <a:spcPts val="0"/>
              </a:spcAft>
              <a:buNone/>
            </a:pPr>
            <a:endParaRPr dirty="0">
              <a:solidFill>
                <a:schemeClr val="dk1"/>
              </a:solidFill>
              <a:latin typeface="Calibri"/>
              <a:ea typeface="Calibri"/>
              <a:cs typeface="Calibri"/>
              <a:sym typeface="Calibri"/>
            </a:endParaRPr>
          </a:p>
        </p:txBody>
      </p:sp>
      <p:sp>
        <p:nvSpPr>
          <p:cNvPr id="796" name="Google Shape;796;g7d25beb1e8_0_6"/>
          <p:cNvSpPr txBox="1"/>
          <p:nvPr/>
        </p:nvSpPr>
        <p:spPr>
          <a:xfrm>
            <a:off x="838200" y="1690824"/>
            <a:ext cx="10515600" cy="1108800"/>
          </a:xfrm>
          <a:prstGeom prst="rect">
            <a:avLst/>
          </a:prstGeom>
          <a:solidFill>
            <a:srgbClr val="FFC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200" b="1">
                <a:solidFill>
                  <a:schemeClr val="dk1"/>
                </a:solidFill>
                <a:latin typeface="Calibri"/>
                <a:ea typeface="Calibri"/>
                <a:cs typeface="Calibri"/>
                <a:sym typeface="Calibri"/>
              </a:rPr>
              <a:t>Regulatory Guidance: </a:t>
            </a:r>
            <a:endParaRPr sz="1200" b="1">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200">
                <a:solidFill>
                  <a:schemeClr val="dk1"/>
                </a:solidFill>
                <a:latin typeface="Calibri"/>
                <a:ea typeface="Calibri"/>
                <a:cs typeface="Calibri"/>
                <a:sym typeface="Calibri"/>
              </a:rPr>
              <a:t>State: Arkansas Code Annotated 20-7-135, Arkansas Rules Governing Nutrition and Physical Activity Standards</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200">
                <a:solidFill>
                  <a:schemeClr val="dk1"/>
                </a:solidFill>
                <a:latin typeface="Calibri"/>
                <a:ea typeface="Calibri"/>
                <a:cs typeface="Calibri"/>
                <a:sym typeface="Calibri"/>
              </a:rPr>
              <a:t>Federal: Child Nutrition Reauthorization Act of 2004 (Sec. 204 of Public Law 108-265); Healthy, Hunger-Free Kids Act of 2010 (Sec. 204 of Public Law 111-296); United States Department of Agriculture Food and Nutrition Services Final Rule for Local Wellness Policy Implementation (July 21, 2016)</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797" name="Google Shape;797;g7d25beb1e8_0_6"/>
          <p:cNvSpPr txBox="1"/>
          <p:nvPr/>
        </p:nvSpPr>
        <p:spPr>
          <a:xfrm>
            <a:off x="594600" y="5473009"/>
            <a:ext cx="11002800" cy="150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400" b="1" dirty="0">
                <a:latin typeface="Calibri"/>
                <a:ea typeface="Calibri"/>
                <a:cs typeface="Calibri"/>
                <a:sym typeface="Calibri"/>
              </a:rPr>
              <a:t>Things to consider when developing health and wellness goals and objectives for school improvement: </a:t>
            </a:r>
            <a:endParaRPr sz="1400" b="1" dirty="0">
              <a:latin typeface="Calibri"/>
              <a:ea typeface="Calibri"/>
              <a:cs typeface="Calibri"/>
              <a:sym typeface="Calibri"/>
            </a:endParaRPr>
          </a:p>
          <a:p>
            <a:pPr marL="457200" lvl="0" indent="-317500" algn="l" rtl="0">
              <a:spcBef>
                <a:spcPts val="0"/>
              </a:spcBef>
              <a:spcAft>
                <a:spcPts val="0"/>
              </a:spcAft>
              <a:buSzPts val="1400"/>
              <a:buFont typeface="Calibri"/>
              <a:buAutoNum type="arabicPeriod"/>
            </a:pPr>
            <a:r>
              <a:rPr lang="en-US" sz="1400" dirty="0">
                <a:latin typeface="Calibri"/>
                <a:ea typeface="Calibri"/>
                <a:cs typeface="Calibri"/>
                <a:sym typeface="Calibri"/>
              </a:rPr>
              <a:t>Prioritize activities for improvement based on the needs assessment data</a:t>
            </a:r>
            <a:endParaRPr sz="1400" dirty="0">
              <a:latin typeface="Calibri"/>
              <a:ea typeface="Calibri"/>
              <a:cs typeface="Calibri"/>
              <a:sym typeface="Calibri"/>
            </a:endParaRPr>
          </a:p>
          <a:p>
            <a:pPr marL="457200" lvl="0" indent="-317500" algn="l" rtl="0">
              <a:spcBef>
                <a:spcPts val="0"/>
              </a:spcBef>
              <a:spcAft>
                <a:spcPts val="0"/>
              </a:spcAft>
              <a:buSzPts val="1400"/>
              <a:buFont typeface="Calibri"/>
              <a:buAutoNum type="arabicPeriod"/>
            </a:pPr>
            <a:r>
              <a:rPr lang="en-US" sz="1400" dirty="0">
                <a:latin typeface="Calibri"/>
                <a:ea typeface="Calibri"/>
                <a:cs typeface="Calibri"/>
                <a:sym typeface="Calibri"/>
              </a:rPr>
              <a:t>Start where you are (small, realistic, steps) </a:t>
            </a:r>
            <a:endParaRPr sz="1400" dirty="0">
              <a:latin typeface="Calibri"/>
              <a:ea typeface="Calibri"/>
              <a:cs typeface="Calibri"/>
              <a:sym typeface="Calibri"/>
            </a:endParaRPr>
          </a:p>
          <a:p>
            <a:pPr marL="457200" lvl="0" indent="-317500" algn="l" rtl="0">
              <a:spcBef>
                <a:spcPts val="0"/>
              </a:spcBef>
              <a:spcAft>
                <a:spcPts val="0"/>
              </a:spcAft>
              <a:buSzPts val="1400"/>
              <a:buFont typeface="Calibri"/>
              <a:buAutoNum type="arabicPeriod"/>
            </a:pPr>
            <a:r>
              <a:rPr lang="en-US" sz="1400" dirty="0">
                <a:latin typeface="Calibri"/>
                <a:ea typeface="Calibri"/>
                <a:cs typeface="Calibri"/>
                <a:sym typeface="Calibri"/>
              </a:rPr>
              <a:t>Align your health goals with the overall school improvement goals (chronic absenteeism, student engagement, student retention)</a:t>
            </a:r>
            <a:endParaRPr sz="1400" dirty="0">
              <a:latin typeface="Calibri"/>
              <a:ea typeface="Calibri"/>
              <a:cs typeface="Calibri"/>
              <a:sym typeface="Calibri"/>
            </a:endParaRPr>
          </a:p>
          <a:p>
            <a:pPr marL="457200" lvl="0" indent="-317500" algn="l" rtl="0">
              <a:spcBef>
                <a:spcPts val="0"/>
              </a:spcBef>
              <a:spcAft>
                <a:spcPts val="0"/>
              </a:spcAft>
              <a:buSzPts val="1400"/>
              <a:buFont typeface="Calibri"/>
              <a:buAutoNum type="arabicPeriod"/>
            </a:pPr>
            <a:r>
              <a:rPr lang="en-US" sz="1400" dirty="0">
                <a:latin typeface="Calibri"/>
                <a:ea typeface="Calibri"/>
                <a:cs typeface="Calibri"/>
                <a:sym typeface="Calibri"/>
              </a:rPr>
              <a:t>38% of Arkansas students have a chronic condition (ADHD, Asthma, Life-threatening Allergy, Seizures, and Diabetes) </a:t>
            </a:r>
            <a:endParaRPr sz="1400" dirty="0">
              <a:latin typeface="Calibri"/>
              <a:ea typeface="Calibri"/>
              <a:cs typeface="Calibri"/>
              <a:sym typeface="Calibri"/>
            </a:endParaRPr>
          </a:p>
          <a:p>
            <a:pPr marL="457200" lvl="0" indent="0" algn="ctr" rtl="0">
              <a:spcBef>
                <a:spcPts val="0"/>
              </a:spcBef>
              <a:spcAft>
                <a:spcPts val="0"/>
              </a:spcAft>
              <a:buNone/>
            </a:pPr>
            <a:r>
              <a:rPr lang="en-US" sz="1400" b="1" dirty="0">
                <a:latin typeface="Calibri"/>
                <a:ea typeface="Calibri"/>
                <a:cs typeface="Calibri"/>
                <a:sym typeface="Calibri"/>
              </a:rPr>
              <a:t>MAKE YOUR HEALTH PLAN MEANINGFUL! </a:t>
            </a:r>
            <a:endParaRPr sz="1400" b="1" dirty="0">
              <a:latin typeface="Calibri"/>
              <a:ea typeface="Calibri"/>
              <a:cs typeface="Calibri"/>
              <a:sym typeface="Calibri"/>
            </a:endParaRPr>
          </a:p>
        </p:txBody>
      </p:sp>
    </p:spTree>
    <p:extLst>
      <p:ext uri="{BB962C8B-B14F-4D97-AF65-F5344CB8AC3E}">
        <p14:creationId xmlns:p14="http://schemas.microsoft.com/office/powerpoint/2010/main" val="34310066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02"/>
        <p:cNvGrpSpPr/>
        <p:nvPr/>
      </p:nvGrpSpPr>
      <p:grpSpPr>
        <a:xfrm>
          <a:off x="0" y="0"/>
          <a:ext cx="0" cy="0"/>
          <a:chOff x="0" y="0"/>
          <a:chExt cx="0" cy="0"/>
        </a:xfrm>
      </p:grpSpPr>
      <p:sp>
        <p:nvSpPr>
          <p:cNvPr id="803" name="Google Shape;803;g7d2792e628_3_16"/>
          <p:cNvSpPr txBox="1"/>
          <p:nvPr/>
        </p:nvSpPr>
        <p:spPr>
          <a:xfrm>
            <a:off x="473475" y="2105125"/>
            <a:ext cx="8331900" cy="414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t>2019 School-Based Medicaid Statewide Medicaid Profile</a:t>
            </a:r>
            <a:endParaRPr b="1"/>
          </a:p>
          <a:p>
            <a:pPr marL="0" lvl="0" indent="0" algn="l" rtl="0">
              <a:spcBef>
                <a:spcPts val="0"/>
              </a:spcBef>
              <a:spcAft>
                <a:spcPts val="0"/>
              </a:spcAft>
              <a:buNone/>
            </a:pPr>
            <a:endParaRPr/>
          </a:p>
          <a:p>
            <a:pPr marL="0" lvl="0" indent="0" algn="l" rtl="0">
              <a:spcBef>
                <a:spcPts val="0"/>
              </a:spcBef>
              <a:spcAft>
                <a:spcPts val="0"/>
              </a:spcAft>
              <a:buNone/>
            </a:pPr>
            <a:r>
              <a:rPr lang="en-US" u="sng"/>
              <a:t>ADM                                                                          	570,631</a:t>
            </a:r>
            <a:endParaRPr u="sng"/>
          </a:p>
          <a:p>
            <a:pPr marL="0" lvl="0" indent="0" algn="l" rtl="0">
              <a:spcBef>
                <a:spcPts val="0"/>
              </a:spcBef>
              <a:spcAft>
                <a:spcPts val="0"/>
              </a:spcAft>
              <a:buNone/>
            </a:pPr>
            <a:endParaRPr u="sng"/>
          </a:p>
          <a:p>
            <a:pPr marL="0" lvl="0" indent="0" algn="l" rtl="0">
              <a:spcBef>
                <a:spcPts val="0"/>
              </a:spcBef>
              <a:spcAft>
                <a:spcPts val="0"/>
              </a:spcAft>
              <a:buNone/>
            </a:pPr>
            <a:r>
              <a:rPr lang="en-US"/>
              <a:t>Physical Therapy                                                      	$4,984,130.08</a:t>
            </a:r>
            <a:endParaRPr/>
          </a:p>
          <a:p>
            <a:pPr marL="0" lvl="0" indent="0" algn="l" rtl="0">
              <a:spcBef>
                <a:spcPts val="0"/>
              </a:spcBef>
              <a:spcAft>
                <a:spcPts val="0"/>
              </a:spcAft>
              <a:buNone/>
            </a:pPr>
            <a:r>
              <a:rPr lang="en-US"/>
              <a:t>Occupational Therapy                                              	$10,054,500.63</a:t>
            </a:r>
            <a:endParaRPr/>
          </a:p>
          <a:p>
            <a:pPr marL="0" lvl="0" indent="0" algn="l" rtl="0">
              <a:spcBef>
                <a:spcPts val="0"/>
              </a:spcBef>
              <a:spcAft>
                <a:spcPts val="0"/>
              </a:spcAft>
              <a:buNone/>
            </a:pPr>
            <a:r>
              <a:rPr lang="en-US"/>
              <a:t>Speech Therapy                                                       	$12,063,905.60</a:t>
            </a:r>
            <a:endParaRPr/>
          </a:p>
          <a:p>
            <a:pPr marL="0" lvl="0" indent="0" algn="l" rtl="0">
              <a:spcBef>
                <a:spcPts val="0"/>
              </a:spcBef>
              <a:spcAft>
                <a:spcPts val="0"/>
              </a:spcAft>
              <a:buNone/>
            </a:pPr>
            <a:r>
              <a:rPr lang="en-US"/>
              <a:t>Personal Care                                                           	$1,483,580.20</a:t>
            </a:r>
            <a:endParaRPr/>
          </a:p>
          <a:p>
            <a:pPr marL="0" lvl="0" indent="0" algn="l" rtl="0">
              <a:spcBef>
                <a:spcPts val="0"/>
              </a:spcBef>
              <a:spcAft>
                <a:spcPts val="0"/>
              </a:spcAft>
              <a:buNone/>
            </a:pPr>
            <a:r>
              <a:rPr lang="en-US"/>
              <a:t>SBMH                                                                       	$63,112.71</a:t>
            </a:r>
            <a:endParaRPr/>
          </a:p>
          <a:p>
            <a:pPr marL="0" lvl="0" indent="0" algn="l" rtl="0">
              <a:spcBef>
                <a:spcPts val="0"/>
              </a:spcBef>
              <a:spcAft>
                <a:spcPts val="0"/>
              </a:spcAft>
              <a:buNone/>
            </a:pPr>
            <a:r>
              <a:rPr lang="en-US"/>
              <a:t>EPSDT                                                                      	$1,696,970.27</a:t>
            </a:r>
            <a:endParaRPr/>
          </a:p>
          <a:p>
            <a:pPr marL="0" lvl="0" indent="0" algn="l" rtl="0">
              <a:spcBef>
                <a:spcPts val="0"/>
              </a:spcBef>
              <a:spcAft>
                <a:spcPts val="0"/>
              </a:spcAft>
              <a:buNone/>
            </a:pPr>
            <a:r>
              <a:rPr lang="en-US"/>
              <a:t>Audiology                                                                  </a:t>
            </a:r>
            <a:r>
              <a:rPr lang="en-US" u="sng"/>
              <a:t>	$13,874.70</a:t>
            </a:r>
            <a:endParaRPr u="sng"/>
          </a:p>
          <a:p>
            <a:pPr marL="0" lvl="0" indent="0" algn="l" rtl="0">
              <a:spcBef>
                <a:spcPts val="0"/>
              </a:spcBef>
              <a:spcAft>
                <a:spcPts val="0"/>
              </a:spcAft>
              <a:buNone/>
            </a:pPr>
            <a:r>
              <a:rPr lang="en-US" b="1"/>
              <a:t>Direct Billable                                                           	$30,370,752.47</a:t>
            </a:r>
            <a:endParaRPr b="1"/>
          </a:p>
          <a:p>
            <a:pPr marL="0" lvl="0" indent="0" algn="l" rtl="0">
              <a:spcBef>
                <a:spcPts val="0"/>
              </a:spcBef>
              <a:spcAft>
                <a:spcPts val="0"/>
              </a:spcAft>
              <a:buNone/>
            </a:pPr>
            <a:endParaRPr b="1"/>
          </a:p>
          <a:p>
            <a:pPr marL="0" lvl="0" indent="0" algn="l" rtl="0">
              <a:spcBef>
                <a:spcPts val="0"/>
              </a:spcBef>
              <a:spcAft>
                <a:spcPts val="0"/>
              </a:spcAft>
              <a:buNone/>
            </a:pPr>
            <a:r>
              <a:rPr lang="en-US"/>
              <a:t>ARMAC Total                                                            	</a:t>
            </a:r>
            <a:r>
              <a:rPr lang="en-US" u="sng"/>
              <a:t>$15,162,138.35</a:t>
            </a:r>
            <a:endParaRPr u="sng"/>
          </a:p>
          <a:p>
            <a:pPr marL="0" lvl="0" indent="0" algn="l" rtl="0">
              <a:spcBef>
                <a:spcPts val="0"/>
              </a:spcBef>
              <a:spcAft>
                <a:spcPts val="0"/>
              </a:spcAft>
              <a:buNone/>
            </a:pPr>
            <a:r>
              <a:rPr lang="en-US" b="1"/>
              <a:t>Total Reimbursement for FY 2019                       </a:t>
            </a:r>
            <a:r>
              <a:rPr lang="en-US" b="1">
                <a:highlight>
                  <a:srgbClr val="FFFF00"/>
                </a:highlight>
              </a:rPr>
              <a:t> 	$45,532,890.82</a:t>
            </a:r>
            <a:endParaRPr b="1">
              <a:highlight>
                <a:srgbClr val="FFFF00"/>
              </a:highlight>
            </a:endParaRPr>
          </a:p>
        </p:txBody>
      </p:sp>
      <p:sp>
        <p:nvSpPr>
          <p:cNvPr id="804" name="Google Shape;804;g7d2792e628_3_16"/>
          <p:cNvSpPr txBox="1">
            <a:spLocks noGrp="1"/>
          </p:cNvSpPr>
          <p:nvPr>
            <p:ph type="title"/>
          </p:nvPr>
        </p:nvSpPr>
        <p:spPr>
          <a:xfrm>
            <a:off x="473475" y="365125"/>
            <a:ext cx="11426700" cy="964200"/>
          </a:xfrm>
          <a:prstGeom prst="rect">
            <a:avLst/>
          </a:prstGeom>
          <a:gradFill>
            <a:gsLst>
              <a:gs pos="0">
                <a:srgbClr val="F5F7FC"/>
              </a:gs>
              <a:gs pos="74000">
                <a:srgbClr val="A9BEE4"/>
              </a:gs>
              <a:gs pos="83000">
                <a:srgbClr val="A9BEE4"/>
              </a:gs>
              <a:gs pos="100000">
                <a:srgbClr val="C5D3ED"/>
              </a:gs>
            </a:gsLst>
            <a:lin ang="5400012" scaled="0"/>
          </a:grad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a:t>Medicaid Funding</a:t>
            </a:r>
            <a:endParaRPr/>
          </a:p>
        </p:txBody>
      </p:sp>
      <p:sp>
        <p:nvSpPr>
          <p:cNvPr id="805" name="Google Shape;805;g7d2792e628_3_16"/>
          <p:cNvSpPr txBox="1"/>
          <p:nvPr/>
        </p:nvSpPr>
        <p:spPr>
          <a:xfrm>
            <a:off x="473475" y="1329325"/>
            <a:ext cx="7639500" cy="775800"/>
          </a:xfrm>
          <a:prstGeom prst="rect">
            <a:avLst/>
          </a:prstGeom>
          <a:solidFill>
            <a:srgbClr val="FFC000"/>
          </a:solidFill>
          <a:ln>
            <a:noFill/>
          </a:ln>
        </p:spPr>
        <p:txBody>
          <a:bodyPr spcFirstLastPara="1" wrap="square" lIns="91425" tIns="45700" rIns="91425" bIns="45700" anchor="t" anchorCtr="0">
            <a:noAutofit/>
          </a:bodyPr>
          <a:lstStyle/>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The revenue generated by the ARMAC program is dedicated to the provision of health services and may be used to facilitate, improve and/or expand the level and quality of health/medical services provided to all students within the district.</a:t>
            </a:r>
            <a:endParaRPr sz="1200">
              <a:solidFill>
                <a:schemeClr val="dk1"/>
              </a:solidFill>
            </a:endParaRPr>
          </a:p>
          <a:p>
            <a:pPr marL="0" lvl="0" indent="0" algn="l" rtl="0">
              <a:spcBef>
                <a:spcPts val="0"/>
              </a:spcBef>
              <a:spcAft>
                <a:spcPts val="0"/>
              </a:spcAft>
              <a:buClr>
                <a:srgbClr val="000000"/>
              </a:buClr>
              <a:buSzPts val="18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1710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sp>
        <p:nvSpPr>
          <p:cNvPr id="810" name="Google Shape;810;g7d25beb1e8_0_20"/>
          <p:cNvSpPr txBox="1">
            <a:spLocks noGrp="1"/>
          </p:cNvSpPr>
          <p:nvPr>
            <p:ph type="title"/>
          </p:nvPr>
        </p:nvSpPr>
        <p:spPr>
          <a:xfrm>
            <a:off x="473475" y="365125"/>
            <a:ext cx="11426700" cy="964200"/>
          </a:xfrm>
          <a:prstGeom prst="rect">
            <a:avLst/>
          </a:prstGeom>
          <a:gradFill>
            <a:gsLst>
              <a:gs pos="0">
                <a:srgbClr val="F5F7FC"/>
              </a:gs>
              <a:gs pos="74000">
                <a:srgbClr val="A9BEE4"/>
              </a:gs>
              <a:gs pos="83000">
                <a:srgbClr val="A9BEE4"/>
              </a:gs>
              <a:gs pos="100000">
                <a:srgbClr val="C5D3ED"/>
              </a:gs>
            </a:gsLst>
            <a:lin ang="5400012" scaled="0"/>
          </a:grad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a:t>Medicaid Funding</a:t>
            </a:r>
            <a:endParaRPr/>
          </a:p>
        </p:txBody>
      </p:sp>
      <p:pic>
        <p:nvPicPr>
          <p:cNvPr id="811" name="Google Shape;811;g7d25beb1e8_0_20" descr="page18image1324833808"/>
          <p:cNvPicPr preferRelativeResize="0"/>
          <p:nvPr/>
        </p:nvPicPr>
        <p:blipFill rotWithShape="1">
          <a:blip r:embed="rId3">
            <a:alphaModFix/>
          </a:blip>
          <a:srcRect/>
          <a:stretch/>
        </p:blipFill>
        <p:spPr>
          <a:xfrm>
            <a:off x="92075" y="1127125"/>
            <a:ext cx="38100" cy="12700"/>
          </a:xfrm>
          <a:prstGeom prst="rect">
            <a:avLst/>
          </a:prstGeom>
          <a:noFill/>
          <a:ln>
            <a:noFill/>
          </a:ln>
        </p:spPr>
      </p:pic>
      <p:pic>
        <p:nvPicPr>
          <p:cNvPr id="812" name="Google Shape;812;g7d25beb1e8_0_20" descr="page18image1324833808"/>
          <p:cNvPicPr preferRelativeResize="0"/>
          <p:nvPr/>
        </p:nvPicPr>
        <p:blipFill rotWithShape="1">
          <a:blip r:embed="rId3">
            <a:alphaModFix/>
          </a:blip>
          <a:srcRect/>
          <a:stretch/>
        </p:blipFill>
        <p:spPr>
          <a:xfrm>
            <a:off x="930275" y="4604561"/>
            <a:ext cx="38100" cy="45719"/>
          </a:xfrm>
          <a:prstGeom prst="rect">
            <a:avLst/>
          </a:prstGeom>
          <a:noFill/>
          <a:ln>
            <a:noFill/>
          </a:ln>
        </p:spPr>
      </p:pic>
      <p:sp>
        <p:nvSpPr>
          <p:cNvPr id="813" name="Google Shape;813;g7d25beb1e8_0_20"/>
          <p:cNvSpPr txBox="1"/>
          <p:nvPr/>
        </p:nvSpPr>
        <p:spPr>
          <a:xfrm>
            <a:off x="473475" y="1329325"/>
            <a:ext cx="7639500" cy="775800"/>
          </a:xfrm>
          <a:prstGeom prst="rect">
            <a:avLst/>
          </a:prstGeom>
          <a:solidFill>
            <a:srgbClr val="FFC000"/>
          </a:solidFill>
          <a:ln>
            <a:noFill/>
          </a:ln>
        </p:spPr>
        <p:txBody>
          <a:bodyPr spcFirstLastPara="1" wrap="square" lIns="91425" tIns="45700" rIns="91425" bIns="45700" anchor="t" anchorCtr="0">
            <a:noAutofit/>
          </a:bodyPr>
          <a:lstStyle/>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The revenue generated by the ARMAC program is dedicated to the provision of health services and may be used to facilitate, improve and/or expand the level and quality of health/medical services provided to all students within the district.</a:t>
            </a:r>
            <a:endParaRPr sz="1200">
              <a:solidFill>
                <a:schemeClr val="dk1"/>
              </a:solidFill>
            </a:endParaRPr>
          </a:p>
          <a:p>
            <a:pPr marL="0" lvl="0" indent="0" algn="l" rtl="0">
              <a:spcBef>
                <a:spcPts val="0"/>
              </a:spcBef>
              <a:spcAft>
                <a:spcPts val="0"/>
              </a:spcAft>
              <a:buClr>
                <a:srgbClr val="000000"/>
              </a:buClr>
              <a:buSzPts val="18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814" name="Google Shape;814;g7d25beb1e8_0_20"/>
          <p:cNvSpPr txBox="1"/>
          <p:nvPr/>
        </p:nvSpPr>
        <p:spPr>
          <a:xfrm>
            <a:off x="8477750" y="1329325"/>
            <a:ext cx="3480600" cy="47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b="1" u="sng">
                <a:highlight>
                  <a:srgbClr val="FFFF00"/>
                </a:highlight>
                <a:latin typeface="Calibri"/>
                <a:ea typeface="Calibri"/>
                <a:cs typeface="Calibri"/>
                <a:sym typeface="Calibri"/>
              </a:rPr>
              <a:t>Medicaid funding can support: </a:t>
            </a:r>
            <a:endParaRPr sz="1800" b="1" u="sng">
              <a:highlight>
                <a:srgbClr val="FFFF00"/>
              </a:highlight>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Nursing salaries/supplies</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Therapy salaries</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Mental Health Coordinator/Social Worker Salary</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Other Health/Medical Related supplies </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Coordinated School Health programming/activities</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Staff wellness programming/activities</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Health Related District PD</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Student Eye Glasses</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Student Medical Co-pay</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Health &amp; PE Classroom Resources </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Staff Wellness Resources</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US" sz="1700">
                <a:latin typeface="Calibri"/>
                <a:ea typeface="Calibri"/>
                <a:cs typeface="Calibri"/>
                <a:sym typeface="Calibri"/>
              </a:rPr>
              <a:t>School Garden/Cafeteria Salad Bar</a:t>
            </a:r>
            <a:endParaRPr sz="1700">
              <a:latin typeface="Calibri"/>
              <a:ea typeface="Calibri"/>
              <a:cs typeface="Calibri"/>
              <a:sym typeface="Calibri"/>
            </a:endParaRPr>
          </a:p>
          <a:p>
            <a:pPr marL="0" lvl="0" indent="0" algn="l" rtl="0">
              <a:spcBef>
                <a:spcPts val="0"/>
              </a:spcBef>
              <a:spcAft>
                <a:spcPts val="0"/>
              </a:spcAft>
              <a:buNone/>
            </a:pPr>
            <a:endParaRPr sz="1700">
              <a:latin typeface="Calibri"/>
              <a:ea typeface="Calibri"/>
              <a:cs typeface="Calibri"/>
              <a:sym typeface="Calibri"/>
            </a:endParaRPr>
          </a:p>
          <a:p>
            <a:pPr marL="45720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sp>
        <p:nvSpPr>
          <p:cNvPr id="815" name="Google Shape;815;g7d25beb1e8_0_20"/>
          <p:cNvSpPr txBox="1"/>
          <p:nvPr/>
        </p:nvSpPr>
        <p:spPr>
          <a:xfrm>
            <a:off x="473475" y="1996350"/>
            <a:ext cx="7639500" cy="44286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500"/>
              </a:spcBef>
              <a:spcAft>
                <a:spcPts val="0"/>
              </a:spcAft>
              <a:buClr>
                <a:schemeClr val="dk1"/>
              </a:buClr>
              <a:buSzPts val="1800"/>
              <a:buChar char="●"/>
            </a:pPr>
            <a:r>
              <a:rPr lang="en-US" sz="1800" dirty="0">
                <a:solidFill>
                  <a:schemeClr val="dk1"/>
                </a:solidFill>
                <a:highlight>
                  <a:srgbClr val="FFFF00"/>
                </a:highlight>
              </a:rPr>
              <a:t>RESTRICTED</a:t>
            </a:r>
            <a:r>
              <a:rPr lang="en-US" sz="1800" dirty="0">
                <a:solidFill>
                  <a:schemeClr val="dk1"/>
                </a:solidFill>
              </a:rPr>
              <a:t> Medicaid Codes</a:t>
            </a:r>
            <a:endParaRPr sz="1800" dirty="0">
              <a:solidFill>
                <a:schemeClr val="dk1"/>
              </a:solidFill>
            </a:endParaRPr>
          </a:p>
          <a:p>
            <a:pPr marL="914400" lvl="1" indent="-342900" algn="l" rtl="0">
              <a:lnSpc>
                <a:spcPct val="115000"/>
              </a:lnSpc>
              <a:spcBef>
                <a:spcPts val="0"/>
              </a:spcBef>
              <a:spcAft>
                <a:spcPts val="0"/>
              </a:spcAft>
              <a:buClr>
                <a:schemeClr val="dk1"/>
              </a:buClr>
              <a:buSzPts val="1800"/>
              <a:buChar char="○"/>
            </a:pPr>
            <a:r>
              <a:rPr lang="en-US" sz="1800" dirty="0">
                <a:solidFill>
                  <a:schemeClr val="dk1"/>
                </a:solidFill>
              </a:rPr>
              <a:t>Special Education </a:t>
            </a:r>
            <a:r>
              <a:rPr lang="en-US" sz="1800" u="sng" dirty="0">
                <a:solidFill>
                  <a:schemeClr val="dk1"/>
                </a:solidFill>
              </a:rPr>
              <a:t>ONLY </a:t>
            </a:r>
            <a:r>
              <a:rPr lang="en-US" sz="1800" dirty="0">
                <a:solidFill>
                  <a:schemeClr val="dk1"/>
                </a:solidFill>
              </a:rPr>
              <a:t>(OT, PT, Speech)</a:t>
            </a:r>
            <a:endParaRPr sz="1800" dirty="0">
              <a:solidFill>
                <a:schemeClr val="dk1"/>
              </a:solidFill>
            </a:endParaRPr>
          </a:p>
          <a:p>
            <a:pPr marL="1371600" lvl="2" indent="-342900" algn="l" rtl="0">
              <a:lnSpc>
                <a:spcPct val="115000"/>
              </a:lnSpc>
              <a:spcBef>
                <a:spcPts val="0"/>
              </a:spcBef>
              <a:spcAft>
                <a:spcPts val="0"/>
              </a:spcAft>
              <a:buClr>
                <a:schemeClr val="dk1"/>
              </a:buClr>
              <a:buSzPts val="1800"/>
              <a:buChar char="■"/>
            </a:pPr>
            <a:r>
              <a:rPr lang="en-US" sz="1800" dirty="0">
                <a:solidFill>
                  <a:schemeClr val="dk1"/>
                </a:solidFill>
              </a:rPr>
              <a:t>6750 - MEDICAID</a:t>
            </a:r>
            <a:endParaRPr sz="1800" dirty="0">
              <a:solidFill>
                <a:schemeClr val="dk1"/>
              </a:solidFill>
            </a:endParaRPr>
          </a:p>
          <a:p>
            <a:pPr marL="457200" lvl="0" indent="-342900" algn="l" rtl="0">
              <a:lnSpc>
                <a:spcPct val="115000"/>
              </a:lnSpc>
              <a:spcBef>
                <a:spcPts val="0"/>
              </a:spcBef>
              <a:spcAft>
                <a:spcPts val="0"/>
              </a:spcAft>
              <a:buClr>
                <a:schemeClr val="dk1"/>
              </a:buClr>
              <a:buSzPts val="1800"/>
              <a:buChar char="●"/>
            </a:pPr>
            <a:r>
              <a:rPr lang="en-US" sz="1800" dirty="0">
                <a:solidFill>
                  <a:schemeClr val="dk1"/>
                </a:solidFill>
                <a:highlight>
                  <a:srgbClr val="FFFF00"/>
                </a:highlight>
              </a:rPr>
              <a:t>NON-RESTRICTED</a:t>
            </a:r>
            <a:r>
              <a:rPr lang="en-US" sz="1800" dirty="0">
                <a:solidFill>
                  <a:schemeClr val="dk1"/>
                </a:solidFill>
              </a:rPr>
              <a:t> to Special Education Medicaid Codes</a:t>
            </a:r>
            <a:endParaRPr sz="1800" dirty="0">
              <a:solidFill>
                <a:schemeClr val="dk1"/>
              </a:solidFill>
            </a:endParaRPr>
          </a:p>
          <a:p>
            <a:pPr marL="914400" lvl="1" indent="-342900" algn="l" rtl="0">
              <a:lnSpc>
                <a:spcPct val="115000"/>
              </a:lnSpc>
              <a:spcBef>
                <a:spcPts val="0"/>
              </a:spcBef>
              <a:spcAft>
                <a:spcPts val="0"/>
              </a:spcAft>
              <a:buClr>
                <a:schemeClr val="dk1"/>
              </a:buClr>
              <a:buSzPts val="1800"/>
              <a:buChar char="○"/>
            </a:pPr>
            <a:r>
              <a:rPr lang="en-US" sz="1800" dirty="0">
                <a:solidFill>
                  <a:schemeClr val="dk1"/>
                </a:solidFill>
              </a:rPr>
              <a:t>Funds can be used to support health related efforts for the general student population</a:t>
            </a:r>
            <a:endParaRPr sz="1800" dirty="0">
              <a:solidFill>
                <a:schemeClr val="dk1"/>
              </a:solidFill>
            </a:endParaRPr>
          </a:p>
          <a:p>
            <a:pPr marL="1371600" lvl="2" indent="-342900" algn="l" rtl="0">
              <a:lnSpc>
                <a:spcPct val="115000"/>
              </a:lnSpc>
              <a:spcBef>
                <a:spcPts val="0"/>
              </a:spcBef>
              <a:spcAft>
                <a:spcPts val="0"/>
              </a:spcAft>
              <a:buClr>
                <a:schemeClr val="dk1"/>
              </a:buClr>
              <a:buSzPts val="1800"/>
              <a:buChar char="■"/>
            </a:pPr>
            <a:r>
              <a:rPr lang="en-US" sz="1800" dirty="0">
                <a:solidFill>
                  <a:schemeClr val="dk1"/>
                </a:solidFill>
              </a:rPr>
              <a:t>6751 – School-based Mental Health Medicaid (Employed by district)</a:t>
            </a:r>
            <a:endParaRPr sz="1800" dirty="0">
              <a:solidFill>
                <a:schemeClr val="dk1"/>
              </a:solidFill>
            </a:endParaRPr>
          </a:p>
          <a:p>
            <a:pPr marL="1371600" lvl="2" indent="-342900" algn="l" rtl="0">
              <a:lnSpc>
                <a:spcPct val="115000"/>
              </a:lnSpc>
              <a:spcBef>
                <a:spcPts val="0"/>
              </a:spcBef>
              <a:spcAft>
                <a:spcPts val="0"/>
              </a:spcAft>
              <a:buClr>
                <a:schemeClr val="dk1"/>
              </a:buClr>
              <a:buSzPts val="1800"/>
              <a:buChar char="■"/>
            </a:pPr>
            <a:r>
              <a:rPr lang="en-US" sz="1800" dirty="0">
                <a:solidFill>
                  <a:schemeClr val="dk1"/>
                </a:solidFill>
              </a:rPr>
              <a:t>6752 – Medicaid General Health Services – Medicaid Administrative Claiming (ARMAC)</a:t>
            </a:r>
            <a:endParaRPr sz="1800" dirty="0">
              <a:solidFill>
                <a:schemeClr val="dk1"/>
              </a:solidFill>
            </a:endParaRPr>
          </a:p>
          <a:p>
            <a:pPr marL="1371600" lvl="2" indent="-342900" algn="l" rtl="0">
              <a:lnSpc>
                <a:spcPct val="115000"/>
              </a:lnSpc>
              <a:spcBef>
                <a:spcPts val="0"/>
              </a:spcBef>
              <a:spcAft>
                <a:spcPts val="0"/>
              </a:spcAft>
              <a:buClr>
                <a:schemeClr val="dk1"/>
              </a:buClr>
              <a:buSzPts val="1800"/>
              <a:buChar char="■"/>
            </a:pPr>
            <a:r>
              <a:rPr lang="en-US" sz="1800" dirty="0">
                <a:solidFill>
                  <a:schemeClr val="dk1"/>
                </a:solidFill>
              </a:rPr>
              <a:t>6752 – Medicaid General Health Services – Personal Care</a:t>
            </a:r>
            <a:endParaRPr sz="1800" dirty="0">
              <a:solidFill>
                <a:schemeClr val="dk1"/>
              </a:solidFill>
            </a:endParaRPr>
          </a:p>
          <a:p>
            <a:pPr marL="1371600" lvl="2" indent="-342900" algn="l" rtl="0">
              <a:lnSpc>
                <a:spcPct val="115000"/>
              </a:lnSpc>
              <a:spcBef>
                <a:spcPts val="0"/>
              </a:spcBef>
              <a:spcAft>
                <a:spcPts val="0"/>
              </a:spcAft>
              <a:buClr>
                <a:schemeClr val="dk1"/>
              </a:buClr>
              <a:buSzPts val="1800"/>
              <a:buChar char="■"/>
            </a:pPr>
            <a:r>
              <a:rPr lang="en-US" sz="1800" dirty="0">
                <a:solidFill>
                  <a:schemeClr val="dk1"/>
                </a:solidFill>
              </a:rPr>
              <a:t>6752 – Medicaid General Health Services – Vision &amp; Hearing</a:t>
            </a:r>
            <a:endParaRPr sz="1800" dirty="0">
              <a:solidFill>
                <a:schemeClr val="dk1"/>
              </a:solidFill>
            </a:endParaRPr>
          </a:p>
          <a:p>
            <a:pPr marL="1371600" lvl="2" indent="-342900" algn="l" rtl="0">
              <a:lnSpc>
                <a:spcPct val="115000"/>
              </a:lnSpc>
              <a:spcBef>
                <a:spcPts val="0"/>
              </a:spcBef>
              <a:spcAft>
                <a:spcPts val="0"/>
              </a:spcAft>
              <a:buClr>
                <a:schemeClr val="dk1"/>
              </a:buClr>
              <a:buSzPts val="1800"/>
              <a:buChar char="■"/>
            </a:pPr>
            <a:r>
              <a:rPr lang="en-US" sz="1800" dirty="0">
                <a:solidFill>
                  <a:schemeClr val="dk1"/>
                </a:solidFill>
              </a:rPr>
              <a:t>6752 – Audiology</a:t>
            </a:r>
            <a:endParaRPr sz="1800" dirty="0">
              <a:solidFill>
                <a:schemeClr val="dk1"/>
              </a:solidFill>
            </a:endParaRPr>
          </a:p>
          <a:p>
            <a:pPr marL="0" lvl="0" indent="0" algn="l" rtl="0">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2348636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154FA-86DE-6F40-9419-0CAC43FC4A94}"/>
              </a:ext>
            </a:extLst>
          </p:cNvPr>
          <p:cNvSpPr>
            <a:spLocks noGrp="1"/>
          </p:cNvSpPr>
          <p:nvPr>
            <p:ph type="title"/>
          </p:nvPr>
        </p:nvSpPr>
        <p:spPr/>
        <p:txBody>
          <a:bodyPr/>
          <a:lstStyle/>
          <a:p>
            <a:r>
              <a:rPr lang="en-US" dirty="0"/>
              <a:t>Goals</a:t>
            </a:r>
          </a:p>
        </p:txBody>
      </p:sp>
      <p:sp>
        <p:nvSpPr>
          <p:cNvPr id="3" name="Content Placeholder 2">
            <a:extLst>
              <a:ext uri="{FF2B5EF4-FFF2-40B4-BE49-F238E27FC236}">
                <a16:creationId xmlns:a16="http://schemas.microsoft.com/office/drawing/2014/main" id="{07DBA897-D602-CE45-AEE9-D249756E3143}"/>
              </a:ext>
            </a:extLst>
          </p:cNvPr>
          <p:cNvSpPr>
            <a:spLocks noGrp="1"/>
          </p:cNvSpPr>
          <p:nvPr>
            <p:ph idx="1"/>
          </p:nvPr>
        </p:nvSpPr>
        <p:spPr/>
        <p:txBody>
          <a:bodyPr/>
          <a:lstStyle/>
          <a:p>
            <a:r>
              <a:rPr lang="en-US" dirty="0"/>
              <a:t>Timelines – understand the various timelines</a:t>
            </a:r>
          </a:p>
          <a:p>
            <a:r>
              <a:rPr lang="en-US" dirty="0"/>
              <a:t>Collaboration – working together to ensure student success</a:t>
            </a:r>
          </a:p>
        </p:txBody>
      </p:sp>
    </p:spTree>
    <p:extLst>
      <p:ext uri="{BB962C8B-B14F-4D97-AF65-F5344CB8AC3E}">
        <p14:creationId xmlns:p14="http://schemas.microsoft.com/office/powerpoint/2010/main" val="2881365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7848F1-6280-CF4B-A9C0-0DB35E5D357F}"/>
              </a:ext>
            </a:extLst>
          </p:cNvPr>
          <p:cNvSpPr>
            <a:spLocks noGrp="1"/>
          </p:cNvSpPr>
          <p:nvPr>
            <p:ph type="ctrTitle"/>
          </p:nvPr>
        </p:nvSpPr>
        <p:spPr>
          <a:xfrm>
            <a:off x="1490134" y="1223964"/>
            <a:ext cx="9144000" cy="173937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r>
              <a:rPr lang="en-US" dirty="0"/>
              <a:t>Who must post a district support plan?</a:t>
            </a:r>
          </a:p>
        </p:txBody>
      </p:sp>
      <p:sp>
        <p:nvSpPr>
          <p:cNvPr id="6" name="Title 3">
            <a:extLst>
              <a:ext uri="{FF2B5EF4-FFF2-40B4-BE49-F238E27FC236}">
                <a16:creationId xmlns:a16="http://schemas.microsoft.com/office/drawing/2014/main" id="{BFDABB9F-C9BC-4A47-AFEC-029F4C522920}"/>
              </a:ext>
            </a:extLst>
          </p:cNvPr>
          <p:cNvSpPr txBox="1">
            <a:spLocks/>
          </p:cNvSpPr>
          <p:nvPr/>
        </p:nvSpPr>
        <p:spPr>
          <a:xfrm>
            <a:off x="1490134" y="3459164"/>
            <a:ext cx="9144000" cy="173937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Districts receiving support </a:t>
            </a:r>
          </a:p>
          <a:p>
            <a:r>
              <a:rPr lang="en-US" sz="4000" dirty="0"/>
              <a:t>(collaborative, coordinated, directed, intensive) </a:t>
            </a:r>
          </a:p>
        </p:txBody>
      </p:sp>
    </p:spTree>
    <p:extLst>
      <p:ext uri="{BB962C8B-B14F-4D97-AF65-F5344CB8AC3E}">
        <p14:creationId xmlns:p14="http://schemas.microsoft.com/office/powerpoint/2010/main" val="1564218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7EC222F-FF6C-4C42-A211-0319F4704459}"/>
              </a:ext>
            </a:extLst>
          </p:cNvPr>
          <p:cNvGraphicFramePr>
            <a:graphicFrameLocks noGrp="1"/>
          </p:cNvGraphicFramePr>
          <p:nvPr>
            <p:extLst>
              <p:ext uri="{D42A27DB-BD31-4B8C-83A1-F6EECF244321}">
                <p14:modId xmlns:p14="http://schemas.microsoft.com/office/powerpoint/2010/main" val="2426066332"/>
              </p:ext>
            </p:extLst>
          </p:nvPr>
        </p:nvGraphicFramePr>
        <p:xfrm>
          <a:off x="288758" y="272717"/>
          <a:ext cx="11694696" cy="6432882"/>
        </p:xfrm>
        <a:graphic>
          <a:graphicData uri="http://schemas.openxmlformats.org/drawingml/2006/table">
            <a:tbl>
              <a:tblPr>
                <a:tableStyleId>{5C22544A-7EE6-4342-B048-85BDC9FD1C3A}</a:tableStyleId>
              </a:tblPr>
              <a:tblGrid>
                <a:gridCol w="1959256">
                  <a:extLst>
                    <a:ext uri="{9D8B030D-6E8A-4147-A177-3AD203B41FA5}">
                      <a16:colId xmlns:a16="http://schemas.microsoft.com/office/drawing/2014/main" val="4015555994"/>
                    </a:ext>
                  </a:extLst>
                </a:gridCol>
                <a:gridCol w="1906891">
                  <a:extLst>
                    <a:ext uri="{9D8B030D-6E8A-4147-A177-3AD203B41FA5}">
                      <a16:colId xmlns:a16="http://schemas.microsoft.com/office/drawing/2014/main" val="193609245"/>
                    </a:ext>
                  </a:extLst>
                </a:gridCol>
                <a:gridCol w="1987285">
                  <a:extLst>
                    <a:ext uri="{9D8B030D-6E8A-4147-A177-3AD203B41FA5}">
                      <a16:colId xmlns:a16="http://schemas.microsoft.com/office/drawing/2014/main" val="2453012218"/>
                    </a:ext>
                  </a:extLst>
                </a:gridCol>
                <a:gridCol w="1947088">
                  <a:extLst>
                    <a:ext uri="{9D8B030D-6E8A-4147-A177-3AD203B41FA5}">
                      <a16:colId xmlns:a16="http://schemas.microsoft.com/office/drawing/2014/main" val="1397290949"/>
                    </a:ext>
                  </a:extLst>
                </a:gridCol>
                <a:gridCol w="1947088">
                  <a:extLst>
                    <a:ext uri="{9D8B030D-6E8A-4147-A177-3AD203B41FA5}">
                      <a16:colId xmlns:a16="http://schemas.microsoft.com/office/drawing/2014/main" val="1979425113"/>
                    </a:ext>
                  </a:extLst>
                </a:gridCol>
                <a:gridCol w="1947088">
                  <a:extLst>
                    <a:ext uri="{9D8B030D-6E8A-4147-A177-3AD203B41FA5}">
                      <a16:colId xmlns:a16="http://schemas.microsoft.com/office/drawing/2014/main" val="4264099746"/>
                    </a:ext>
                  </a:extLst>
                </a:gridCol>
              </a:tblGrid>
              <a:tr h="409976">
                <a:tc>
                  <a:txBody>
                    <a:bodyPr/>
                    <a:lstStyle/>
                    <a:p>
                      <a:pPr marL="0" marR="0">
                        <a:lnSpc>
                          <a:spcPct val="115000"/>
                        </a:lnSpc>
                        <a:spcBef>
                          <a:spcPts val="0"/>
                        </a:spcBef>
                        <a:spcAft>
                          <a:spcPts val="0"/>
                        </a:spcAft>
                      </a:pPr>
                      <a:r>
                        <a:rPr lang="en-US" sz="1400">
                          <a:effectLst/>
                        </a:rPr>
                        <a:t> </a:t>
                      </a:r>
                      <a:endParaRPr lang="en-US" sz="1400">
                        <a:effectLst/>
                        <a:latin typeface="Arial" panose="020B0604020202020204" pitchFamily="34" charset="0"/>
                        <a:ea typeface="Arial" panose="020B0604020202020204" pitchFamily="34" charset="0"/>
                      </a:endParaRPr>
                    </a:p>
                  </a:txBody>
                  <a:tcPr marL="56870" marR="56870" marT="56870" marB="56870"/>
                </a:tc>
                <a:tc>
                  <a:txBody>
                    <a:bodyPr/>
                    <a:lstStyle/>
                    <a:p>
                      <a:pPr marL="0" marR="0" algn="ctr">
                        <a:lnSpc>
                          <a:spcPct val="115000"/>
                        </a:lnSpc>
                        <a:spcBef>
                          <a:spcPts val="0"/>
                        </a:spcBef>
                        <a:spcAft>
                          <a:spcPts val="0"/>
                        </a:spcAft>
                      </a:pPr>
                      <a:r>
                        <a:rPr lang="en-US" sz="1400" b="1">
                          <a:effectLst/>
                        </a:rPr>
                        <a:t>General</a:t>
                      </a:r>
                      <a:endParaRPr lang="en-US" sz="1400" b="1">
                        <a:effectLst/>
                        <a:latin typeface="Arial" panose="020B0604020202020204" pitchFamily="34" charset="0"/>
                        <a:ea typeface="Arial" panose="020B0604020202020204" pitchFamily="34" charset="0"/>
                      </a:endParaRPr>
                    </a:p>
                  </a:txBody>
                  <a:tcPr marL="56870" marR="56870" marT="56870" marB="56870"/>
                </a:tc>
                <a:tc>
                  <a:txBody>
                    <a:bodyPr/>
                    <a:lstStyle/>
                    <a:p>
                      <a:pPr marL="0" marR="0" algn="ctr">
                        <a:lnSpc>
                          <a:spcPct val="115000"/>
                        </a:lnSpc>
                        <a:spcBef>
                          <a:spcPts val="0"/>
                        </a:spcBef>
                        <a:spcAft>
                          <a:spcPts val="0"/>
                        </a:spcAft>
                      </a:pPr>
                      <a:r>
                        <a:rPr lang="en-US" sz="1400" b="1">
                          <a:effectLst/>
                        </a:rPr>
                        <a:t>Collaborative</a:t>
                      </a:r>
                      <a:endParaRPr lang="en-US" sz="1400" b="1">
                        <a:effectLst/>
                        <a:latin typeface="Arial" panose="020B0604020202020204" pitchFamily="34" charset="0"/>
                        <a:ea typeface="Arial" panose="020B0604020202020204" pitchFamily="34" charset="0"/>
                      </a:endParaRPr>
                    </a:p>
                  </a:txBody>
                  <a:tcPr marL="56870" marR="56870" marT="56870" marB="56870"/>
                </a:tc>
                <a:tc>
                  <a:txBody>
                    <a:bodyPr/>
                    <a:lstStyle/>
                    <a:p>
                      <a:pPr marL="0" marR="0" algn="ctr">
                        <a:lnSpc>
                          <a:spcPct val="115000"/>
                        </a:lnSpc>
                        <a:spcBef>
                          <a:spcPts val="0"/>
                        </a:spcBef>
                        <a:spcAft>
                          <a:spcPts val="0"/>
                        </a:spcAft>
                      </a:pPr>
                      <a:r>
                        <a:rPr lang="en-US" sz="1400" b="1">
                          <a:effectLst/>
                        </a:rPr>
                        <a:t>Coordinated</a:t>
                      </a:r>
                      <a:endParaRPr lang="en-US" sz="1400" b="1">
                        <a:effectLst/>
                        <a:latin typeface="Arial" panose="020B0604020202020204" pitchFamily="34" charset="0"/>
                        <a:ea typeface="Arial" panose="020B0604020202020204" pitchFamily="34" charset="0"/>
                      </a:endParaRPr>
                    </a:p>
                  </a:txBody>
                  <a:tcPr marL="56870" marR="56870" marT="56870" marB="56870"/>
                </a:tc>
                <a:tc>
                  <a:txBody>
                    <a:bodyPr/>
                    <a:lstStyle/>
                    <a:p>
                      <a:pPr marL="0" marR="0" algn="ctr">
                        <a:lnSpc>
                          <a:spcPct val="115000"/>
                        </a:lnSpc>
                        <a:spcBef>
                          <a:spcPts val="0"/>
                        </a:spcBef>
                        <a:spcAft>
                          <a:spcPts val="0"/>
                        </a:spcAft>
                      </a:pPr>
                      <a:r>
                        <a:rPr lang="en-US" sz="1400" b="1">
                          <a:effectLst/>
                        </a:rPr>
                        <a:t>Directed</a:t>
                      </a:r>
                      <a:endParaRPr lang="en-US" sz="1400" b="1">
                        <a:effectLst/>
                        <a:latin typeface="Arial" panose="020B0604020202020204" pitchFamily="34" charset="0"/>
                        <a:ea typeface="Arial" panose="020B0604020202020204" pitchFamily="34" charset="0"/>
                      </a:endParaRPr>
                    </a:p>
                  </a:txBody>
                  <a:tcPr marL="56870" marR="56870" marT="56870" marB="56870"/>
                </a:tc>
                <a:tc>
                  <a:txBody>
                    <a:bodyPr/>
                    <a:lstStyle/>
                    <a:p>
                      <a:pPr marL="0" marR="0" algn="ctr">
                        <a:lnSpc>
                          <a:spcPct val="115000"/>
                        </a:lnSpc>
                        <a:spcBef>
                          <a:spcPts val="0"/>
                        </a:spcBef>
                        <a:spcAft>
                          <a:spcPts val="0"/>
                        </a:spcAft>
                      </a:pPr>
                      <a:r>
                        <a:rPr lang="en-US" sz="1400" b="1" dirty="0">
                          <a:effectLst/>
                        </a:rPr>
                        <a:t>Intensive</a:t>
                      </a:r>
                      <a:endParaRPr lang="en-US" sz="1400" b="1" dirty="0">
                        <a:effectLst/>
                        <a:latin typeface="Arial" panose="020B0604020202020204" pitchFamily="34" charset="0"/>
                        <a:ea typeface="Arial" panose="020B0604020202020204" pitchFamily="34" charset="0"/>
                      </a:endParaRPr>
                    </a:p>
                  </a:txBody>
                  <a:tcPr marL="56870" marR="56870" marT="56870" marB="56870"/>
                </a:tc>
                <a:extLst>
                  <a:ext uri="{0D108BD9-81ED-4DB2-BD59-A6C34878D82A}">
                    <a16:rowId xmlns:a16="http://schemas.microsoft.com/office/drawing/2014/main" val="311059593"/>
                  </a:ext>
                </a:extLst>
              </a:tr>
              <a:tr h="1818559">
                <a:tc>
                  <a:txBody>
                    <a:bodyPr/>
                    <a:lstStyle/>
                    <a:p>
                      <a:pPr marL="0" marR="0">
                        <a:lnSpc>
                          <a:spcPct val="115000"/>
                        </a:lnSpc>
                        <a:spcBef>
                          <a:spcPts val="0"/>
                        </a:spcBef>
                        <a:spcAft>
                          <a:spcPts val="0"/>
                        </a:spcAft>
                      </a:pPr>
                      <a:r>
                        <a:rPr lang="en-US" sz="1400" b="1">
                          <a:effectLst/>
                        </a:rPr>
                        <a:t>General definition</a:t>
                      </a:r>
                      <a:endParaRPr lang="en-US" sz="1800" b="1">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General support provides guidance and tools to assist LEA </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Collaborative support provides minor or temporary technical assistance or personalization of a Department initiative or state expectation </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Coordinated support provides technical assistance and monitoring.  </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endParaRPr>
                    </a:p>
                    <a:p>
                      <a:pPr marL="0" marR="0">
                        <a:lnSpc>
                          <a:spcPct val="115000"/>
                        </a:lnSpc>
                        <a:spcBef>
                          <a:spcPts val="0"/>
                        </a:spcBef>
                        <a:spcAft>
                          <a:spcPts val="0"/>
                        </a:spcAft>
                      </a:pPr>
                      <a:r>
                        <a:rPr lang="en-US" sz="1100" dirty="0">
                          <a:effectLst/>
                        </a:rPr>
                        <a:t>District support plan required.</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Directed support includes</a:t>
                      </a:r>
                      <a:endParaRPr lang="en-US" sz="1400" dirty="0">
                        <a:effectLst/>
                      </a:endParaRPr>
                    </a:p>
                    <a:p>
                      <a:pPr marL="0" marR="0">
                        <a:lnSpc>
                          <a:spcPct val="115000"/>
                        </a:lnSpc>
                        <a:spcBef>
                          <a:spcPts val="0"/>
                        </a:spcBef>
                        <a:spcAft>
                          <a:spcPts val="0"/>
                        </a:spcAft>
                      </a:pPr>
                      <a:r>
                        <a:rPr lang="en-US" sz="1100" dirty="0">
                          <a:effectLst/>
                        </a:rPr>
                        <a:t>directly guiding the development and implementation of the school-level plans, district support plan, allocation of resources, monitoring and evaluation. </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Districts are classified for intensive support by the</a:t>
                      </a:r>
                      <a:endParaRPr lang="en-US" sz="1400" dirty="0">
                        <a:effectLst/>
                      </a:endParaRPr>
                    </a:p>
                    <a:p>
                      <a:pPr marL="0" marR="0">
                        <a:lnSpc>
                          <a:spcPct val="115000"/>
                        </a:lnSpc>
                        <a:spcBef>
                          <a:spcPts val="0"/>
                        </a:spcBef>
                        <a:spcAft>
                          <a:spcPts val="0"/>
                        </a:spcAft>
                      </a:pPr>
                      <a:r>
                        <a:rPr lang="en-US" sz="1100" dirty="0">
                          <a:effectLst/>
                        </a:rPr>
                        <a:t>State Board of Education based on Commissioner’s recommendation</a:t>
                      </a:r>
                      <a:endParaRPr lang="en-US" sz="1400" dirty="0">
                        <a:effectLst/>
                        <a:latin typeface="Arial" panose="020B0604020202020204" pitchFamily="34" charset="0"/>
                        <a:ea typeface="Arial" panose="020B0604020202020204" pitchFamily="34" charset="0"/>
                      </a:endParaRPr>
                    </a:p>
                  </a:txBody>
                  <a:tcPr marL="56870" marR="56870" marT="56870" marB="56870"/>
                </a:tc>
                <a:extLst>
                  <a:ext uri="{0D108BD9-81ED-4DB2-BD59-A6C34878D82A}">
                    <a16:rowId xmlns:a16="http://schemas.microsoft.com/office/drawing/2014/main" val="2311898605"/>
                  </a:ext>
                </a:extLst>
              </a:tr>
              <a:tr h="1192894">
                <a:tc>
                  <a:txBody>
                    <a:bodyPr/>
                    <a:lstStyle/>
                    <a:p>
                      <a:pPr marL="0" marR="0">
                        <a:lnSpc>
                          <a:spcPct val="115000"/>
                        </a:lnSpc>
                        <a:spcBef>
                          <a:spcPts val="0"/>
                        </a:spcBef>
                        <a:spcAft>
                          <a:spcPts val="0"/>
                        </a:spcAft>
                      </a:pPr>
                      <a:r>
                        <a:rPr lang="en-US" sz="1400" b="1">
                          <a:effectLst/>
                        </a:rPr>
                        <a:t>District initiated</a:t>
                      </a:r>
                      <a:endParaRPr lang="en-US" sz="1800" b="1">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Contacts for general questions and assistance regarding daily operations</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District request for short term assistance</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District request for long term assistance</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District request for long-term guidance</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District request for intensive guidance</a:t>
                      </a:r>
                      <a:endParaRPr lang="en-US" sz="1400" dirty="0">
                        <a:effectLst/>
                        <a:latin typeface="Arial" panose="020B0604020202020204" pitchFamily="34" charset="0"/>
                        <a:ea typeface="Arial" panose="020B0604020202020204" pitchFamily="34" charset="0"/>
                      </a:endParaRPr>
                    </a:p>
                  </a:txBody>
                  <a:tcPr marL="56870" marR="56870" marT="56870" marB="56870"/>
                </a:tc>
                <a:extLst>
                  <a:ext uri="{0D108BD9-81ED-4DB2-BD59-A6C34878D82A}">
                    <a16:rowId xmlns:a16="http://schemas.microsoft.com/office/drawing/2014/main" val="2355100319"/>
                  </a:ext>
                </a:extLst>
              </a:tr>
              <a:tr h="1192894">
                <a:tc>
                  <a:txBody>
                    <a:bodyPr/>
                    <a:lstStyle/>
                    <a:p>
                      <a:pPr marL="0" marR="0">
                        <a:lnSpc>
                          <a:spcPct val="115000"/>
                        </a:lnSpc>
                        <a:spcBef>
                          <a:spcPts val="0"/>
                        </a:spcBef>
                        <a:spcAft>
                          <a:spcPts val="0"/>
                        </a:spcAft>
                      </a:pPr>
                      <a:r>
                        <a:rPr lang="en-US" sz="1400" b="1">
                          <a:effectLst/>
                        </a:rPr>
                        <a:t>DESE initiated</a:t>
                      </a:r>
                      <a:endParaRPr lang="en-US" sz="1800" b="1">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a:effectLst/>
                        </a:rPr>
                        <a:t> </a:t>
                      </a:r>
                      <a:endParaRPr lang="en-US" sz="140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1003 planning grants </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ACT 1082 - district in which 40% or more of students score in need of support on the prior year summative assessment for reading</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ACT 1082 - district in which 50% or more of students score in need of support on the prior year summative assessment for reading</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SBE directed support</a:t>
                      </a:r>
                      <a:endParaRPr lang="en-US" sz="1400" dirty="0">
                        <a:effectLst/>
                        <a:latin typeface="Arial" panose="020B0604020202020204" pitchFamily="34" charset="0"/>
                        <a:ea typeface="Arial" panose="020B0604020202020204" pitchFamily="34" charset="0"/>
                      </a:endParaRPr>
                    </a:p>
                  </a:txBody>
                  <a:tcPr marL="56870" marR="56870" marT="56870" marB="56870"/>
                </a:tc>
                <a:extLst>
                  <a:ext uri="{0D108BD9-81ED-4DB2-BD59-A6C34878D82A}">
                    <a16:rowId xmlns:a16="http://schemas.microsoft.com/office/drawing/2014/main" val="2831466768"/>
                  </a:ext>
                </a:extLst>
              </a:tr>
              <a:tr h="1818559">
                <a:tc>
                  <a:txBody>
                    <a:bodyPr/>
                    <a:lstStyle/>
                    <a:p>
                      <a:pPr marL="0" marR="0">
                        <a:lnSpc>
                          <a:spcPct val="115000"/>
                        </a:lnSpc>
                        <a:spcBef>
                          <a:spcPts val="0"/>
                        </a:spcBef>
                        <a:spcAft>
                          <a:spcPts val="0"/>
                        </a:spcAft>
                      </a:pPr>
                      <a:r>
                        <a:rPr lang="en-US" sz="1400" b="1" dirty="0">
                          <a:effectLst/>
                        </a:rPr>
                        <a:t>DESE requirement</a:t>
                      </a:r>
                      <a:endParaRPr lang="en-US" sz="1800" b="1"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School improvement plans including literacy plan </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School improvement plans including literacy plan  </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endParaRPr>
                    </a:p>
                    <a:p>
                      <a:pPr marL="0" marR="0">
                        <a:lnSpc>
                          <a:spcPct val="115000"/>
                        </a:lnSpc>
                        <a:spcBef>
                          <a:spcPts val="0"/>
                        </a:spcBef>
                        <a:spcAft>
                          <a:spcPts val="0"/>
                        </a:spcAft>
                      </a:pPr>
                      <a:r>
                        <a:rPr lang="en-US" sz="1100" dirty="0">
                          <a:effectLst/>
                        </a:rPr>
                        <a:t>District support plan - upon request from DESE</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School improvement plans including literacy plan </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endParaRPr>
                    </a:p>
                    <a:p>
                      <a:pPr marL="0" marR="0">
                        <a:lnSpc>
                          <a:spcPct val="115000"/>
                        </a:lnSpc>
                        <a:spcBef>
                          <a:spcPts val="0"/>
                        </a:spcBef>
                        <a:spcAft>
                          <a:spcPts val="0"/>
                        </a:spcAft>
                      </a:pPr>
                      <a:r>
                        <a:rPr lang="en-US" sz="1100" dirty="0">
                          <a:effectLst/>
                        </a:rPr>
                        <a:t>District support plan including district literacy plan - shall be approved by DESE</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School improvement plans including literacy plan  </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endParaRPr>
                    </a:p>
                    <a:p>
                      <a:pPr marL="0" marR="0">
                        <a:lnSpc>
                          <a:spcPct val="115000"/>
                        </a:lnSpc>
                        <a:spcBef>
                          <a:spcPts val="0"/>
                        </a:spcBef>
                        <a:spcAft>
                          <a:spcPts val="0"/>
                        </a:spcAft>
                      </a:pPr>
                      <a:r>
                        <a:rPr lang="en-US" sz="1100" dirty="0">
                          <a:effectLst/>
                        </a:rPr>
                        <a:t>District support plan including district literacy plan - shall work with ADE  - plan shall be approved by DESE</a:t>
                      </a:r>
                      <a:endParaRPr lang="en-US" sz="1400" dirty="0">
                        <a:effectLst/>
                        <a:latin typeface="Arial" panose="020B0604020202020204" pitchFamily="34" charset="0"/>
                        <a:ea typeface="Arial" panose="020B0604020202020204" pitchFamily="34" charset="0"/>
                      </a:endParaRPr>
                    </a:p>
                  </a:txBody>
                  <a:tcPr marL="56870" marR="56870" marT="56870" marB="56870"/>
                </a:tc>
                <a:tc>
                  <a:txBody>
                    <a:bodyPr/>
                    <a:lstStyle/>
                    <a:p>
                      <a:pPr marL="0" marR="0">
                        <a:lnSpc>
                          <a:spcPct val="115000"/>
                        </a:lnSpc>
                        <a:spcBef>
                          <a:spcPts val="0"/>
                        </a:spcBef>
                        <a:spcAft>
                          <a:spcPts val="0"/>
                        </a:spcAft>
                      </a:pPr>
                      <a:r>
                        <a:rPr lang="en-US" sz="1100" dirty="0">
                          <a:effectLst/>
                        </a:rPr>
                        <a:t>School improvement plans including literacy plan  </a:t>
                      </a:r>
                      <a:endParaRPr lang="en-US" sz="1400" dirty="0">
                        <a:effectLst/>
                      </a:endParaRPr>
                    </a:p>
                    <a:p>
                      <a:pPr marL="0" marR="0">
                        <a:lnSpc>
                          <a:spcPct val="115000"/>
                        </a:lnSpc>
                        <a:spcBef>
                          <a:spcPts val="0"/>
                        </a:spcBef>
                        <a:spcAft>
                          <a:spcPts val="0"/>
                        </a:spcAft>
                      </a:pPr>
                      <a:r>
                        <a:rPr lang="en-US" sz="1100" dirty="0">
                          <a:effectLst/>
                        </a:rPr>
                        <a:t> </a:t>
                      </a:r>
                      <a:endParaRPr lang="en-US" sz="1400" dirty="0">
                        <a:effectLst/>
                      </a:endParaRPr>
                    </a:p>
                    <a:p>
                      <a:pPr marL="0" marR="0">
                        <a:lnSpc>
                          <a:spcPct val="115000"/>
                        </a:lnSpc>
                        <a:spcBef>
                          <a:spcPts val="0"/>
                        </a:spcBef>
                        <a:spcAft>
                          <a:spcPts val="0"/>
                        </a:spcAft>
                      </a:pPr>
                      <a:r>
                        <a:rPr lang="en-US" sz="1100" dirty="0">
                          <a:effectLst/>
                        </a:rPr>
                        <a:t>District support plan including district literacy plan - shall work with ADE</a:t>
                      </a:r>
                      <a:endParaRPr lang="en-US" sz="1400" dirty="0">
                        <a:effectLst/>
                      </a:endParaRPr>
                    </a:p>
                    <a:p>
                      <a:pPr marL="0" marR="0">
                        <a:lnSpc>
                          <a:spcPct val="115000"/>
                        </a:lnSpc>
                        <a:spcBef>
                          <a:spcPts val="0"/>
                        </a:spcBef>
                        <a:spcAft>
                          <a:spcPts val="0"/>
                        </a:spcAft>
                      </a:pPr>
                      <a:r>
                        <a:rPr lang="en-US" sz="1100" dirty="0">
                          <a:effectLst/>
                        </a:rPr>
                        <a:t> - plan shall be approved by SBE</a:t>
                      </a:r>
                      <a:endParaRPr lang="en-US" sz="1400" dirty="0">
                        <a:effectLst/>
                        <a:latin typeface="Arial" panose="020B0604020202020204" pitchFamily="34" charset="0"/>
                        <a:ea typeface="Arial" panose="020B0604020202020204" pitchFamily="34" charset="0"/>
                      </a:endParaRPr>
                    </a:p>
                  </a:txBody>
                  <a:tcPr marL="56870" marR="56870" marT="56870" marB="56870"/>
                </a:tc>
                <a:extLst>
                  <a:ext uri="{0D108BD9-81ED-4DB2-BD59-A6C34878D82A}">
                    <a16:rowId xmlns:a16="http://schemas.microsoft.com/office/drawing/2014/main" val="2493493012"/>
                  </a:ext>
                </a:extLst>
              </a:tr>
            </a:tbl>
          </a:graphicData>
        </a:graphic>
      </p:graphicFrame>
      <p:sp>
        <p:nvSpPr>
          <p:cNvPr id="5" name="Rectangle 1">
            <a:extLst>
              <a:ext uri="{FF2B5EF4-FFF2-40B4-BE49-F238E27FC236}">
                <a16:creationId xmlns:a16="http://schemas.microsoft.com/office/drawing/2014/main" id="{38D25C1A-0C70-E049-9463-F74172B36526}"/>
              </a:ext>
            </a:extLst>
          </p:cNvPr>
          <p:cNvSpPr>
            <a:spLocks noChangeArrowheads="1"/>
          </p:cNvSpPr>
          <p:nvPr/>
        </p:nvSpPr>
        <p:spPr bwMode="auto">
          <a:xfrm>
            <a:off x="1997075" y="18240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374243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2094774-CEB0-984A-99AF-8855F5EC3001}"/>
              </a:ext>
            </a:extLst>
          </p:cNvPr>
          <p:cNvGraphicFramePr>
            <a:graphicFrameLocks noGrp="1"/>
          </p:cNvGraphicFramePr>
          <p:nvPr>
            <p:extLst>
              <p:ext uri="{D42A27DB-BD31-4B8C-83A1-F6EECF244321}">
                <p14:modId xmlns:p14="http://schemas.microsoft.com/office/powerpoint/2010/main" val="1717809828"/>
              </p:ext>
            </p:extLst>
          </p:nvPr>
        </p:nvGraphicFramePr>
        <p:xfrm>
          <a:off x="144379" y="48126"/>
          <a:ext cx="11903241" cy="6866901"/>
        </p:xfrm>
        <a:graphic>
          <a:graphicData uri="http://schemas.openxmlformats.org/drawingml/2006/table">
            <a:tbl>
              <a:tblPr firstRow="1" bandRow="1">
                <a:tableStyleId>{5C22544A-7EE6-4342-B048-85BDC9FD1C3A}</a:tableStyleId>
              </a:tblPr>
              <a:tblGrid>
                <a:gridCol w="1346594">
                  <a:extLst>
                    <a:ext uri="{9D8B030D-6E8A-4147-A177-3AD203B41FA5}">
                      <a16:colId xmlns:a16="http://schemas.microsoft.com/office/drawing/2014/main" val="1725388031"/>
                    </a:ext>
                  </a:extLst>
                </a:gridCol>
                <a:gridCol w="5170264">
                  <a:extLst>
                    <a:ext uri="{9D8B030D-6E8A-4147-A177-3AD203B41FA5}">
                      <a16:colId xmlns:a16="http://schemas.microsoft.com/office/drawing/2014/main" val="3550096975"/>
                    </a:ext>
                  </a:extLst>
                </a:gridCol>
                <a:gridCol w="1546092">
                  <a:extLst>
                    <a:ext uri="{9D8B030D-6E8A-4147-A177-3AD203B41FA5}">
                      <a16:colId xmlns:a16="http://schemas.microsoft.com/office/drawing/2014/main" val="3728285867"/>
                    </a:ext>
                  </a:extLst>
                </a:gridCol>
                <a:gridCol w="2011582">
                  <a:extLst>
                    <a:ext uri="{9D8B030D-6E8A-4147-A177-3AD203B41FA5}">
                      <a16:colId xmlns:a16="http://schemas.microsoft.com/office/drawing/2014/main" val="3510112145"/>
                    </a:ext>
                  </a:extLst>
                </a:gridCol>
                <a:gridCol w="1828709">
                  <a:extLst>
                    <a:ext uri="{9D8B030D-6E8A-4147-A177-3AD203B41FA5}">
                      <a16:colId xmlns:a16="http://schemas.microsoft.com/office/drawing/2014/main" val="1772644711"/>
                    </a:ext>
                  </a:extLst>
                </a:gridCol>
              </a:tblGrid>
              <a:tr h="606454">
                <a:tc>
                  <a:txBody>
                    <a:bodyPr/>
                    <a:lstStyle/>
                    <a:p>
                      <a:r>
                        <a:rPr lang="en-US" dirty="0"/>
                        <a:t>District</a:t>
                      </a:r>
                    </a:p>
                  </a:txBody>
                  <a:tcPr/>
                </a:tc>
                <a:tc>
                  <a:txBody>
                    <a:bodyPr/>
                    <a:lstStyle/>
                    <a:p>
                      <a:r>
                        <a:rPr lang="en-US" dirty="0"/>
                        <a:t>Support</a:t>
                      </a:r>
                    </a:p>
                  </a:txBody>
                  <a:tcPr/>
                </a:tc>
                <a:tc>
                  <a:txBody>
                    <a:bodyPr/>
                    <a:lstStyle/>
                    <a:p>
                      <a:r>
                        <a:rPr lang="en-US" dirty="0"/>
                        <a:t>State Requirement</a:t>
                      </a:r>
                    </a:p>
                  </a:txBody>
                  <a:tcPr/>
                </a:tc>
                <a:tc>
                  <a:txBody>
                    <a:bodyPr/>
                    <a:lstStyle/>
                    <a:p>
                      <a:r>
                        <a:rPr lang="en-US" dirty="0"/>
                        <a:t>Additional State Requirements</a:t>
                      </a:r>
                    </a:p>
                  </a:txBody>
                  <a:tcPr/>
                </a:tc>
                <a:tc>
                  <a:txBody>
                    <a:bodyPr/>
                    <a:lstStyle/>
                    <a:p>
                      <a:r>
                        <a:rPr lang="en-US" dirty="0"/>
                        <a:t>Reading Support</a:t>
                      </a:r>
                    </a:p>
                  </a:txBody>
                  <a:tcPr>
                    <a:solidFill>
                      <a:schemeClr val="accent6"/>
                    </a:solidFill>
                  </a:tcPr>
                </a:tc>
                <a:extLst>
                  <a:ext uri="{0D108BD9-81ED-4DB2-BD59-A6C34878D82A}">
                    <a16:rowId xmlns:a16="http://schemas.microsoft.com/office/drawing/2014/main" val="2427593554"/>
                  </a:ext>
                </a:extLst>
              </a:tr>
              <a:tr h="560149">
                <a:tc rowSpan="5">
                  <a:txBody>
                    <a:bodyPr/>
                    <a:lstStyle/>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District may request support at any time</a:t>
                      </a:r>
                    </a:p>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General</a:t>
                      </a:r>
                      <a:r>
                        <a:rPr lang="en-US" sz="1400" dirty="0"/>
                        <a:t> </a:t>
                      </a:r>
                      <a:r>
                        <a:rPr lang="en-US" sz="1400" dirty="0">
                          <a:effectLst/>
                        </a:rPr>
                        <a:t>support provides guidance and tools to assist LEA </a:t>
                      </a:r>
                      <a:endParaRPr lang="en-US" sz="1800" dirty="0">
                        <a:effectLst/>
                        <a:latin typeface="Arial" panose="020B0604020202020204" pitchFamily="34" charset="0"/>
                        <a:ea typeface="Arial" panose="020B0604020202020204" pitchFamily="34" charset="0"/>
                      </a:endParaRPr>
                    </a:p>
                  </a:txBody>
                  <a:tcPr/>
                </a:tc>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School improvement plans including literacy plan </a:t>
                      </a:r>
                      <a:endParaRPr lang="en-US" sz="1800" dirty="0">
                        <a:effectLst/>
                      </a:endParaRPr>
                    </a:p>
                    <a:p>
                      <a:endParaRPr lang="en-US" sz="1400" dirty="0"/>
                    </a:p>
                  </a:txBody>
                  <a:tcPr/>
                </a:tc>
                <a:tc>
                  <a:txBody>
                    <a:bodyPr/>
                    <a:lstStyle/>
                    <a:p>
                      <a:endParaRPr lang="en-US" sz="1400" dirty="0"/>
                    </a:p>
                  </a:txBody>
                  <a:tcPr/>
                </a:tc>
                <a:tc>
                  <a:txBody>
                    <a:bodyPr/>
                    <a:lstStyle/>
                    <a:p>
                      <a:endParaRPr lang="en-US" sz="1400" dirty="0"/>
                    </a:p>
                  </a:txBody>
                  <a:tcPr/>
                </a:tc>
                <a:extLst>
                  <a:ext uri="{0D108BD9-81ED-4DB2-BD59-A6C34878D82A}">
                    <a16:rowId xmlns:a16="http://schemas.microsoft.com/office/drawing/2014/main" val="925375283"/>
                  </a:ext>
                </a:extLst>
              </a:tr>
              <a:tr h="769078">
                <a:tc vMerge="1">
                  <a:txBody>
                    <a:bodyPr/>
                    <a:lstStyle/>
                    <a:p>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rPr>
                        <a:t>Collaborative</a:t>
                      </a:r>
                      <a:r>
                        <a:rPr lang="en-US" sz="1400" dirty="0">
                          <a:effectLst/>
                        </a:rPr>
                        <a:t> support provides minor or temporary technical assistance or personalization of a Department initiative or state expectation </a:t>
                      </a:r>
                      <a:endParaRPr lang="en-US" sz="1800" dirty="0">
                        <a:effectLst/>
                        <a:latin typeface="Arial" panose="020B0604020202020204" pitchFamily="34" charset="0"/>
                        <a:ea typeface="Arial" panose="020B0604020202020204" pitchFamily="34" charset="0"/>
                      </a:endParaRPr>
                    </a:p>
                  </a:txBody>
                  <a:tcPr/>
                </a:tc>
                <a:tc vMerge="1">
                  <a:txBody>
                    <a:bodyPr/>
                    <a:lstStyle/>
                    <a:p>
                      <a:pPr marL="0" marR="0">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txBody>
                  <a:tcPr/>
                </a:tc>
                <a:tc>
                  <a:txBody>
                    <a:bodyPr/>
                    <a:lstStyle/>
                    <a:p>
                      <a:pPr marL="0" marR="0">
                        <a:lnSpc>
                          <a:spcPct val="115000"/>
                        </a:lnSpc>
                        <a:spcBef>
                          <a:spcPts val="0"/>
                        </a:spcBef>
                        <a:spcAft>
                          <a:spcPts val="0"/>
                        </a:spcAft>
                      </a:pPr>
                      <a:r>
                        <a:rPr lang="en-US" sz="1400" dirty="0">
                          <a:effectLst/>
                        </a:rPr>
                        <a:t> District support plan - upon request from DESE</a:t>
                      </a:r>
                      <a:endParaRPr lang="en-US" sz="1800" dirty="0">
                        <a:effectLst/>
                        <a:latin typeface="Arial" panose="020B0604020202020204" pitchFamily="34" charset="0"/>
                        <a:ea typeface="Arial" panose="020B0604020202020204" pitchFamily="34" charset="0"/>
                      </a:endParaRPr>
                    </a:p>
                  </a:txBody>
                  <a:tcPr/>
                </a:tc>
                <a:tc>
                  <a:txBody>
                    <a:bodyPr/>
                    <a:lstStyle/>
                    <a:p>
                      <a:endParaRPr lang="en-US" sz="1400" dirty="0"/>
                    </a:p>
                  </a:txBody>
                  <a:tcPr/>
                </a:tc>
                <a:extLst>
                  <a:ext uri="{0D108BD9-81ED-4DB2-BD59-A6C34878D82A}">
                    <a16:rowId xmlns:a16="http://schemas.microsoft.com/office/drawing/2014/main" val="3694838824"/>
                  </a:ext>
                </a:extLst>
              </a:tr>
              <a:tr h="1703846">
                <a:tc vMerge="1">
                  <a:txBody>
                    <a:bodyPr/>
                    <a:lstStyle/>
                    <a:p>
                      <a:pPr marL="0" marR="0">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txBody>
                  <a:tcPr/>
                </a:tc>
                <a:tc>
                  <a:txBody>
                    <a:bodyPr/>
                    <a:lstStyle/>
                    <a:p>
                      <a:pPr marL="0" marR="0">
                        <a:lnSpc>
                          <a:spcPct val="115000"/>
                        </a:lnSpc>
                        <a:spcBef>
                          <a:spcPts val="0"/>
                        </a:spcBef>
                        <a:spcAft>
                          <a:spcPts val="0"/>
                        </a:spcAft>
                      </a:pPr>
                      <a:r>
                        <a:rPr lang="en-US" sz="1800" b="1" dirty="0">
                          <a:effectLst/>
                        </a:rPr>
                        <a:t>Coordinated</a:t>
                      </a:r>
                      <a:r>
                        <a:rPr lang="en-US" sz="1400" dirty="0">
                          <a:effectLst/>
                        </a:rPr>
                        <a:t> support provides technical assistance and monitoring.  </a:t>
                      </a:r>
                      <a:endParaRPr lang="en-US" sz="1800" dirty="0">
                        <a:effectLst/>
                      </a:endParaRPr>
                    </a:p>
                    <a:p>
                      <a:pPr marL="0" marR="0">
                        <a:lnSpc>
                          <a:spcPct val="115000"/>
                        </a:lnSpc>
                        <a:spcBef>
                          <a:spcPts val="0"/>
                        </a:spcBef>
                        <a:spcAft>
                          <a:spcPts val="0"/>
                        </a:spcAft>
                      </a:pPr>
                      <a:endParaRPr lang="en-US" sz="1800" dirty="0">
                        <a:effectLst/>
                      </a:endParaRPr>
                    </a:p>
                  </a:txBody>
                  <a:tcPr/>
                </a:tc>
                <a:tc vMerge="1">
                  <a:txBody>
                    <a:bodyPr/>
                    <a:lstStyle/>
                    <a:p>
                      <a:pPr marL="0" marR="0">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txBody>
                  <a:tcPr/>
                </a:tc>
                <a:tc rowSpan="3">
                  <a:txBody>
                    <a:bodyPr/>
                    <a:lstStyle/>
                    <a:p>
                      <a:pPr marL="0" marR="0">
                        <a:lnSpc>
                          <a:spcPct val="115000"/>
                        </a:lnSpc>
                        <a:spcBef>
                          <a:spcPts val="0"/>
                        </a:spcBef>
                        <a:spcAft>
                          <a:spcPts val="0"/>
                        </a:spcAft>
                      </a:pPr>
                      <a:r>
                        <a:rPr lang="en-US" sz="1400" dirty="0">
                          <a:effectLst/>
                        </a:rPr>
                        <a:t> </a:t>
                      </a:r>
                    </a:p>
                    <a:p>
                      <a:pPr marL="0" marR="0">
                        <a:lnSpc>
                          <a:spcPct val="115000"/>
                        </a:lnSpc>
                        <a:spcBef>
                          <a:spcPts val="0"/>
                        </a:spcBef>
                        <a:spcAft>
                          <a:spcPts val="0"/>
                        </a:spcAft>
                      </a:pPr>
                      <a:endParaRPr lang="en-US" sz="1400" dirty="0">
                        <a:effectLst/>
                      </a:endParaRPr>
                    </a:p>
                    <a:p>
                      <a:pPr marL="0" marR="0">
                        <a:lnSpc>
                          <a:spcPct val="115000"/>
                        </a:lnSpc>
                        <a:spcBef>
                          <a:spcPts val="0"/>
                        </a:spcBef>
                        <a:spcAft>
                          <a:spcPts val="0"/>
                        </a:spcAft>
                      </a:pPr>
                      <a:endParaRPr lang="en-US" sz="1400" dirty="0">
                        <a:effectLst/>
                      </a:endParaRPr>
                    </a:p>
                    <a:p>
                      <a:pPr marL="0" marR="0">
                        <a:lnSpc>
                          <a:spcPct val="115000"/>
                        </a:lnSpc>
                        <a:spcBef>
                          <a:spcPts val="0"/>
                        </a:spcBef>
                        <a:spcAft>
                          <a:spcPts val="0"/>
                        </a:spcAft>
                      </a:pPr>
                      <a:endParaRPr lang="en-US" sz="1400" dirty="0">
                        <a:effectLst/>
                      </a:endParaRPr>
                    </a:p>
                    <a:p>
                      <a:pPr marL="0" marR="0">
                        <a:lnSpc>
                          <a:spcPct val="115000"/>
                        </a:lnSpc>
                        <a:spcBef>
                          <a:spcPts val="0"/>
                        </a:spcBef>
                        <a:spcAft>
                          <a:spcPts val="0"/>
                        </a:spcAft>
                      </a:pPr>
                      <a:r>
                        <a:rPr lang="en-US" sz="1400" dirty="0">
                          <a:effectLst/>
                        </a:rPr>
                        <a:t>District support plan including district literacy plan - shall be approved by DESE</a:t>
                      </a:r>
                      <a:endParaRPr lang="en-US" sz="1800" dirty="0">
                        <a:effectLst/>
                        <a:latin typeface="Arial" panose="020B0604020202020204" pitchFamily="34" charset="0"/>
                        <a:ea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ACT 1082 - district in which 40% or more of students score in need of support on the prior year summative assessment for reading</a:t>
                      </a:r>
                      <a:endParaRPr lang="en-US" sz="1800" dirty="0">
                        <a:effectLst/>
                        <a:latin typeface="Arial" panose="020B0604020202020204" pitchFamily="34" charset="0"/>
                        <a:ea typeface="Arial" panose="020B0604020202020204" pitchFamily="34" charset="0"/>
                      </a:endParaRPr>
                    </a:p>
                  </a:txBody>
                  <a:tcPr/>
                </a:tc>
                <a:extLst>
                  <a:ext uri="{0D108BD9-81ED-4DB2-BD59-A6C34878D82A}">
                    <a16:rowId xmlns:a16="http://schemas.microsoft.com/office/drawing/2014/main" val="3496900806"/>
                  </a:ext>
                </a:extLst>
              </a:tr>
              <a:tr h="1703846">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latin typeface="Arial" panose="020B0604020202020204" pitchFamily="34" charset="0"/>
                        <a:ea typeface="Arial" panose="020B0604020202020204" pitchFamily="34" charset="0"/>
                      </a:endParaRPr>
                    </a:p>
                  </a:txBody>
                  <a:tcPr/>
                </a:tc>
                <a:tc>
                  <a:txBody>
                    <a:bodyPr/>
                    <a:lstStyle/>
                    <a:p>
                      <a:pPr marL="0" marR="0">
                        <a:lnSpc>
                          <a:spcPct val="115000"/>
                        </a:lnSpc>
                        <a:spcBef>
                          <a:spcPts val="0"/>
                        </a:spcBef>
                        <a:spcAft>
                          <a:spcPts val="0"/>
                        </a:spcAft>
                      </a:pPr>
                      <a:r>
                        <a:rPr lang="en-US" sz="1800" b="1" dirty="0">
                          <a:effectLst/>
                        </a:rPr>
                        <a:t>Directed</a:t>
                      </a:r>
                      <a:r>
                        <a:rPr lang="en-US" sz="1400" dirty="0">
                          <a:effectLst/>
                        </a:rPr>
                        <a:t> support includes</a:t>
                      </a:r>
                      <a:endParaRPr lang="en-US" sz="1800" dirty="0">
                        <a:effectLst/>
                      </a:endParaRPr>
                    </a:p>
                    <a:p>
                      <a:pPr marL="0" marR="0">
                        <a:lnSpc>
                          <a:spcPct val="115000"/>
                        </a:lnSpc>
                        <a:spcBef>
                          <a:spcPts val="0"/>
                        </a:spcBef>
                        <a:spcAft>
                          <a:spcPts val="0"/>
                        </a:spcAft>
                      </a:pPr>
                      <a:r>
                        <a:rPr lang="en-US" sz="1400" dirty="0">
                          <a:effectLst/>
                        </a:rPr>
                        <a:t>directly guiding the development and implementation of the school-level plans, district support plan, allocation of resources, monitoring and evaluation. </a:t>
                      </a:r>
                      <a:endParaRPr lang="en-US" sz="1800" dirty="0">
                        <a:effectLst/>
                        <a:latin typeface="Arial" panose="020B0604020202020204" pitchFamily="34" charset="0"/>
                        <a:ea typeface="Arial" panose="020B0604020202020204" pitchFamily="34" charset="0"/>
                      </a:endParaRPr>
                    </a:p>
                  </a:txBody>
                  <a:tcPr/>
                </a:tc>
                <a:tc vMerge="1">
                  <a:txBody>
                    <a:bodyPr/>
                    <a:lstStyle/>
                    <a:p>
                      <a:pPr marL="0" marR="0">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txBody>
                  <a:tcPr/>
                </a:tc>
                <a:tc vMerge="1">
                  <a:txBody>
                    <a:bodyPr/>
                    <a:lstStyle/>
                    <a:p>
                      <a:pPr marL="0" marR="0">
                        <a:lnSpc>
                          <a:spcPct val="115000"/>
                        </a:lnSpc>
                        <a:spcBef>
                          <a:spcPts val="0"/>
                        </a:spcBef>
                        <a:spcAft>
                          <a:spcPts val="0"/>
                        </a:spcAft>
                      </a:pPr>
                      <a:endParaRPr lang="en-US" sz="1800" dirty="0">
                        <a:effectLst/>
                        <a:latin typeface="Arial" panose="020B0604020202020204" pitchFamily="34" charset="0"/>
                        <a:ea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ACT 1082 - district in which 50% or more of students score in need of support on the prior year summative assessment for reading</a:t>
                      </a:r>
                      <a:endParaRPr lang="en-US" sz="1800" dirty="0">
                        <a:effectLst/>
                        <a:latin typeface="Arial" panose="020B0604020202020204" pitchFamily="34" charset="0"/>
                        <a:ea typeface="Arial" panose="020B0604020202020204" pitchFamily="34" charset="0"/>
                      </a:endParaRPr>
                    </a:p>
                  </a:txBody>
                  <a:tcPr/>
                </a:tc>
                <a:extLst>
                  <a:ext uri="{0D108BD9-81ED-4DB2-BD59-A6C34878D82A}">
                    <a16:rowId xmlns:a16="http://schemas.microsoft.com/office/drawing/2014/main" val="2385423347"/>
                  </a:ext>
                </a:extLst>
              </a:tr>
              <a:tr h="146650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latin typeface="Arial" panose="020B0604020202020204" pitchFamily="34" charset="0"/>
                        <a:ea typeface="Arial" panose="020B0604020202020204" pitchFamily="34" charset="0"/>
                      </a:endParaRPr>
                    </a:p>
                  </a:txBody>
                  <a:tcPr/>
                </a:tc>
                <a:tc>
                  <a:txBody>
                    <a:bodyPr/>
                    <a:lstStyle/>
                    <a:p>
                      <a:pPr marL="0" marR="0">
                        <a:lnSpc>
                          <a:spcPct val="115000"/>
                        </a:lnSpc>
                        <a:spcBef>
                          <a:spcPts val="0"/>
                        </a:spcBef>
                        <a:spcAft>
                          <a:spcPts val="0"/>
                        </a:spcAft>
                      </a:pPr>
                      <a:r>
                        <a:rPr lang="en-US" sz="1400" dirty="0">
                          <a:effectLst/>
                        </a:rPr>
                        <a:t>Districts are classified for </a:t>
                      </a:r>
                      <a:r>
                        <a:rPr lang="en-US" sz="1800" b="1" dirty="0">
                          <a:effectLst/>
                        </a:rPr>
                        <a:t>intensive</a:t>
                      </a:r>
                      <a:r>
                        <a:rPr lang="en-US" sz="1400" dirty="0">
                          <a:effectLst/>
                        </a:rPr>
                        <a:t> support by the</a:t>
                      </a:r>
                    </a:p>
                    <a:p>
                      <a:pPr marL="0" marR="0">
                        <a:lnSpc>
                          <a:spcPct val="115000"/>
                        </a:lnSpc>
                        <a:spcBef>
                          <a:spcPts val="0"/>
                        </a:spcBef>
                        <a:spcAft>
                          <a:spcPts val="0"/>
                        </a:spcAft>
                      </a:pPr>
                      <a:r>
                        <a:rPr lang="en-US" sz="1400" dirty="0">
                          <a:effectLst/>
                        </a:rPr>
                        <a:t>State Board of Education based on Commissioner’s recommendation</a:t>
                      </a:r>
                      <a:endParaRPr lang="en-US" sz="1400" dirty="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Arial" panose="020B0604020202020204" pitchFamily="34" charset="0"/>
                      </a:endParaRPr>
                    </a:p>
                  </a:txBody>
                  <a:tcPr/>
                </a:tc>
                <a:tc vMerge="1">
                  <a:txBody>
                    <a:bodyPr/>
                    <a:lstStyle/>
                    <a:p>
                      <a:pPr marL="0" marR="0">
                        <a:lnSpc>
                          <a:spcPct val="115000"/>
                        </a:lnSpc>
                        <a:spcBef>
                          <a:spcPts val="0"/>
                        </a:spcBef>
                        <a:spcAft>
                          <a:spcPts val="0"/>
                        </a:spcAft>
                      </a:pPr>
                      <a:endParaRPr lang="en-US" sz="1400" dirty="0">
                        <a:effectLst/>
                        <a:latin typeface="Arial" panose="020B0604020202020204" pitchFamily="34" charset="0"/>
                        <a:ea typeface="Arial" panose="020B0604020202020204" pitchFamily="34" charset="0"/>
                      </a:endParaRPr>
                    </a:p>
                  </a:txBody>
                  <a:tcPr/>
                </a:tc>
                <a:tc vMerge="1">
                  <a:txBody>
                    <a:bodyPr/>
                    <a:lstStyle/>
                    <a:p>
                      <a:pPr marL="0" marR="0">
                        <a:lnSpc>
                          <a:spcPct val="115000"/>
                        </a:lnSpc>
                        <a:spcBef>
                          <a:spcPts val="0"/>
                        </a:spcBef>
                        <a:spcAft>
                          <a:spcPts val="0"/>
                        </a:spcAft>
                      </a:pPr>
                      <a:endParaRPr lang="en-US" sz="1800" dirty="0">
                        <a:effectLst/>
                        <a:latin typeface="Arial" panose="020B0604020202020204" pitchFamily="34" charset="0"/>
                        <a:ea typeface="Arial" panose="020B0604020202020204" pitchFamily="34" charset="0"/>
                      </a:endParaRPr>
                    </a:p>
                  </a:txBody>
                  <a:tcPr/>
                </a:tc>
                <a:tc>
                  <a:txBody>
                    <a:bodyPr/>
                    <a:lstStyle/>
                    <a:p>
                      <a:endParaRPr lang="en-US" sz="1400" dirty="0"/>
                    </a:p>
                  </a:txBody>
                  <a:tcPr/>
                </a:tc>
                <a:extLst>
                  <a:ext uri="{0D108BD9-81ED-4DB2-BD59-A6C34878D82A}">
                    <a16:rowId xmlns:a16="http://schemas.microsoft.com/office/drawing/2014/main" val="1420905395"/>
                  </a:ext>
                </a:extLst>
              </a:tr>
            </a:tbl>
          </a:graphicData>
        </a:graphic>
      </p:graphicFrame>
    </p:spTree>
    <p:extLst>
      <p:ext uri="{BB962C8B-B14F-4D97-AF65-F5344CB8AC3E}">
        <p14:creationId xmlns:p14="http://schemas.microsoft.com/office/powerpoint/2010/main" val="30910110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2094774-CEB0-984A-99AF-8855F5EC3001}"/>
              </a:ext>
            </a:extLst>
          </p:cNvPr>
          <p:cNvGraphicFramePr>
            <a:graphicFrameLocks noGrp="1"/>
          </p:cNvGraphicFramePr>
          <p:nvPr>
            <p:extLst>
              <p:ext uri="{D42A27DB-BD31-4B8C-83A1-F6EECF244321}">
                <p14:modId xmlns:p14="http://schemas.microsoft.com/office/powerpoint/2010/main" val="688663329"/>
              </p:ext>
            </p:extLst>
          </p:nvPr>
        </p:nvGraphicFramePr>
        <p:xfrm>
          <a:off x="144379" y="48126"/>
          <a:ext cx="11694695" cy="5622870"/>
        </p:xfrm>
        <a:graphic>
          <a:graphicData uri="http://schemas.openxmlformats.org/drawingml/2006/table">
            <a:tbl>
              <a:tblPr firstRow="1" bandRow="1">
                <a:tableStyleId>{5C22544A-7EE6-4342-B048-85BDC9FD1C3A}</a:tableStyleId>
              </a:tblPr>
              <a:tblGrid>
                <a:gridCol w="1346594">
                  <a:extLst>
                    <a:ext uri="{9D8B030D-6E8A-4147-A177-3AD203B41FA5}">
                      <a16:colId xmlns:a16="http://schemas.microsoft.com/office/drawing/2014/main" val="1725388031"/>
                    </a:ext>
                  </a:extLst>
                </a:gridCol>
                <a:gridCol w="5170264">
                  <a:extLst>
                    <a:ext uri="{9D8B030D-6E8A-4147-A177-3AD203B41FA5}">
                      <a16:colId xmlns:a16="http://schemas.microsoft.com/office/drawing/2014/main" val="3550096975"/>
                    </a:ext>
                  </a:extLst>
                </a:gridCol>
                <a:gridCol w="2011582">
                  <a:extLst>
                    <a:ext uri="{9D8B030D-6E8A-4147-A177-3AD203B41FA5}">
                      <a16:colId xmlns:a16="http://schemas.microsoft.com/office/drawing/2014/main" val="3510112145"/>
                    </a:ext>
                  </a:extLst>
                </a:gridCol>
                <a:gridCol w="3166255">
                  <a:extLst>
                    <a:ext uri="{9D8B030D-6E8A-4147-A177-3AD203B41FA5}">
                      <a16:colId xmlns:a16="http://schemas.microsoft.com/office/drawing/2014/main" val="1772644711"/>
                    </a:ext>
                  </a:extLst>
                </a:gridCol>
              </a:tblGrid>
              <a:tr h="668653">
                <a:tc>
                  <a:txBody>
                    <a:bodyPr/>
                    <a:lstStyle/>
                    <a:p>
                      <a:r>
                        <a:rPr lang="en-US" dirty="0"/>
                        <a:t>District</a:t>
                      </a:r>
                    </a:p>
                  </a:txBody>
                  <a:tcPr/>
                </a:tc>
                <a:tc>
                  <a:txBody>
                    <a:bodyPr/>
                    <a:lstStyle/>
                    <a:p>
                      <a:r>
                        <a:rPr lang="en-US" dirty="0"/>
                        <a:t>Support</a:t>
                      </a:r>
                    </a:p>
                  </a:txBody>
                  <a:tcPr/>
                </a:tc>
                <a:tc>
                  <a:txBody>
                    <a:bodyPr/>
                    <a:lstStyle/>
                    <a:p>
                      <a:r>
                        <a:rPr lang="en-US" dirty="0"/>
                        <a:t>State Requirements</a:t>
                      </a:r>
                    </a:p>
                  </a:txBody>
                  <a:tcPr/>
                </a:tc>
                <a:tc>
                  <a:txBody>
                    <a:bodyPr/>
                    <a:lstStyle/>
                    <a:p>
                      <a:r>
                        <a:rPr lang="en-US" dirty="0"/>
                        <a:t>Federal Support</a:t>
                      </a:r>
                    </a:p>
                  </a:txBody>
                  <a:tcPr>
                    <a:solidFill>
                      <a:srgbClr val="FF0000"/>
                    </a:solidFill>
                  </a:tcPr>
                </a:tc>
                <a:extLst>
                  <a:ext uri="{0D108BD9-81ED-4DB2-BD59-A6C34878D82A}">
                    <a16:rowId xmlns:a16="http://schemas.microsoft.com/office/drawing/2014/main" val="2427593554"/>
                  </a:ext>
                </a:extLst>
              </a:tr>
              <a:tr h="617599">
                <a:tc rowSpan="5">
                  <a:txBody>
                    <a:bodyPr/>
                    <a:lstStyle/>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r>
                        <a:rPr lang="en-US" sz="1400" dirty="0"/>
                        <a:t>Identified district must meet federal requirements for 1003.</a:t>
                      </a:r>
                    </a:p>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General</a:t>
                      </a:r>
                      <a:r>
                        <a:rPr lang="en-US" sz="1400" dirty="0"/>
                        <a:t> </a:t>
                      </a:r>
                      <a:r>
                        <a:rPr lang="en-US" sz="1400" dirty="0">
                          <a:effectLst/>
                        </a:rPr>
                        <a:t>support provides guidance and tools to assist LEA </a:t>
                      </a:r>
                      <a:endParaRPr lang="en-US" sz="1800" dirty="0">
                        <a:effectLst/>
                        <a:latin typeface="Arial" panose="020B0604020202020204" pitchFamily="34" charset="0"/>
                        <a:ea typeface="Arial" panose="020B0604020202020204" pitchFamily="34" charset="0"/>
                      </a:endParaRPr>
                    </a:p>
                  </a:txBody>
                  <a:tcPr>
                    <a:solidFill>
                      <a:schemeClr val="accent6">
                        <a:lumMod val="20000"/>
                        <a:lumOff val="80000"/>
                      </a:schemeClr>
                    </a:solidFill>
                  </a:tcPr>
                </a:tc>
                <a:tc>
                  <a:txBody>
                    <a:bodyPr/>
                    <a:lstStyle/>
                    <a:p>
                      <a:endParaRPr lang="en-US" sz="1400" dirty="0"/>
                    </a:p>
                  </a:txBody>
                  <a:tcPr/>
                </a:tc>
                <a:tc>
                  <a:txBody>
                    <a:bodyPr/>
                    <a:lstStyle/>
                    <a:p>
                      <a:endParaRPr lang="en-US" sz="1400" dirty="0"/>
                    </a:p>
                  </a:txBody>
                  <a:tcPr/>
                </a:tc>
                <a:extLst>
                  <a:ext uri="{0D108BD9-81ED-4DB2-BD59-A6C34878D82A}">
                    <a16:rowId xmlns:a16="http://schemas.microsoft.com/office/drawing/2014/main" val="925375283"/>
                  </a:ext>
                </a:extLst>
              </a:tr>
              <a:tr h="1053222">
                <a:tc vMerge="1">
                  <a:txBody>
                    <a:bodyPr/>
                    <a:lstStyle/>
                    <a:p>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rPr>
                        <a:t>Collaborative</a:t>
                      </a:r>
                      <a:r>
                        <a:rPr lang="en-US" sz="1400" dirty="0">
                          <a:effectLst/>
                        </a:rPr>
                        <a:t> support provides minor or temporary technical assistance or personalization of a Department initiative or state expectation </a:t>
                      </a:r>
                      <a:endParaRPr lang="en-US" sz="1800" dirty="0">
                        <a:effectLst/>
                        <a:latin typeface="Arial" panose="020B0604020202020204" pitchFamily="34" charset="0"/>
                        <a:ea typeface="Arial" panose="020B0604020202020204" pitchFamily="34" charset="0"/>
                      </a:endParaRPr>
                    </a:p>
                  </a:txBody>
                  <a:tcPr/>
                </a:tc>
                <a:tc rowSpan="4">
                  <a:txBody>
                    <a:bodyPr/>
                    <a:lstStyle/>
                    <a:p>
                      <a:pPr marL="0" marR="0">
                        <a:lnSpc>
                          <a:spcPct val="115000"/>
                        </a:lnSpc>
                        <a:spcBef>
                          <a:spcPts val="0"/>
                        </a:spcBef>
                        <a:spcAft>
                          <a:spcPts val="0"/>
                        </a:spcAft>
                      </a:pPr>
                      <a:r>
                        <a:rPr lang="en-US" sz="1400" dirty="0">
                          <a:effectLst/>
                        </a:rPr>
                        <a:t> School Improvement plan and District support plan required as part of 1003 application</a:t>
                      </a:r>
                      <a:endParaRPr lang="en-US" sz="1800" dirty="0">
                        <a:effectLst/>
                        <a:latin typeface="Arial" panose="020B0604020202020204" pitchFamily="34" charset="0"/>
                        <a:ea typeface="Arial" panose="020B0604020202020204" pitchFamily="34" charset="0"/>
                      </a:endParaRPr>
                    </a:p>
                  </a:txBody>
                  <a:tcPr/>
                </a:tc>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panose="020B0604020202020204" pitchFamily="34" charset="0"/>
                        </a:rPr>
                        <a:t>1003 grant  -formula grant to districts that have schools identified in need of comprehensive support and if applicable, school identified in need of targeted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Arial" panose="020B0604020202020204" pitchFamily="34" charset="0"/>
                      </a:endParaRPr>
                    </a:p>
                  </a:txBody>
                  <a:tcPr>
                    <a:solidFill>
                      <a:srgbClr val="FF0000"/>
                    </a:solidFill>
                  </a:tcPr>
                </a:tc>
                <a:extLst>
                  <a:ext uri="{0D108BD9-81ED-4DB2-BD59-A6C34878D82A}">
                    <a16:rowId xmlns:a16="http://schemas.microsoft.com/office/drawing/2014/main" val="3694838824"/>
                  </a:ext>
                </a:extLst>
              </a:tr>
              <a:tr h="914400">
                <a:tc vMerge="1">
                  <a:txBody>
                    <a:bodyPr/>
                    <a:lstStyle/>
                    <a:p>
                      <a:endParaRPr lang="en-US"/>
                    </a:p>
                  </a:txBody>
                  <a:tcPr/>
                </a:tc>
                <a:tc>
                  <a:txBody>
                    <a:bodyPr/>
                    <a:lstStyle/>
                    <a:p>
                      <a:pPr marL="0" marR="0">
                        <a:lnSpc>
                          <a:spcPct val="115000"/>
                        </a:lnSpc>
                        <a:spcBef>
                          <a:spcPts val="0"/>
                        </a:spcBef>
                        <a:spcAft>
                          <a:spcPts val="0"/>
                        </a:spcAft>
                      </a:pPr>
                      <a:r>
                        <a:rPr lang="en-US" sz="1800" b="1" dirty="0">
                          <a:effectLst/>
                        </a:rPr>
                        <a:t>Coordinated</a:t>
                      </a:r>
                      <a:r>
                        <a:rPr lang="en-US" sz="1400" dirty="0">
                          <a:effectLst/>
                        </a:rPr>
                        <a:t> support provides technical assistance and monitoring.  </a:t>
                      </a:r>
                      <a:endParaRPr lang="en-US" sz="1800" dirty="0">
                        <a:effectLst/>
                      </a:endParaRPr>
                    </a:p>
                  </a:txBody>
                  <a:tcPr>
                    <a:solidFill>
                      <a:schemeClr val="accent2">
                        <a:lumMod val="40000"/>
                        <a:lumOff val="60000"/>
                      </a:schemeClr>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501200818"/>
                  </a:ext>
                </a:extLst>
              </a:tr>
              <a:tr h="144240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latin typeface="Arial" panose="020B0604020202020204" pitchFamily="34" charset="0"/>
                        <a:ea typeface="Arial" panose="020B0604020202020204" pitchFamily="34" charset="0"/>
                      </a:endParaRPr>
                    </a:p>
                  </a:txBody>
                  <a:tcPr/>
                </a:tc>
                <a:tc>
                  <a:txBody>
                    <a:bodyPr/>
                    <a:lstStyle/>
                    <a:p>
                      <a:pPr marL="0" marR="0">
                        <a:lnSpc>
                          <a:spcPct val="115000"/>
                        </a:lnSpc>
                        <a:spcBef>
                          <a:spcPts val="0"/>
                        </a:spcBef>
                        <a:spcAft>
                          <a:spcPts val="0"/>
                        </a:spcAft>
                      </a:pPr>
                      <a:r>
                        <a:rPr lang="en-US" sz="1800" b="1" dirty="0">
                          <a:effectLst/>
                        </a:rPr>
                        <a:t>Directed</a:t>
                      </a:r>
                      <a:r>
                        <a:rPr lang="en-US" sz="1400" dirty="0">
                          <a:effectLst/>
                        </a:rPr>
                        <a:t> support includes</a:t>
                      </a:r>
                      <a:endParaRPr lang="en-US" sz="1800" dirty="0">
                        <a:effectLst/>
                      </a:endParaRPr>
                    </a:p>
                    <a:p>
                      <a:pPr marL="0" marR="0">
                        <a:lnSpc>
                          <a:spcPct val="115000"/>
                        </a:lnSpc>
                        <a:spcBef>
                          <a:spcPts val="0"/>
                        </a:spcBef>
                        <a:spcAft>
                          <a:spcPts val="0"/>
                        </a:spcAft>
                      </a:pPr>
                      <a:r>
                        <a:rPr lang="en-US" sz="1400" dirty="0">
                          <a:effectLst/>
                        </a:rPr>
                        <a:t>directly guiding the development and implementation of the school-level plans, district support plan, allocation of resources, monitoring and evaluation. </a:t>
                      </a:r>
                      <a:endParaRPr lang="en-US" sz="1800" dirty="0">
                        <a:effectLst/>
                        <a:latin typeface="Arial" panose="020B0604020202020204" pitchFamily="34" charset="0"/>
                        <a:ea typeface="Arial" panose="020B0604020202020204" pitchFamily="34" charset="0"/>
                      </a:endParaRPr>
                    </a:p>
                  </a:txBody>
                  <a:tcPr>
                    <a:solidFill>
                      <a:schemeClr val="accent4">
                        <a:lumMod val="40000"/>
                        <a:lumOff val="60000"/>
                      </a:schemeClr>
                    </a:solidFill>
                  </a:tcPr>
                </a:tc>
                <a:tc vMerge="1">
                  <a:txBody>
                    <a:bodyPr/>
                    <a:lstStyle/>
                    <a:p>
                      <a:pPr marL="0" marR="0">
                        <a:lnSpc>
                          <a:spcPct val="115000"/>
                        </a:lnSpc>
                        <a:spcBef>
                          <a:spcPts val="0"/>
                        </a:spcBef>
                        <a:spcAft>
                          <a:spcPts val="0"/>
                        </a:spcAft>
                      </a:pPr>
                      <a:endParaRPr lang="en-US" sz="1800" dirty="0">
                        <a:effectLst/>
                        <a:latin typeface="Arial" panose="020B0604020202020204" pitchFamily="34" charset="0"/>
                        <a:ea typeface="Arial" panose="020B0604020202020204" pitchFamily="34" charset="0"/>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Arial" panose="020B0604020202020204" pitchFamily="34" charset="0"/>
                      </a:endParaRPr>
                    </a:p>
                  </a:txBody>
                  <a:tcPr/>
                </a:tc>
                <a:extLst>
                  <a:ext uri="{0D108BD9-81ED-4DB2-BD59-A6C34878D82A}">
                    <a16:rowId xmlns:a16="http://schemas.microsoft.com/office/drawing/2014/main" val="2385423347"/>
                  </a:ext>
                </a:extLst>
              </a:tr>
              <a:tr h="782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effectLst/>
                        <a:latin typeface="Arial" panose="020B0604020202020204" pitchFamily="34" charset="0"/>
                        <a:ea typeface="Arial" panose="020B0604020202020204" pitchFamily="34" charset="0"/>
                      </a:endParaRPr>
                    </a:p>
                  </a:txBody>
                  <a:tcPr/>
                </a:tc>
                <a:tc>
                  <a:txBody>
                    <a:bodyPr/>
                    <a:lstStyle/>
                    <a:p>
                      <a:pPr marL="0" marR="0">
                        <a:lnSpc>
                          <a:spcPct val="115000"/>
                        </a:lnSpc>
                        <a:spcBef>
                          <a:spcPts val="0"/>
                        </a:spcBef>
                        <a:spcAft>
                          <a:spcPts val="0"/>
                        </a:spcAft>
                      </a:pPr>
                      <a:r>
                        <a:rPr lang="en-US" sz="1400" dirty="0">
                          <a:effectLst/>
                        </a:rPr>
                        <a:t>Districts are classified for </a:t>
                      </a:r>
                      <a:r>
                        <a:rPr lang="en-US" sz="1800" b="1" dirty="0">
                          <a:effectLst/>
                        </a:rPr>
                        <a:t>intensive</a:t>
                      </a:r>
                      <a:r>
                        <a:rPr lang="en-US" sz="1400" dirty="0">
                          <a:effectLst/>
                        </a:rPr>
                        <a:t> support by the</a:t>
                      </a:r>
                    </a:p>
                    <a:p>
                      <a:pPr marL="0" marR="0">
                        <a:lnSpc>
                          <a:spcPct val="115000"/>
                        </a:lnSpc>
                        <a:spcBef>
                          <a:spcPts val="0"/>
                        </a:spcBef>
                        <a:spcAft>
                          <a:spcPts val="0"/>
                        </a:spcAft>
                      </a:pPr>
                      <a:r>
                        <a:rPr lang="en-US" sz="1400" dirty="0">
                          <a:effectLst/>
                        </a:rPr>
                        <a:t>State Board of Education based on Commissioner’s recommendation</a:t>
                      </a:r>
                      <a:endParaRPr lang="en-US" sz="1400" dirty="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Arial" panose="020B0604020202020204" pitchFamily="34" charset="0"/>
                      </a:endParaRPr>
                    </a:p>
                  </a:txBody>
                  <a:tcPr>
                    <a:solidFill>
                      <a:schemeClr val="accent3">
                        <a:lumMod val="20000"/>
                        <a:lumOff val="80000"/>
                      </a:schemeClr>
                    </a:solidFill>
                  </a:tcPr>
                </a:tc>
                <a:tc vMerge="1">
                  <a:txBody>
                    <a:bodyPr/>
                    <a:lstStyle/>
                    <a:p>
                      <a:pPr marL="0" marR="0">
                        <a:lnSpc>
                          <a:spcPct val="115000"/>
                        </a:lnSpc>
                        <a:spcBef>
                          <a:spcPts val="0"/>
                        </a:spcBef>
                        <a:spcAft>
                          <a:spcPts val="0"/>
                        </a:spcAft>
                      </a:pPr>
                      <a:endParaRPr lang="en-US" sz="1800" dirty="0">
                        <a:effectLst/>
                        <a:latin typeface="Arial" panose="020B0604020202020204" pitchFamily="34" charset="0"/>
                        <a:ea typeface="Arial" panose="020B0604020202020204" pitchFamily="34" charset="0"/>
                      </a:endParaRPr>
                    </a:p>
                  </a:txBody>
                  <a:tcPr/>
                </a:tc>
                <a:tc vMerge="1">
                  <a:txBody>
                    <a:bodyPr/>
                    <a:lstStyle/>
                    <a:p>
                      <a:endParaRPr lang="en-US" sz="1400" dirty="0"/>
                    </a:p>
                  </a:txBody>
                  <a:tcPr/>
                </a:tc>
                <a:extLst>
                  <a:ext uri="{0D108BD9-81ED-4DB2-BD59-A6C34878D82A}">
                    <a16:rowId xmlns:a16="http://schemas.microsoft.com/office/drawing/2014/main" val="1420905395"/>
                  </a:ext>
                </a:extLst>
              </a:tr>
            </a:tbl>
          </a:graphicData>
        </a:graphic>
      </p:graphicFrame>
    </p:spTree>
    <p:extLst>
      <p:ext uri="{BB962C8B-B14F-4D97-AF65-F5344CB8AC3E}">
        <p14:creationId xmlns:p14="http://schemas.microsoft.com/office/powerpoint/2010/main" val="35898185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grpSp>
        <p:nvGrpSpPr>
          <p:cNvPr id="842" name="Google Shape;842;g7da38f0493_1_127"/>
          <p:cNvGrpSpPr/>
          <p:nvPr/>
        </p:nvGrpSpPr>
        <p:grpSpPr>
          <a:xfrm>
            <a:off x="2565494" y="129350"/>
            <a:ext cx="7061011" cy="6727712"/>
            <a:chOff x="2565494" y="1012"/>
            <a:chExt cx="7061011" cy="6727712"/>
          </a:xfrm>
        </p:grpSpPr>
        <p:sp>
          <p:nvSpPr>
            <p:cNvPr id="843" name="Google Shape;843;g7da38f0493_1_127"/>
            <p:cNvSpPr/>
            <p:nvPr/>
          </p:nvSpPr>
          <p:spPr>
            <a:xfrm>
              <a:off x="5619749" y="1012"/>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g7da38f0493_1_127"/>
            <p:cNvSpPr txBox="1"/>
            <p:nvPr/>
          </p:nvSpPr>
          <p:spPr>
            <a:xfrm>
              <a:off x="5649972" y="31235"/>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Jan</a:t>
              </a:r>
              <a:endParaRPr/>
            </a:p>
          </p:txBody>
        </p:sp>
        <p:sp>
          <p:nvSpPr>
            <p:cNvPr id="845" name="Google Shape;845;g7da38f0493_1_127"/>
            <p:cNvSpPr/>
            <p:nvPr/>
          </p:nvSpPr>
          <p:spPr>
            <a:xfrm>
              <a:off x="3041744" y="310575"/>
              <a:ext cx="6108600" cy="6108600"/>
            </a:xfrm>
            <a:custGeom>
              <a:avLst/>
              <a:gdLst/>
              <a:ahLst/>
              <a:cxnLst/>
              <a:rect l="l" t="t" r="r" b="b"/>
              <a:pathLst>
                <a:path w="120000" h="120000" extrusionOk="0">
                  <a:moveTo>
                    <a:pt x="69471" y="752"/>
                  </a:moveTo>
                  <a:lnTo>
                    <a:pt x="69471" y="752"/>
                  </a:lnTo>
                  <a:cubicBezTo>
                    <a:pt x="73242" y="1355"/>
                    <a:pt x="76947" y="2316"/>
                    <a:pt x="80535" y="3623"/>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g7da38f0493_1_127"/>
            <p:cNvSpPr/>
            <p:nvPr/>
          </p:nvSpPr>
          <p:spPr>
            <a:xfrm>
              <a:off x="7146877" y="410205"/>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g7da38f0493_1_127"/>
            <p:cNvSpPr txBox="1"/>
            <p:nvPr/>
          </p:nvSpPr>
          <p:spPr>
            <a:xfrm>
              <a:off x="7177100" y="440428"/>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Feb</a:t>
              </a:r>
              <a:endParaRPr/>
            </a:p>
          </p:txBody>
        </p:sp>
        <p:sp>
          <p:nvSpPr>
            <p:cNvPr id="848" name="Google Shape;848;g7da38f0493_1_127"/>
            <p:cNvSpPr/>
            <p:nvPr/>
          </p:nvSpPr>
          <p:spPr>
            <a:xfrm>
              <a:off x="3041744" y="310575"/>
              <a:ext cx="6108600" cy="6108600"/>
            </a:xfrm>
            <a:custGeom>
              <a:avLst/>
              <a:gdLst/>
              <a:ahLst/>
              <a:cxnLst/>
              <a:rect l="l" t="t" r="r" b="b"/>
              <a:pathLst>
                <a:path w="120000" h="120000" extrusionOk="0">
                  <a:moveTo>
                    <a:pt x="98768" y="14207"/>
                  </a:moveTo>
                  <a:lnTo>
                    <a:pt x="98768" y="14207"/>
                  </a:lnTo>
                  <a:cubicBezTo>
                    <a:pt x="102142" y="17064"/>
                    <a:pt x="105191" y="20285"/>
                    <a:pt x="107857" y="23811"/>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g7da38f0493_1_127"/>
            <p:cNvSpPr/>
            <p:nvPr/>
          </p:nvSpPr>
          <p:spPr>
            <a:xfrm>
              <a:off x="8264813" y="1528140"/>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g7da38f0493_1_127"/>
            <p:cNvSpPr txBox="1"/>
            <p:nvPr/>
          </p:nvSpPr>
          <p:spPr>
            <a:xfrm>
              <a:off x="8295036" y="1558363"/>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Mar</a:t>
              </a:r>
              <a:endParaRPr/>
            </a:p>
          </p:txBody>
        </p:sp>
        <p:sp>
          <p:nvSpPr>
            <p:cNvPr id="851" name="Google Shape;851;g7da38f0493_1_127"/>
            <p:cNvSpPr/>
            <p:nvPr/>
          </p:nvSpPr>
          <p:spPr>
            <a:xfrm>
              <a:off x="3041744" y="310575"/>
              <a:ext cx="6108600" cy="6108600"/>
            </a:xfrm>
            <a:custGeom>
              <a:avLst/>
              <a:gdLst/>
              <a:ahLst/>
              <a:cxnLst/>
              <a:rect l="l" t="t" r="r" b="b"/>
              <a:pathLst>
                <a:path w="120000" h="120000" extrusionOk="0">
                  <a:moveTo>
                    <a:pt x="115100" y="36250"/>
                  </a:moveTo>
                  <a:cubicBezTo>
                    <a:pt x="117498" y="41814"/>
                    <a:pt x="119040" y="47709"/>
                    <a:pt x="119673" y="5373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g7da38f0493_1_127"/>
            <p:cNvSpPr/>
            <p:nvPr/>
          </p:nvSpPr>
          <p:spPr>
            <a:xfrm>
              <a:off x="8674005" y="3055268"/>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g7da38f0493_1_127"/>
            <p:cNvSpPr txBox="1"/>
            <p:nvPr/>
          </p:nvSpPr>
          <p:spPr>
            <a:xfrm>
              <a:off x="8704228" y="3085491"/>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Apr</a:t>
              </a:r>
              <a:endParaRPr/>
            </a:p>
          </p:txBody>
        </p:sp>
        <p:sp>
          <p:nvSpPr>
            <p:cNvPr id="854" name="Google Shape;854;g7da38f0493_1_127"/>
            <p:cNvSpPr/>
            <p:nvPr/>
          </p:nvSpPr>
          <p:spPr>
            <a:xfrm>
              <a:off x="3041744" y="310575"/>
              <a:ext cx="6108600" cy="6108600"/>
            </a:xfrm>
            <a:custGeom>
              <a:avLst/>
              <a:gdLst/>
              <a:ahLst/>
              <a:cxnLst/>
              <a:rect l="l" t="t" r="r" b="b"/>
              <a:pathLst>
                <a:path w="120000" h="120000" extrusionOk="0">
                  <a:moveTo>
                    <a:pt x="119672" y="66265"/>
                  </a:moveTo>
                  <a:lnTo>
                    <a:pt x="119672" y="66265"/>
                  </a:lnTo>
                  <a:cubicBezTo>
                    <a:pt x="119039" y="72291"/>
                    <a:pt x="117498" y="78186"/>
                    <a:pt x="115099" y="83750"/>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g7da38f0493_1_127"/>
            <p:cNvSpPr/>
            <p:nvPr/>
          </p:nvSpPr>
          <p:spPr>
            <a:xfrm>
              <a:off x="8264813" y="4582396"/>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g7da38f0493_1_127"/>
            <p:cNvSpPr txBox="1"/>
            <p:nvPr/>
          </p:nvSpPr>
          <p:spPr>
            <a:xfrm>
              <a:off x="8295036" y="4612619"/>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May</a:t>
              </a:r>
              <a:endParaRPr/>
            </a:p>
          </p:txBody>
        </p:sp>
        <p:sp>
          <p:nvSpPr>
            <p:cNvPr id="857" name="Google Shape;857;g7da38f0493_1_127"/>
            <p:cNvSpPr/>
            <p:nvPr/>
          </p:nvSpPr>
          <p:spPr>
            <a:xfrm>
              <a:off x="3041744" y="310575"/>
              <a:ext cx="6108600" cy="6108600"/>
            </a:xfrm>
            <a:custGeom>
              <a:avLst/>
              <a:gdLst/>
              <a:ahLst/>
              <a:cxnLst/>
              <a:rect l="l" t="t" r="r" b="b"/>
              <a:pathLst>
                <a:path w="120000" h="120000" extrusionOk="0">
                  <a:moveTo>
                    <a:pt x="107858" y="96189"/>
                  </a:moveTo>
                  <a:cubicBezTo>
                    <a:pt x="105191" y="99716"/>
                    <a:pt x="102143" y="102936"/>
                    <a:pt x="98769" y="105793"/>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g7da38f0493_1_127"/>
            <p:cNvSpPr/>
            <p:nvPr/>
          </p:nvSpPr>
          <p:spPr>
            <a:xfrm>
              <a:off x="7146877" y="5700331"/>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g7da38f0493_1_127"/>
            <p:cNvSpPr txBox="1"/>
            <p:nvPr/>
          </p:nvSpPr>
          <p:spPr>
            <a:xfrm>
              <a:off x="7177100" y="5730554"/>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June</a:t>
              </a:r>
              <a:endParaRPr/>
            </a:p>
          </p:txBody>
        </p:sp>
        <p:sp>
          <p:nvSpPr>
            <p:cNvPr id="860" name="Google Shape;860;g7da38f0493_1_127"/>
            <p:cNvSpPr/>
            <p:nvPr/>
          </p:nvSpPr>
          <p:spPr>
            <a:xfrm>
              <a:off x="3041744" y="310575"/>
              <a:ext cx="6108600" cy="6108600"/>
            </a:xfrm>
            <a:custGeom>
              <a:avLst/>
              <a:gdLst/>
              <a:ahLst/>
              <a:cxnLst/>
              <a:rect l="l" t="t" r="r" b="b"/>
              <a:pathLst>
                <a:path w="120000" h="120000" extrusionOk="0">
                  <a:moveTo>
                    <a:pt x="80535" y="116377"/>
                  </a:moveTo>
                  <a:lnTo>
                    <a:pt x="80535" y="116377"/>
                  </a:lnTo>
                  <a:cubicBezTo>
                    <a:pt x="76947" y="117684"/>
                    <a:pt x="73242" y="118645"/>
                    <a:pt x="69471" y="119248"/>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g7da38f0493_1_127"/>
            <p:cNvSpPr/>
            <p:nvPr/>
          </p:nvSpPr>
          <p:spPr>
            <a:xfrm>
              <a:off x="5619750" y="6109524"/>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g7da38f0493_1_127"/>
            <p:cNvSpPr txBox="1"/>
            <p:nvPr/>
          </p:nvSpPr>
          <p:spPr>
            <a:xfrm>
              <a:off x="5649973" y="6139747"/>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July</a:t>
              </a:r>
              <a:endParaRPr/>
            </a:p>
          </p:txBody>
        </p:sp>
        <p:sp>
          <p:nvSpPr>
            <p:cNvPr id="863" name="Google Shape;863;g7da38f0493_1_127"/>
            <p:cNvSpPr/>
            <p:nvPr/>
          </p:nvSpPr>
          <p:spPr>
            <a:xfrm>
              <a:off x="3041744" y="310575"/>
              <a:ext cx="6108600" cy="6108600"/>
            </a:xfrm>
            <a:custGeom>
              <a:avLst/>
              <a:gdLst/>
              <a:ahLst/>
              <a:cxnLst/>
              <a:rect l="l" t="t" r="r" b="b"/>
              <a:pathLst>
                <a:path w="120000" h="120000" extrusionOk="0">
                  <a:moveTo>
                    <a:pt x="50529" y="119248"/>
                  </a:moveTo>
                  <a:lnTo>
                    <a:pt x="50529" y="119248"/>
                  </a:lnTo>
                  <a:cubicBezTo>
                    <a:pt x="46758" y="118645"/>
                    <a:pt x="43053" y="117684"/>
                    <a:pt x="39465" y="116377"/>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g7da38f0493_1_127"/>
            <p:cNvSpPr/>
            <p:nvPr/>
          </p:nvSpPr>
          <p:spPr>
            <a:xfrm>
              <a:off x="4092622" y="5700331"/>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g7da38f0493_1_127"/>
            <p:cNvSpPr txBox="1"/>
            <p:nvPr/>
          </p:nvSpPr>
          <p:spPr>
            <a:xfrm>
              <a:off x="4122845" y="5730554"/>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Aug</a:t>
              </a:r>
              <a:endParaRPr/>
            </a:p>
          </p:txBody>
        </p:sp>
        <p:sp>
          <p:nvSpPr>
            <p:cNvPr id="866" name="Google Shape;866;g7da38f0493_1_127"/>
            <p:cNvSpPr/>
            <p:nvPr/>
          </p:nvSpPr>
          <p:spPr>
            <a:xfrm>
              <a:off x="3041744" y="310575"/>
              <a:ext cx="6108600" cy="6108600"/>
            </a:xfrm>
            <a:custGeom>
              <a:avLst/>
              <a:gdLst/>
              <a:ahLst/>
              <a:cxnLst/>
              <a:rect l="l" t="t" r="r" b="b"/>
              <a:pathLst>
                <a:path w="120000" h="120000" extrusionOk="0">
                  <a:moveTo>
                    <a:pt x="21232" y="105793"/>
                  </a:moveTo>
                  <a:lnTo>
                    <a:pt x="21232" y="105793"/>
                  </a:lnTo>
                  <a:cubicBezTo>
                    <a:pt x="17858" y="102936"/>
                    <a:pt x="14809" y="99715"/>
                    <a:pt x="12143" y="96189"/>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g7da38f0493_1_127"/>
            <p:cNvSpPr/>
            <p:nvPr/>
          </p:nvSpPr>
          <p:spPr>
            <a:xfrm>
              <a:off x="2974686" y="4582396"/>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g7da38f0493_1_127"/>
            <p:cNvSpPr txBox="1"/>
            <p:nvPr/>
          </p:nvSpPr>
          <p:spPr>
            <a:xfrm>
              <a:off x="3004909" y="4612619"/>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Sept</a:t>
              </a:r>
              <a:endParaRPr/>
            </a:p>
          </p:txBody>
        </p:sp>
        <p:sp>
          <p:nvSpPr>
            <p:cNvPr id="869" name="Google Shape;869;g7da38f0493_1_127"/>
            <p:cNvSpPr/>
            <p:nvPr/>
          </p:nvSpPr>
          <p:spPr>
            <a:xfrm>
              <a:off x="3041744" y="310575"/>
              <a:ext cx="6108600" cy="6108600"/>
            </a:xfrm>
            <a:custGeom>
              <a:avLst/>
              <a:gdLst/>
              <a:ahLst/>
              <a:cxnLst/>
              <a:rect l="l" t="t" r="r" b="b"/>
              <a:pathLst>
                <a:path w="120000" h="120000" extrusionOk="0">
                  <a:moveTo>
                    <a:pt x="4900" y="83750"/>
                  </a:moveTo>
                  <a:lnTo>
                    <a:pt x="4900" y="83750"/>
                  </a:lnTo>
                  <a:cubicBezTo>
                    <a:pt x="2502" y="78186"/>
                    <a:pt x="960" y="72291"/>
                    <a:pt x="327" y="66265"/>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g7da38f0493_1_127"/>
            <p:cNvSpPr/>
            <p:nvPr/>
          </p:nvSpPr>
          <p:spPr>
            <a:xfrm>
              <a:off x="2565494" y="3055268"/>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g7da38f0493_1_127"/>
            <p:cNvSpPr txBox="1"/>
            <p:nvPr/>
          </p:nvSpPr>
          <p:spPr>
            <a:xfrm>
              <a:off x="2595717" y="3085491"/>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Oct</a:t>
              </a:r>
              <a:endParaRPr/>
            </a:p>
          </p:txBody>
        </p:sp>
        <p:sp>
          <p:nvSpPr>
            <p:cNvPr id="872" name="Google Shape;872;g7da38f0493_1_127"/>
            <p:cNvSpPr/>
            <p:nvPr/>
          </p:nvSpPr>
          <p:spPr>
            <a:xfrm>
              <a:off x="3041744" y="310575"/>
              <a:ext cx="6108600" cy="6108600"/>
            </a:xfrm>
            <a:custGeom>
              <a:avLst/>
              <a:gdLst/>
              <a:ahLst/>
              <a:cxnLst/>
              <a:rect l="l" t="t" r="r" b="b"/>
              <a:pathLst>
                <a:path w="120000" h="120000" extrusionOk="0">
                  <a:moveTo>
                    <a:pt x="328" y="53735"/>
                  </a:moveTo>
                  <a:lnTo>
                    <a:pt x="328" y="53735"/>
                  </a:lnTo>
                  <a:cubicBezTo>
                    <a:pt x="961" y="47709"/>
                    <a:pt x="2502" y="41814"/>
                    <a:pt x="4901" y="36250"/>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g7da38f0493_1_127"/>
            <p:cNvSpPr/>
            <p:nvPr/>
          </p:nvSpPr>
          <p:spPr>
            <a:xfrm>
              <a:off x="2974686" y="1528140"/>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g7da38f0493_1_127"/>
            <p:cNvSpPr txBox="1"/>
            <p:nvPr/>
          </p:nvSpPr>
          <p:spPr>
            <a:xfrm>
              <a:off x="3004909" y="1558363"/>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Nov</a:t>
              </a:r>
              <a:endParaRPr/>
            </a:p>
          </p:txBody>
        </p:sp>
        <p:sp>
          <p:nvSpPr>
            <p:cNvPr id="875" name="Google Shape;875;g7da38f0493_1_127"/>
            <p:cNvSpPr/>
            <p:nvPr/>
          </p:nvSpPr>
          <p:spPr>
            <a:xfrm>
              <a:off x="3041744" y="310575"/>
              <a:ext cx="6108600" cy="6108600"/>
            </a:xfrm>
            <a:custGeom>
              <a:avLst/>
              <a:gdLst/>
              <a:ahLst/>
              <a:cxnLst/>
              <a:rect l="l" t="t" r="r" b="b"/>
              <a:pathLst>
                <a:path w="120000" h="120000" extrusionOk="0">
                  <a:moveTo>
                    <a:pt x="12142" y="23811"/>
                  </a:moveTo>
                  <a:lnTo>
                    <a:pt x="12142" y="23811"/>
                  </a:lnTo>
                  <a:cubicBezTo>
                    <a:pt x="14809" y="20284"/>
                    <a:pt x="17857" y="17064"/>
                    <a:pt x="21231" y="14207"/>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g7da38f0493_1_127"/>
            <p:cNvSpPr/>
            <p:nvPr/>
          </p:nvSpPr>
          <p:spPr>
            <a:xfrm>
              <a:off x="4092622" y="410205"/>
              <a:ext cx="952500" cy="619200"/>
            </a:xfrm>
            <a:prstGeom prst="roundRect">
              <a:avLst>
                <a:gd name="adj" fmla="val 16667"/>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g7da38f0493_1_127"/>
            <p:cNvSpPr txBox="1"/>
            <p:nvPr/>
          </p:nvSpPr>
          <p:spPr>
            <a:xfrm>
              <a:off x="4122845" y="440428"/>
              <a:ext cx="892200" cy="5586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Dec</a:t>
              </a:r>
              <a:endParaRPr/>
            </a:p>
          </p:txBody>
        </p:sp>
        <p:sp>
          <p:nvSpPr>
            <p:cNvPr id="878" name="Google Shape;878;g7da38f0493_1_127"/>
            <p:cNvSpPr/>
            <p:nvPr/>
          </p:nvSpPr>
          <p:spPr>
            <a:xfrm>
              <a:off x="3041744" y="310575"/>
              <a:ext cx="6108600" cy="6108600"/>
            </a:xfrm>
            <a:custGeom>
              <a:avLst/>
              <a:gdLst/>
              <a:ahLst/>
              <a:cxnLst/>
              <a:rect l="l" t="t" r="r" b="b"/>
              <a:pathLst>
                <a:path w="120000" h="120000" extrusionOk="0">
                  <a:moveTo>
                    <a:pt x="39465" y="3623"/>
                  </a:moveTo>
                  <a:lnTo>
                    <a:pt x="39465" y="3623"/>
                  </a:lnTo>
                  <a:cubicBezTo>
                    <a:pt x="43053" y="2316"/>
                    <a:pt x="46758" y="1355"/>
                    <a:pt x="50529" y="752"/>
                  </a:cubicBezTo>
                </a:path>
              </a:pathLst>
            </a:custGeom>
            <a:noFill/>
            <a:ln w="9525"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79" name="Google Shape;879;g7da38f0493_1_127"/>
          <p:cNvSpPr txBox="1"/>
          <p:nvPr/>
        </p:nvSpPr>
        <p:spPr>
          <a:xfrm>
            <a:off x="9464842" y="4748463"/>
            <a:ext cx="2133600" cy="923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May 1 – School improvement plan due to district</a:t>
            </a:r>
            <a:endParaRPr/>
          </a:p>
        </p:txBody>
      </p:sp>
      <p:sp>
        <p:nvSpPr>
          <p:cNvPr id="880" name="Google Shape;880;g7da38f0493_1_127"/>
          <p:cNvSpPr txBox="1"/>
          <p:nvPr/>
        </p:nvSpPr>
        <p:spPr>
          <a:xfrm>
            <a:off x="1556085" y="5671793"/>
            <a:ext cx="2117700" cy="923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Aug 1 School improvement plan posted on website</a:t>
            </a:r>
            <a:endParaRPr/>
          </a:p>
        </p:txBody>
      </p:sp>
      <p:pic>
        <p:nvPicPr>
          <p:cNvPr id="881" name="Google Shape;881;g7da38f0493_1_127"/>
          <p:cNvPicPr preferRelativeResize="0"/>
          <p:nvPr/>
        </p:nvPicPr>
        <p:blipFill rotWithShape="1">
          <a:blip r:embed="rId3">
            <a:alphaModFix/>
          </a:blip>
          <a:srcRect/>
          <a:stretch/>
        </p:blipFill>
        <p:spPr>
          <a:xfrm>
            <a:off x="4459815" y="1973179"/>
            <a:ext cx="3384774" cy="2909877"/>
          </a:xfrm>
          <a:prstGeom prst="rect">
            <a:avLst/>
          </a:prstGeom>
          <a:noFill/>
          <a:ln>
            <a:noFill/>
          </a:ln>
        </p:spPr>
      </p:pic>
      <p:sp>
        <p:nvSpPr>
          <p:cNvPr id="882" name="Google Shape;882;g7da38f0493_1_127"/>
          <p:cNvSpPr txBox="1"/>
          <p:nvPr/>
        </p:nvSpPr>
        <p:spPr>
          <a:xfrm>
            <a:off x="563723" y="4248289"/>
            <a:ext cx="2342100" cy="923400"/>
          </a:xfrm>
          <a:prstGeom prst="rect">
            <a:avLst/>
          </a:prstGeom>
          <a:solidFill>
            <a:srgbClr val="D8E2F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Sept 1 District Support plan submitted and 10 days to post</a:t>
            </a:r>
            <a:endParaRPr/>
          </a:p>
        </p:txBody>
      </p:sp>
      <p:sp>
        <p:nvSpPr>
          <p:cNvPr id="883" name="Google Shape;883;g7da38f0493_1_127"/>
          <p:cNvSpPr txBox="1"/>
          <p:nvPr/>
        </p:nvSpPr>
        <p:spPr>
          <a:xfrm>
            <a:off x="192505" y="5415119"/>
            <a:ext cx="13635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Aug 1 Parent Involvement plan submitted</a:t>
            </a:r>
            <a:endParaRPr/>
          </a:p>
        </p:txBody>
      </p:sp>
    </p:spTree>
    <p:extLst>
      <p:ext uri="{BB962C8B-B14F-4D97-AF65-F5344CB8AC3E}">
        <p14:creationId xmlns:p14="http://schemas.microsoft.com/office/powerpoint/2010/main" val="27210049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7848F1-6280-CF4B-A9C0-0DB35E5D357F}"/>
              </a:ext>
            </a:extLst>
          </p:cNvPr>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r>
              <a:rPr lang="en-US" dirty="0"/>
              <a:t>What should be included in a district support plan?  </a:t>
            </a:r>
          </a:p>
        </p:txBody>
      </p:sp>
      <p:sp>
        <p:nvSpPr>
          <p:cNvPr id="2" name="Content Placeholder 1">
            <a:extLst>
              <a:ext uri="{FF2B5EF4-FFF2-40B4-BE49-F238E27FC236}">
                <a16:creationId xmlns:a16="http://schemas.microsoft.com/office/drawing/2014/main" id="{8A71B006-0C67-C74D-9AA8-DD3A05113A92}"/>
              </a:ext>
            </a:extLst>
          </p:cNvPr>
          <p:cNvSpPr>
            <a:spLocks noGrp="1"/>
          </p:cNvSpPr>
          <p:nvPr>
            <p:ph idx="1"/>
          </p:nvPr>
        </p:nvSpPr>
        <p:spPr/>
        <p:txBody>
          <a:bodyPr>
            <a:normAutofit/>
          </a:bodyPr>
          <a:lstStyle/>
          <a:p>
            <a:pPr marL="0" indent="0">
              <a:buNone/>
            </a:pPr>
            <a:r>
              <a:rPr lang="en-US" sz="4000" dirty="0"/>
              <a:t>Arkansas Division of Elementary and Secondary Education Rules Governing the Arkansas Educational Support and Accountability Act (AESAA) January 2020</a:t>
            </a:r>
          </a:p>
          <a:p>
            <a:pPr marL="0" indent="0">
              <a:buNone/>
            </a:pPr>
            <a:r>
              <a:rPr lang="en-US" dirty="0">
                <a:hlinkClick r:id="rId2"/>
              </a:rPr>
              <a:t>http://dese.ade.arkansas.gov/public/userfiles/Legal/Legal-Current%20Rules/2019/ADE%20348%20AESAA%20(2020).pdf</a:t>
            </a:r>
            <a:endParaRPr lang="en-US" dirty="0"/>
          </a:p>
          <a:p>
            <a:pPr marL="0" indent="0">
              <a:buNone/>
            </a:pPr>
            <a:endParaRPr lang="en-US" dirty="0"/>
          </a:p>
        </p:txBody>
      </p:sp>
    </p:spTree>
    <p:extLst>
      <p:ext uri="{BB962C8B-B14F-4D97-AF65-F5344CB8AC3E}">
        <p14:creationId xmlns:p14="http://schemas.microsoft.com/office/powerpoint/2010/main" val="29187625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7848F1-6280-CF4B-A9C0-0DB35E5D357F}"/>
              </a:ext>
            </a:extLst>
          </p:cNvPr>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r>
              <a:rPr lang="en-US" dirty="0"/>
              <a:t>What should be included in a district support plan?  </a:t>
            </a:r>
          </a:p>
        </p:txBody>
      </p:sp>
      <p:sp>
        <p:nvSpPr>
          <p:cNvPr id="2" name="Content Placeholder 1">
            <a:extLst>
              <a:ext uri="{FF2B5EF4-FFF2-40B4-BE49-F238E27FC236}">
                <a16:creationId xmlns:a16="http://schemas.microsoft.com/office/drawing/2014/main" id="{8A71B006-0C67-C74D-9AA8-DD3A05113A92}"/>
              </a:ext>
            </a:extLst>
          </p:cNvPr>
          <p:cNvSpPr>
            <a:spLocks noGrp="1"/>
          </p:cNvSpPr>
          <p:nvPr>
            <p:ph idx="1"/>
          </p:nvPr>
        </p:nvSpPr>
        <p:spPr>
          <a:xfrm>
            <a:off x="838200" y="1825624"/>
            <a:ext cx="10515600" cy="4780127"/>
          </a:xfrm>
        </p:spPr>
        <p:txBody>
          <a:bodyPr>
            <a:normAutofit fontScale="55000" lnSpcReduction="20000"/>
          </a:bodyPr>
          <a:lstStyle/>
          <a:p>
            <a:pPr marL="0" indent="0">
              <a:lnSpc>
                <a:spcPct val="120000"/>
              </a:lnSpc>
              <a:buNone/>
            </a:pPr>
            <a:r>
              <a:rPr lang="en-US" sz="3300" dirty="0">
                <a:latin typeface="Times" pitchFamily="2" charset="0"/>
              </a:rPr>
              <a:t>8.07.3 A district support plan shall follow a continuous cycle of inquiry and at a minimum: </a:t>
            </a:r>
          </a:p>
          <a:p>
            <a:pPr marL="0" indent="0">
              <a:lnSpc>
                <a:spcPct val="120000"/>
              </a:lnSpc>
              <a:buNone/>
            </a:pPr>
            <a:r>
              <a:rPr lang="en-US" sz="3300" dirty="0">
                <a:latin typeface="Times" pitchFamily="2" charset="0"/>
              </a:rPr>
              <a:t>  8.07.3.1 </a:t>
            </a:r>
            <a:r>
              <a:rPr lang="en-US" sz="3300" b="1" dirty="0">
                <a:latin typeface="Times" pitchFamily="2" charset="0"/>
              </a:rPr>
              <a:t>Specify the support </a:t>
            </a:r>
            <a:r>
              <a:rPr lang="en-US" sz="3300" dirty="0">
                <a:latin typeface="Times" pitchFamily="2" charset="0"/>
              </a:rPr>
              <a:t>the public school district will provide to public schools identified pursuant to the Elementary and Secondary Education Act of 1965, Pub. l. No. 89-10, as reauthorized by the Every Student Succeeds Act of 2015, Pub. L. No. 114-95; </a:t>
            </a:r>
          </a:p>
          <a:p>
            <a:pPr marL="0" indent="0">
              <a:lnSpc>
                <a:spcPct val="120000"/>
              </a:lnSpc>
              <a:buNone/>
            </a:pPr>
            <a:r>
              <a:rPr lang="en-US" sz="3300" dirty="0">
                <a:latin typeface="Times" pitchFamily="2" charset="0"/>
              </a:rPr>
              <a:t>  8.07.3 2 </a:t>
            </a:r>
            <a:r>
              <a:rPr lang="en-US" sz="3300" b="1" dirty="0">
                <a:latin typeface="Times" pitchFamily="2" charset="0"/>
              </a:rPr>
              <a:t>Collaboratively establish priorities regarding goals or anticipated outcomes </a:t>
            </a:r>
            <a:r>
              <a:rPr lang="en-US" sz="3300" dirty="0">
                <a:latin typeface="Times" pitchFamily="2" charset="0"/>
              </a:rPr>
              <a:t>with the school or schools, including feeder schools as applicable; </a:t>
            </a:r>
          </a:p>
          <a:p>
            <a:pPr marL="0" indent="0">
              <a:lnSpc>
                <a:spcPct val="120000"/>
              </a:lnSpc>
              <a:buNone/>
            </a:pPr>
            <a:r>
              <a:rPr lang="en-US" sz="3300" dirty="0">
                <a:latin typeface="Times" pitchFamily="2" charset="0"/>
              </a:rPr>
              <a:t>  8.07.3.3 Identify </a:t>
            </a:r>
            <a:r>
              <a:rPr lang="en-US" sz="3300" b="1" dirty="0">
                <a:latin typeface="Times" pitchFamily="2" charset="0"/>
              </a:rPr>
              <a:t>resources to support </a:t>
            </a:r>
            <a:r>
              <a:rPr lang="en-US" sz="3300" dirty="0">
                <a:latin typeface="Times" pitchFamily="2" charset="0"/>
              </a:rPr>
              <a:t>the established priorities; </a:t>
            </a:r>
          </a:p>
          <a:p>
            <a:pPr marL="0" indent="0">
              <a:lnSpc>
                <a:spcPct val="120000"/>
              </a:lnSpc>
              <a:buNone/>
            </a:pPr>
            <a:r>
              <a:rPr lang="en-US" sz="3300" dirty="0">
                <a:latin typeface="Times" pitchFamily="2" charset="0"/>
              </a:rPr>
              <a:t>  8.07.3.4 Describe the </a:t>
            </a:r>
            <a:r>
              <a:rPr lang="en-US" sz="3300" b="1" dirty="0">
                <a:latin typeface="Times" pitchFamily="2" charset="0"/>
              </a:rPr>
              <a:t>time and pace of providing support and monitoring </a:t>
            </a:r>
            <a:r>
              <a:rPr lang="en-US" sz="3300" dirty="0">
                <a:latin typeface="Times" pitchFamily="2" charset="0"/>
              </a:rPr>
              <a:t>for the established priorities; and </a:t>
            </a:r>
          </a:p>
          <a:p>
            <a:pPr marL="0" indent="0">
              <a:lnSpc>
                <a:spcPct val="120000"/>
              </a:lnSpc>
              <a:buNone/>
            </a:pPr>
            <a:r>
              <a:rPr lang="en-US" sz="3300" dirty="0">
                <a:latin typeface="Times" pitchFamily="2" charset="0"/>
              </a:rPr>
              <a:t>  8.07.3.5 Describe the </a:t>
            </a:r>
            <a:r>
              <a:rPr lang="en-US" sz="3300" b="1" dirty="0">
                <a:latin typeface="Times" pitchFamily="2" charset="0"/>
              </a:rPr>
              <a:t>measures for analyzing and evaluating </a:t>
            </a:r>
            <a:r>
              <a:rPr lang="en-US" sz="3300" dirty="0">
                <a:latin typeface="Times" pitchFamily="2" charset="0"/>
              </a:rPr>
              <a:t>that the district support was effective in improving the school performance; and </a:t>
            </a:r>
          </a:p>
          <a:p>
            <a:pPr marL="0" indent="0">
              <a:lnSpc>
                <a:spcPct val="120000"/>
              </a:lnSpc>
              <a:buNone/>
            </a:pPr>
            <a:r>
              <a:rPr lang="en-US" sz="3300" dirty="0">
                <a:latin typeface="Times" pitchFamily="2" charset="0"/>
              </a:rPr>
              <a:t>  8.07.3.6 Direct the </a:t>
            </a:r>
            <a:r>
              <a:rPr lang="en-US" sz="3300" b="1" dirty="0">
                <a:latin typeface="Times" pitchFamily="2" charset="0"/>
              </a:rPr>
              <a:t>use of Enhanced Student Achievement funding </a:t>
            </a:r>
            <a:r>
              <a:rPr lang="en-US" sz="3300" dirty="0">
                <a:latin typeface="Times" pitchFamily="2" charset="0"/>
              </a:rPr>
              <a:t>for strategies to close gaps in academic achievement, if required pursuant to the Division of Elementary and Secondary Education Rules Governing the Distribution of Student Special Needs Funding and the Determination of Allowable Expenditures of those Funds. </a:t>
            </a:r>
          </a:p>
          <a:p>
            <a:pPr marL="0" indent="0">
              <a:buNone/>
            </a:pPr>
            <a:endParaRPr lang="en-US" dirty="0"/>
          </a:p>
        </p:txBody>
      </p:sp>
    </p:spTree>
    <p:extLst>
      <p:ext uri="{BB962C8B-B14F-4D97-AF65-F5344CB8AC3E}">
        <p14:creationId xmlns:p14="http://schemas.microsoft.com/office/powerpoint/2010/main" val="19463993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763EAB1E-0E52-4B4F-81BC-9475F26FFC0C}"/>
              </a:ext>
            </a:extLst>
          </p:cNvPr>
          <p:cNvGraphicFramePr/>
          <p:nvPr>
            <p:extLst>
              <p:ext uri="{D42A27DB-BD31-4B8C-83A1-F6EECF244321}">
                <p14:modId xmlns:p14="http://schemas.microsoft.com/office/powerpoint/2010/main" val="1457259080"/>
              </p:ext>
            </p:extLst>
          </p:nvPr>
        </p:nvGraphicFramePr>
        <p:xfrm>
          <a:off x="0" y="128338"/>
          <a:ext cx="12192000" cy="6729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0974F42A-9FEC-A84F-BB92-E11EB6E36E1F}"/>
              </a:ext>
            </a:extLst>
          </p:cNvPr>
          <p:cNvSpPr txBox="1"/>
          <p:nvPr/>
        </p:nvSpPr>
        <p:spPr>
          <a:xfrm>
            <a:off x="9464842" y="4748463"/>
            <a:ext cx="2133600" cy="923330"/>
          </a:xfrm>
          <a:prstGeom prst="rect">
            <a:avLst/>
          </a:prstGeom>
          <a:noFill/>
        </p:spPr>
        <p:txBody>
          <a:bodyPr wrap="square" rtlCol="0">
            <a:spAutoFit/>
          </a:bodyPr>
          <a:lstStyle/>
          <a:p>
            <a:r>
              <a:rPr lang="en-US" dirty="0"/>
              <a:t>May 1 – School improvement plan due to district</a:t>
            </a:r>
          </a:p>
        </p:txBody>
      </p:sp>
      <p:sp>
        <p:nvSpPr>
          <p:cNvPr id="4" name="TextBox 3">
            <a:extLst>
              <a:ext uri="{FF2B5EF4-FFF2-40B4-BE49-F238E27FC236}">
                <a16:creationId xmlns:a16="http://schemas.microsoft.com/office/drawing/2014/main" id="{B7381B4C-720C-6A46-9806-4D8BE8B33CB5}"/>
              </a:ext>
            </a:extLst>
          </p:cNvPr>
          <p:cNvSpPr txBox="1"/>
          <p:nvPr/>
        </p:nvSpPr>
        <p:spPr>
          <a:xfrm>
            <a:off x="1556085" y="5671793"/>
            <a:ext cx="2117558" cy="923330"/>
          </a:xfrm>
          <a:prstGeom prst="rect">
            <a:avLst/>
          </a:prstGeom>
          <a:noFill/>
        </p:spPr>
        <p:txBody>
          <a:bodyPr wrap="square" rtlCol="0">
            <a:spAutoFit/>
          </a:bodyPr>
          <a:lstStyle/>
          <a:p>
            <a:r>
              <a:rPr lang="en-US" dirty="0"/>
              <a:t>Aug 1 School improvement plan posted on website</a:t>
            </a:r>
          </a:p>
        </p:txBody>
      </p:sp>
      <p:pic>
        <p:nvPicPr>
          <p:cNvPr id="6" name="Google Shape;718;p98">
            <a:extLst>
              <a:ext uri="{FF2B5EF4-FFF2-40B4-BE49-F238E27FC236}">
                <a16:creationId xmlns:a16="http://schemas.microsoft.com/office/drawing/2014/main" id="{AE407639-5F92-2448-8D65-9F228B77BF90}"/>
              </a:ext>
            </a:extLst>
          </p:cNvPr>
          <p:cNvPicPr preferRelativeResize="0"/>
          <p:nvPr/>
        </p:nvPicPr>
        <p:blipFill rotWithShape="1">
          <a:blip r:embed="rId7">
            <a:alphaModFix/>
          </a:blip>
          <a:srcRect/>
          <a:stretch/>
        </p:blipFill>
        <p:spPr>
          <a:xfrm>
            <a:off x="4459815" y="1973179"/>
            <a:ext cx="3384774" cy="2909877"/>
          </a:xfrm>
          <a:prstGeom prst="rect">
            <a:avLst/>
          </a:prstGeom>
          <a:noFill/>
          <a:ln>
            <a:noFill/>
          </a:ln>
        </p:spPr>
      </p:pic>
      <p:sp>
        <p:nvSpPr>
          <p:cNvPr id="5" name="TextBox 4">
            <a:extLst>
              <a:ext uri="{FF2B5EF4-FFF2-40B4-BE49-F238E27FC236}">
                <a16:creationId xmlns:a16="http://schemas.microsoft.com/office/drawing/2014/main" id="{EB755F41-0ECB-ED45-AB3D-1F26C3512483}"/>
              </a:ext>
            </a:extLst>
          </p:cNvPr>
          <p:cNvSpPr txBox="1"/>
          <p:nvPr/>
        </p:nvSpPr>
        <p:spPr>
          <a:xfrm>
            <a:off x="513348" y="4491789"/>
            <a:ext cx="2342148" cy="923330"/>
          </a:xfrm>
          <a:prstGeom prst="rect">
            <a:avLst/>
          </a:prstGeom>
          <a:noFill/>
        </p:spPr>
        <p:txBody>
          <a:bodyPr wrap="square" rtlCol="0">
            <a:spAutoFit/>
          </a:bodyPr>
          <a:lstStyle/>
          <a:p>
            <a:r>
              <a:rPr lang="en-US" dirty="0"/>
              <a:t>Sept 1 District Support plan posted and submitted</a:t>
            </a:r>
          </a:p>
        </p:txBody>
      </p:sp>
      <p:sp>
        <p:nvSpPr>
          <p:cNvPr id="7" name="TextBox 6">
            <a:extLst>
              <a:ext uri="{FF2B5EF4-FFF2-40B4-BE49-F238E27FC236}">
                <a16:creationId xmlns:a16="http://schemas.microsoft.com/office/drawing/2014/main" id="{9AE21410-EFAB-FF48-B143-13651CE42D6F}"/>
              </a:ext>
            </a:extLst>
          </p:cNvPr>
          <p:cNvSpPr txBox="1"/>
          <p:nvPr/>
        </p:nvSpPr>
        <p:spPr>
          <a:xfrm>
            <a:off x="705853" y="3031958"/>
            <a:ext cx="1812758" cy="646331"/>
          </a:xfrm>
          <a:prstGeom prst="rect">
            <a:avLst/>
          </a:prstGeom>
          <a:noFill/>
        </p:spPr>
        <p:txBody>
          <a:bodyPr wrap="square" rtlCol="0">
            <a:spAutoFit/>
          </a:bodyPr>
          <a:lstStyle/>
          <a:p>
            <a:r>
              <a:rPr lang="en-US" dirty="0"/>
              <a:t>Oct 1 Wellness plan submitted</a:t>
            </a:r>
          </a:p>
        </p:txBody>
      </p:sp>
      <p:sp>
        <p:nvSpPr>
          <p:cNvPr id="8" name="TextBox 7">
            <a:extLst>
              <a:ext uri="{FF2B5EF4-FFF2-40B4-BE49-F238E27FC236}">
                <a16:creationId xmlns:a16="http://schemas.microsoft.com/office/drawing/2014/main" id="{22B5200D-712C-C64C-95CB-E97E3049E5B2}"/>
              </a:ext>
            </a:extLst>
          </p:cNvPr>
          <p:cNvSpPr txBox="1"/>
          <p:nvPr/>
        </p:nvSpPr>
        <p:spPr>
          <a:xfrm>
            <a:off x="192505" y="5415119"/>
            <a:ext cx="1363579" cy="1477328"/>
          </a:xfrm>
          <a:prstGeom prst="rect">
            <a:avLst/>
          </a:prstGeom>
          <a:noFill/>
        </p:spPr>
        <p:txBody>
          <a:bodyPr wrap="square" rtlCol="0">
            <a:spAutoFit/>
          </a:bodyPr>
          <a:lstStyle/>
          <a:p>
            <a:r>
              <a:rPr lang="en-US" dirty="0"/>
              <a:t>Aug 1 Parent Involvement plan submitted</a:t>
            </a:r>
          </a:p>
        </p:txBody>
      </p:sp>
      <p:sp>
        <p:nvSpPr>
          <p:cNvPr id="9" name="TextBox 8">
            <a:extLst>
              <a:ext uri="{FF2B5EF4-FFF2-40B4-BE49-F238E27FC236}">
                <a16:creationId xmlns:a16="http://schemas.microsoft.com/office/drawing/2014/main" id="{46481C0E-E730-B04D-9C47-820587EE3A04}"/>
              </a:ext>
            </a:extLst>
          </p:cNvPr>
          <p:cNvSpPr txBox="1"/>
          <p:nvPr/>
        </p:nvSpPr>
        <p:spPr>
          <a:xfrm>
            <a:off x="705853" y="1845733"/>
            <a:ext cx="1952680" cy="923330"/>
          </a:xfrm>
          <a:prstGeom prst="rect">
            <a:avLst/>
          </a:prstGeom>
          <a:solidFill>
            <a:schemeClr val="accent1">
              <a:lumMod val="20000"/>
              <a:lumOff val="80000"/>
            </a:schemeClr>
          </a:solidFill>
        </p:spPr>
        <p:txBody>
          <a:bodyPr wrap="square" rtlCol="0">
            <a:spAutoFit/>
          </a:bodyPr>
          <a:lstStyle/>
          <a:p>
            <a:r>
              <a:rPr lang="en-US" dirty="0"/>
              <a:t>ESSA Index</a:t>
            </a:r>
          </a:p>
          <a:p>
            <a:endParaRPr lang="en-US" dirty="0"/>
          </a:p>
          <a:p>
            <a:r>
              <a:rPr lang="en-US" dirty="0"/>
              <a:t>Report Card</a:t>
            </a:r>
          </a:p>
        </p:txBody>
      </p:sp>
      <p:sp>
        <p:nvSpPr>
          <p:cNvPr id="10" name="Circular Arrow 9">
            <a:extLst>
              <a:ext uri="{FF2B5EF4-FFF2-40B4-BE49-F238E27FC236}">
                <a16:creationId xmlns:a16="http://schemas.microsoft.com/office/drawing/2014/main" id="{4ABE9BFE-4B02-7845-95E9-C2DDC9605575}"/>
              </a:ext>
            </a:extLst>
          </p:cNvPr>
          <p:cNvSpPr/>
          <p:nvPr/>
        </p:nvSpPr>
        <p:spPr>
          <a:xfrm rot="1796761">
            <a:off x="3659775" y="918612"/>
            <a:ext cx="4967317" cy="4978400"/>
          </a:xfrm>
          <a:prstGeom prst="circularArrow">
            <a:avLst>
              <a:gd name="adj1" fmla="val 25000"/>
              <a:gd name="adj2" fmla="val 1199180"/>
              <a:gd name="adj3" fmla="val 20769335"/>
              <a:gd name="adj4" fmla="val 9799043"/>
              <a:gd name="adj5" fmla="val 7893"/>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25309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34716233-A768-0449-93C6-CF0EA2FEB18C}"/>
              </a:ext>
            </a:extLst>
          </p:cNvPr>
          <p:cNvGraphicFramePr/>
          <p:nvPr>
            <p:extLst>
              <p:ext uri="{D42A27DB-BD31-4B8C-83A1-F6EECF244321}">
                <p14:modId xmlns:p14="http://schemas.microsoft.com/office/powerpoint/2010/main" val="2448773213"/>
              </p:ext>
            </p:extLst>
          </p:nvPr>
        </p:nvGraphicFramePr>
        <p:xfrm>
          <a:off x="673768" y="320842"/>
          <a:ext cx="11197390" cy="63045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5-Point Star 2">
            <a:extLst>
              <a:ext uri="{FF2B5EF4-FFF2-40B4-BE49-F238E27FC236}">
                <a16:creationId xmlns:a16="http://schemas.microsoft.com/office/drawing/2014/main" id="{CC82A0A1-81A5-024B-B83B-8ADECD4921AE}"/>
              </a:ext>
            </a:extLst>
          </p:cNvPr>
          <p:cNvSpPr/>
          <p:nvPr/>
        </p:nvSpPr>
        <p:spPr>
          <a:xfrm>
            <a:off x="838867" y="2425632"/>
            <a:ext cx="914400" cy="91440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34050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63"/>
        <p:cNvGrpSpPr/>
        <p:nvPr/>
      </p:nvGrpSpPr>
      <p:grpSpPr>
        <a:xfrm>
          <a:off x="0" y="0"/>
          <a:ext cx="0" cy="0"/>
          <a:chOff x="0" y="0"/>
          <a:chExt cx="0" cy="0"/>
        </a:xfrm>
      </p:grpSpPr>
      <p:pic>
        <p:nvPicPr>
          <p:cNvPr id="1064" name="Google Shape;1064;g7e5d19cc42_0_9"/>
          <p:cNvPicPr preferRelativeResize="0"/>
          <p:nvPr/>
        </p:nvPicPr>
        <p:blipFill>
          <a:blip r:embed="rId3">
            <a:alphaModFix/>
          </a:blip>
          <a:stretch>
            <a:fillRect/>
          </a:stretch>
        </p:blipFill>
        <p:spPr>
          <a:xfrm>
            <a:off x="152400" y="152400"/>
            <a:ext cx="5431797" cy="6553200"/>
          </a:xfrm>
          <a:prstGeom prst="rect">
            <a:avLst/>
          </a:prstGeom>
          <a:noFill/>
          <a:ln>
            <a:noFill/>
          </a:ln>
        </p:spPr>
      </p:pic>
      <p:sp>
        <p:nvSpPr>
          <p:cNvPr id="1065" name="Google Shape;1065;g7e5d19cc42_0_9"/>
          <p:cNvSpPr txBox="1"/>
          <p:nvPr/>
        </p:nvSpPr>
        <p:spPr>
          <a:xfrm>
            <a:off x="5956525" y="639425"/>
            <a:ext cx="5431800" cy="565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a:latin typeface="Calibri"/>
                <a:ea typeface="Calibri"/>
                <a:cs typeface="Calibri"/>
                <a:sym typeface="Calibri"/>
              </a:rPr>
              <a:t>What questions do you have?</a:t>
            </a:r>
            <a:endParaRPr sz="4800">
              <a:latin typeface="Calibri"/>
              <a:ea typeface="Calibri"/>
              <a:cs typeface="Calibri"/>
              <a:sym typeface="Calibri"/>
            </a:endParaRPr>
          </a:p>
          <a:p>
            <a:pPr marL="0" lvl="0" indent="0" algn="l" rtl="0">
              <a:spcBef>
                <a:spcPts val="0"/>
              </a:spcBef>
              <a:spcAft>
                <a:spcPts val="0"/>
              </a:spcAft>
              <a:buNone/>
            </a:pPr>
            <a:endParaRPr sz="4800">
              <a:latin typeface="Calibri"/>
              <a:ea typeface="Calibri"/>
              <a:cs typeface="Calibri"/>
              <a:sym typeface="Calibri"/>
            </a:endParaRPr>
          </a:p>
          <a:p>
            <a:pPr marL="0" lvl="0" indent="0" algn="l" rtl="0">
              <a:spcBef>
                <a:spcPts val="0"/>
              </a:spcBef>
              <a:spcAft>
                <a:spcPts val="0"/>
              </a:spcAft>
              <a:buNone/>
            </a:pPr>
            <a:r>
              <a:rPr lang="en-US" sz="4800">
                <a:latin typeface="Calibri"/>
                <a:ea typeface="Calibri"/>
                <a:cs typeface="Calibri"/>
                <a:sym typeface="Calibri"/>
              </a:rPr>
              <a:t>What supports do you need?</a:t>
            </a:r>
            <a:endParaRPr sz="4800">
              <a:latin typeface="Calibri"/>
              <a:ea typeface="Calibri"/>
              <a:cs typeface="Calibri"/>
              <a:sym typeface="Calibri"/>
            </a:endParaRPr>
          </a:p>
        </p:txBody>
      </p:sp>
    </p:spTree>
    <p:extLst>
      <p:ext uri="{BB962C8B-B14F-4D97-AF65-F5344CB8AC3E}">
        <p14:creationId xmlns:p14="http://schemas.microsoft.com/office/powerpoint/2010/main" val="207339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3"/>
        <p:cNvGrpSpPr/>
        <p:nvPr/>
      </p:nvGrpSpPr>
      <p:grpSpPr>
        <a:xfrm>
          <a:off x="0" y="0"/>
          <a:ext cx="0" cy="0"/>
          <a:chOff x="0" y="0"/>
          <a:chExt cx="0" cy="0"/>
        </a:xfrm>
      </p:grpSpPr>
      <p:pic>
        <p:nvPicPr>
          <p:cNvPr id="1064" name="Google Shape;1064;g7e5d19cc42_0_9"/>
          <p:cNvPicPr preferRelativeResize="0"/>
          <p:nvPr/>
        </p:nvPicPr>
        <p:blipFill>
          <a:blip r:embed="rId3">
            <a:alphaModFix/>
          </a:blip>
          <a:stretch>
            <a:fillRect/>
          </a:stretch>
        </p:blipFill>
        <p:spPr>
          <a:xfrm>
            <a:off x="152400" y="152400"/>
            <a:ext cx="5431797" cy="6553200"/>
          </a:xfrm>
          <a:prstGeom prst="rect">
            <a:avLst/>
          </a:prstGeom>
          <a:noFill/>
          <a:ln>
            <a:noFill/>
          </a:ln>
        </p:spPr>
      </p:pic>
      <p:sp>
        <p:nvSpPr>
          <p:cNvPr id="1065" name="Google Shape;1065;g7e5d19cc42_0_9"/>
          <p:cNvSpPr txBox="1"/>
          <p:nvPr/>
        </p:nvSpPr>
        <p:spPr>
          <a:xfrm>
            <a:off x="5956525" y="639425"/>
            <a:ext cx="5431800" cy="565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a:latin typeface="Calibri"/>
                <a:ea typeface="Calibri"/>
                <a:cs typeface="Calibri"/>
                <a:sym typeface="Calibri"/>
              </a:rPr>
              <a:t>What questions do you have?</a:t>
            </a:r>
            <a:endParaRPr sz="4800">
              <a:latin typeface="Calibri"/>
              <a:ea typeface="Calibri"/>
              <a:cs typeface="Calibri"/>
              <a:sym typeface="Calibri"/>
            </a:endParaRPr>
          </a:p>
          <a:p>
            <a:pPr marL="0" lvl="0" indent="0" algn="l" rtl="0">
              <a:spcBef>
                <a:spcPts val="0"/>
              </a:spcBef>
              <a:spcAft>
                <a:spcPts val="0"/>
              </a:spcAft>
              <a:buNone/>
            </a:pPr>
            <a:endParaRPr sz="4800">
              <a:latin typeface="Calibri"/>
              <a:ea typeface="Calibri"/>
              <a:cs typeface="Calibri"/>
              <a:sym typeface="Calibri"/>
            </a:endParaRPr>
          </a:p>
          <a:p>
            <a:pPr marL="0" lvl="0" indent="0" algn="l" rtl="0">
              <a:spcBef>
                <a:spcPts val="0"/>
              </a:spcBef>
              <a:spcAft>
                <a:spcPts val="0"/>
              </a:spcAft>
              <a:buNone/>
            </a:pPr>
            <a:r>
              <a:rPr lang="en-US" sz="4800">
                <a:latin typeface="Calibri"/>
                <a:ea typeface="Calibri"/>
                <a:cs typeface="Calibri"/>
                <a:sym typeface="Calibri"/>
              </a:rPr>
              <a:t>What supports do you need?</a:t>
            </a:r>
            <a:endParaRPr sz="4800">
              <a:latin typeface="Calibri"/>
              <a:ea typeface="Calibri"/>
              <a:cs typeface="Calibri"/>
              <a:sym typeface="Calibri"/>
            </a:endParaRPr>
          </a:p>
        </p:txBody>
      </p:sp>
    </p:spTree>
    <p:extLst>
      <p:ext uri="{BB962C8B-B14F-4D97-AF65-F5344CB8AC3E}">
        <p14:creationId xmlns:p14="http://schemas.microsoft.com/office/powerpoint/2010/main" val="4478850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940" name="Google Shape;940;p39"/>
          <p:cNvSpPr txBox="1">
            <a:spLocks noGrp="1"/>
          </p:cNvSpPr>
          <p:nvPr>
            <p:ph type="title"/>
          </p:nvPr>
        </p:nvSpPr>
        <p:spPr>
          <a:xfrm>
            <a:off x="838200" y="365125"/>
            <a:ext cx="10515600" cy="1325563"/>
          </a:xfrm>
          <a:prstGeom prst="rect">
            <a:avLst/>
          </a:prstGeom>
          <a:gradFill>
            <a:gsLst>
              <a:gs pos="0">
                <a:srgbClr val="F5F7FC"/>
              </a:gs>
              <a:gs pos="74000">
                <a:srgbClr val="A9BEE4"/>
              </a:gs>
              <a:gs pos="83000">
                <a:srgbClr val="A9BEE4"/>
              </a:gs>
              <a:gs pos="100000">
                <a:srgbClr val="C5D3ED"/>
              </a:gs>
            </a:gsLst>
            <a:lin ang="5400000" scaled="0"/>
          </a:grad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Federal Program Applications</a:t>
            </a:r>
            <a:endParaRPr/>
          </a:p>
        </p:txBody>
      </p:sp>
      <p:grpSp>
        <p:nvGrpSpPr>
          <p:cNvPr id="941" name="Google Shape;941;p39"/>
          <p:cNvGrpSpPr/>
          <p:nvPr/>
        </p:nvGrpSpPr>
        <p:grpSpPr>
          <a:xfrm>
            <a:off x="3966588" y="1882192"/>
            <a:ext cx="4258823" cy="4237972"/>
            <a:chOff x="3128388" y="56567"/>
            <a:chExt cx="4258823" cy="4237972"/>
          </a:xfrm>
        </p:grpSpPr>
        <p:sp>
          <p:nvSpPr>
            <p:cNvPr id="942" name="Google Shape;942;p39"/>
            <p:cNvSpPr/>
            <p:nvPr/>
          </p:nvSpPr>
          <p:spPr>
            <a:xfrm>
              <a:off x="3505516" y="282836"/>
              <a:ext cx="3655123" cy="3655123"/>
            </a:xfrm>
            <a:prstGeom prst="pie">
              <a:avLst>
                <a:gd name="adj1" fmla="val 16200000"/>
                <a:gd name="adj2" fmla="val 1800000"/>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3" name="Google Shape;943;p39"/>
            <p:cNvSpPr txBox="1"/>
            <p:nvPr/>
          </p:nvSpPr>
          <p:spPr>
            <a:xfrm>
              <a:off x="5431853" y="1057375"/>
              <a:ext cx="1305401" cy="1087834"/>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1800" b="0" i="0" u="none" strike="noStrike" cap="none">
                  <a:solidFill>
                    <a:schemeClr val="lt1"/>
                  </a:solidFill>
                  <a:latin typeface="Calibri"/>
                  <a:ea typeface="Calibri"/>
                  <a:cs typeface="Calibri"/>
                  <a:sym typeface="Calibri"/>
                </a:rPr>
                <a:t>Budget Worksheets</a:t>
              </a:r>
              <a:endParaRPr sz="1800" b="0" i="0" u="none" strike="noStrike" cap="none">
                <a:solidFill>
                  <a:srgbClr val="000000"/>
                </a:solidFill>
                <a:latin typeface="Arial"/>
                <a:ea typeface="Arial"/>
                <a:cs typeface="Arial"/>
                <a:sym typeface="Arial"/>
              </a:endParaRPr>
            </a:p>
          </p:txBody>
        </p:sp>
        <p:sp>
          <p:nvSpPr>
            <p:cNvPr id="944" name="Google Shape;944;p39"/>
            <p:cNvSpPr/>
            <p:nvPr/>
          </p:nvSpPr>
          <p:spPr>
            <a:xfrm>
              <a:off x="3430238" y="413377"/>
              <a:ext cx="3655123" cy="3655123"/>
            </a:xfrm>
            <a:prstGeom prst="pie">
              <a:avLst>
                <a:gd name="adj1" fmla="val 1800000"/>
                <a:gd name="adj2" fmla="val 9000000"/>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5" name="Google Shape;945;p39"/>
            <p:cNvSpPr txBox="1"/>
            <p:nvPr/>
          </p:nvSpPr>
          <p:spPr>
            <a:xfrm>
              <a:off x="4300505" y="2784856"/>
              <a:ext cx="1958102" cy="957294"/>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a:solidFill>
                    <a:schemeClr val="lt1"/>
                  </a:solidFill>
                  <a:latin typeface="Calibri"/>
                  <a:ea typeface="Calibri"/>
                  <a:cs typeface="Calibri"/>
                  <a:sym typeface="Calibri"/>
                </a:rPr>
                <a:t>FGM</a:t>
              </a:r>
              <a:endParaRPr sz="1400" b="0" i="0" u="none" strike="noStrike" cap="none">
                <a:solidFill>
                  <a:srgbClr val="000000"/>
                </a:solidFill>
                <a:latin typeface="Arial"/>
                <a:ea typeface="Arial"/>
                <a:cs typeface="Arial"/>
                <a:sym typeface="Arial"/>
              </a:endParaRPr>
            </a:p>
          </p:txBody>
        </p:sp>
        <p:sp>
          <p:nvSpPr>
            <p:cNvPr id="946" name="Google Shape;946;p39"/>
            <p:cNvSpPr/>
            <p:nvPr/>
          </p:nvSpPr>
          <p:spPr>
            <a:xfrm>
              <a:off x="3354959" y="282836"/>
              <a:ext cx="3655123" cy="3655123"/>
            </a:xfrm>
            <a:prstGeom prst="pie">
              <a:avLst>
                <a:gd name="adj1" fmla="val 9000000"/>
                <a:gd name="adj2" fmla="val 16200000"/>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7" name="Google Shape;947;p39"/>
            <p:cNvSpPr txBox="1"/>
            <p:nvPr/>
          </p:nvSpPr>
          <p:spPr>
            <a:xfrm>
              <a:off x="3778345" y="1057375"/>
              <a:ext cx="1305401" cy="1087834"/>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n-US" sz="2500" b="0" i="0" u="none" strike="noStrike" cap="none">
                  <a:solidFill>
                    <a:schemeClr val="lt1"/>
                  </a:solidFill>
                  <a:latin typeface="Calibri"/>
                  <a:ea typeface="Calibri"/>
                  <a:cs typeface="Calibri"/>
                  <a:sym typeface="Calibri"/>
                </a:rPr>
                <a:t>Narrative</a:t>
              </a:r>
              <a:endParaRPr sz="1400" b="0" i="0" u="none" strike="noStrike" cap="none">
                <a:solidFill>
                  <a:srgbClr val="000000"/>
                </a:solidFill>
                <a:latin typeface="Arial"/>
                <a:ea typeface="Arial"/>
                <a:cs typeface="Arial"/>
                <a:sym typeface="Arial"/>
              </a:endParaRPr>
            </a:p>
          </p:txBody>
        </p:sp>
        <p:sp>
          <p:nvSpPr>
            <p:cNvPr id="948" name="Google Shape;948;p39"/>
            <p:cNvSpPr/>
            <p:nvPr/>
          </p:nvSpPr>
          <p:spPr>
            <a:xfrm>
              <a:off x="3279548" y="56567"/>
              <a:ext cx="4107663" cy="4107663"/>
            </a:xfrm>
            <a:custGeom>
              <a:avLst/>
              <a:gdLst/>
              <a:ahLst/>
              <a:cxnLst/>
              <a:rect l="l" t="t" r="r" b="b"/>
              <a:pathLst>
                <a:path w="120000" h="120000" extrusionOk="0">
                  <a:moveTo>
                    <a:pt x="59991" y="4067"/>
                  </a:moveTo>
                  <a:lnTo>
                    <a:pt x="59991" y="4067"/>
                  </a:lnTo>
                  <a:cubicBezTo>
                    <a:pt x="79078" y="4064"/>
                    <a:pt x="96849" y="13795"/>
                    <a:pt x="107129" y="29878"/>
                  </a:cubicBezTo>
                  <a:cubicBezTo>
                    <a:pt x="117408" y="45960"/>
                    <a:pt x="118776" y="66175"/>
                    <a:pt x="110758" y="83496"/>
                  </a:cubicBezTo>
                  <a:lnTo>
                    <a:pt x="114269" y="85523"/>
                  </a:lnTo>
                  <a:lnTo>
                    <a:pt x="105797" y="86441"/>
                  </a:lnTo>
                  <a:lnTo>
                    <a:pt x="101940" y="78405"/>
                  </a:lnTo>
                  <a:lnTo>
                    <a:pt x="105449" y="80431"/>
                  </a:lnTo>
                  <a:cubicBezTo>
                    <a:pt x="112382" y="65011"/>
                    <a:pt x="111022" y="47127"/>
                    <a:pt x="101838" y="32932"/>
                  </a:cubicBezTo>
                  <a:cubicBezTo>
                    <a:pt x="92654" y="18737"/>
                    <a:pt x="76899" y="10167"/>
                    <a:pt x="59992" y="10169"/>
                  </a:cubicBezTo>
                  <a:close/>
                </a:path>
              </a:pathLst>
            </a:custGeom>
            <a:solidFill>
              <a:srgbClr val="ABBAD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9" name="Google Shape;949;p39"/>
            <p:cNvSpPr/>
            <p:nvPr/>
          </p:nvSpPr>
          <p:spPr>
            <a:xfrm>
              <a:off x="3203968" y="186876"/>
              <a:ext cx="4107663" cy="4107663"/>
            </a:xfrm>
            <a:custGeom>
              <a:avLst/>
              <a:gdLst/>
              <a:ahLst/>
              <a:cxnLst/>
              <a:rect l="l" t="t" r="r" b="b"/>
              <a:pathLst>
                <a:path w="120000" h="120000" extrusionOk="0">
                  <a:moveTo>
                    <a:pt x="108435" y="87973"/>
                  </a:moveTo>
                  <a:cubicBezTo>
                    <a:pt x="98891" y="104498"/>
                    <a:pt x="81581" y="115017"/>
                    <a:pt x="62518" y="115876"/>
                  </a:cubicBezTo>
                  <a:cubicBezTo>
                    <a:pt x="43454" y="116735"/>
                    <a:pt x="25269" y="107816"/>
                    <a:pt x="14277" y="92216"/>
                  </a:cubicBezTo>
                  <a:lnTo>
                    <a:pt x="10766" y="94244"/>
                  </a:lnTo>
                  <a:lnTo>
                    <a:pt x="14207" y="86447"/>
                  </a:lnTo>
                  <a:lnTo>
                    <a:pt x="23095" y="87124"/>
                  </a:lnTo>
                  <a:lnTo>
                    <a:pt x="19585" y="89151"/>
                  </a:lnTo>
                  <a:cubicBezTo>
                    <a:pt x="29474" y="102860"/>
                    <a:pt x="45637" y="110621"/>
                    <a:pt x="62519" y="109767"/>
                  </a:cubicBezTo>
                  <a:cubicBezTo>
                    <a:pt x="79400" y="108913"/>
                    <a:pt x="94697" y="99559"/>
                    <a:pt x="103151" y="84922"/>
                  </a:cubicBezTo>
                  <a:close/>
                </a:path>
              </a:pathLst>
            </a:custGeom>
            <a:solidFill>
              <a:srgbClr val="ABBAD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0" name="Google Shape;950;p39"/>
            <p:cNvSpPr/>
            <p:nvPr/>
          </p:nvSpPr>
          <p:spPr>
            <a:xfrm>
              <a:off x="3128388" y="56567"/>
              <a:ext cx="4107663" cy="4107663"/>
            </a:xfrm>
            <a:custGeom>
              <a:avLst/>
              <a:gdLst/>
              <a:ahLst/>
              <a:cxnLst/>
              <a:rect l="l" t="t" r="r" b="b"/>
              <a:pathLst>
                <a:path w="120000" h="120000" extrusionOk="0">
                  <a:moveTo>
                    <a:pt x="11561" y="87966"/>
                  </a:moveTo>
                  <a:lnTo>
                    <a:pt x="11561" y="87966"/>
                  </a:lnTo>
                  <a:cubicBezTo>
                    <a:pt x="2017" y="71436"/>
                    <a:pt x="1562" y="51181"/>
                    <a:pt x="10353" y="34238"/>
                  </a:cubicBezTo>
                  <a:cubicBezTo>
                    <a:pt x="19144" y="17296"/>
                    <a:pt x="35968" y="6007"/>
                    <a:pt x="54979" y="4293"/>
                  </a:cubicBezTo>
                  <a:lnTo>
                    <a:pt x="54979" y="239"/>
                  </a:lnTo>
                  <a:lnTo>
                    <a:pt x="60009" y="7118"/>
                  </a:lnTo>
                  <a:lnTo>
                    <a:pt x="54977" y="14476"/>
                  </a:lnTo>
                  <a:lnTo>
                    <a:pt x="54978" y="10423"/>
                  </a:lnTo>
                  <a:lnTo>
                    <a:pt x="54978" y="10423"/>
                  </a:lnTo>
                  <a:cubicBezTo>
                    <a:pt x="38157" y="12127"/>
                    <a:pt x="23347" y="22244"/>
                    <a:pt x="15643" y="37294"/>
                  </a:cubicBezTo>
                  <a:cubicBezTo>
                    <a:pt x="7939" y="52344"/>
                    <a:pt x="8392" y="70273"/>
                    <a:pt x="16845" y="84915"/>
                  </a:cubicBezTo>
                  <a:close/>
                </a:path>
              </a:pathLst>
            </a:custGeom>
            <a:solidFill>
              <a:srgbClr val="ABBAD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5312228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1">
              <a:lumMod val="20000"/>
              <a:lumOff val="80000"/>
            </a:schemeClr>
          </a:solidFill>
        </p:spPr>
        <p:txBody>
          <a:bodyPr/>
          <a:lstStyle/>
          <a:p>
            <a:r>
              <a:rPr lang="en-US" b="1" dirty="0"/>
              <a:t>Federal Grants Management</a:t>
            </a:r>
          </a:p>
        </p:txBody>
      </p:sp>
    </p:spTree>
    <p:extLst>
      <p:ext uri="{BB962C8B-B14F-4D97-AF65-F5344CB8AC3E}">
        <p14:creationId xmlns:p14="http://schemas.microsoft.com/office/powerpoint/2010/main" val="41235742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2060"/>
                </a:solidFill>
              </a:rPr>
              <a:t>FGM Step 1 – Plan</a:t>
            </a:r>
          </a:p>
        </p:txBody>
      </p:sp>
      <p:sp>
        <p:nvSpPr>
          <p:cNvPr id="3" name="Content Placeholder 2"/>
          <p:cNvSpPr>
            <a:spLocks noGrp="1"/>
          </p:cNvSpPr>
          <p:nvPr>
            <p:ph idx="1"/>
          </p:nvPr>
        </p:nvSpPr>
        <p:spPr/>
        <p:txBody>
          <a:bodyPr/>
          <a:lstStyle/>
          <a:p>
            <a:r>
              <a:rPr lang="en-US" sz="2400" cap="none" dirty="0">
                <a:solidFill>
                  <a:srgbClr val="002060"/>
                </a:solidFill>
              </a:rPr>
              <a:t>Preliminary</a:t>
            </a:r>
          </a:p>
          <a:p>
            <a:pPr lvl="1" fontAlgn="base"/>
            <a:r>
              <a:rPr lang="en-US" dirty="0">
                <a:solidFill>
                  <a:srgbClr val="002060"/>
                </a:solidFill>
              </a:rPr>
              <a:t>Final prior year budget worksheets (approved at end of prior year)</a:t>
            </a:r>
          </a:p>
          <a:p>
            <a:pPr lvl="2" fontAlgn="base"/>
            <a:r>
              <a:rPr lang="en-US" sz="2400" cap="none" dirty="0">
                <a:solidFill>
                  <a:srgbClr val="002060"/>
                </a:solidFill>
              </a:rPr>
              <a:t>If NOT uploaded, funding will not proceed</a:t>
            </a:r>
          </a:p>
          <a:p>
            <a:pPr fontAlgn="base"/>
            <a:r>
              <a:rPr lang="en-US" sz="2400" cap="none" dirty="0">
                <a:solidFill>
                  <a:srgbClr val="002060"/>
                </a:solidFill>
              </a:rPr>
              <a:t>ADJUST for current year (upload in Indistar - upload report) *</a:t>
            </a:r>
            <a:r>
              <a:rPr lang="en-US" sz="2400" i="1" cap="none" dirty="0">
                <a:solidFill>
                  <a:srgbClr val="002060"/>
                </a:solidFill>
              </a:rPr>
              <a:t>POINT OF COLLABORATION</a:t>
            </a:r>
            <a:endParaRPr lang="en-US" sz="2400" cap="none" dirty="0">
              <a:solidFill>
                <a:srgbClr val="002060"/>
              </a:solidFill>
            </a:endParaRPr>
          </a:p>
          <a:p>
            <a:pPr fontAlgn="base"/>
            <a:r>
              <a:rPr lang="en-US" sz="2400" cap="none" dirty="0">
                <a:solidFill>
                  <a:srgbClr val="002060"/>
                </a:solidFill>
              </a:rPr>
              <a:t>Enter same data into FGMS</a:t>
            </a:r>
          </a:p>
          <a:p>
            <a:pPr fontAlgn="base"/>
            <a:r>
              <a:rPr lang="en-US" sz="2400" cap="none" dirty="0">
                <a:solidFill>
                  <a:srgbClr val="002060"/>
                </a:solidFill>
              </a:rPr>
              <a:t>Notes uploaded on line items that need to be corrected for final submission</a:t>
            </a:r>
          </a:p>
          <a:p>
            <a:pPr lvl="1" fontAlgn="base"/>
            <a:r>
              <a:rPr lang="en-US" dirty="0">
                <a:solidFill>
                  <a:srgbClr val="002060"/>
                </a:solidFill>
              </a:rPr>
              <a:t>Letters are uploaded into Indistar folder SEA to LEA</a:t>
            </a:r>
          </a:p>
        </p:txBody>
      </p:sp>
    </p:spTree>
    <p:extLst>
      <p:ext uri="{BB962C8B-B14F-4D97-AF65-F5344CB8AC3E}">
        <p14:creationId xmlns:p14="http://schemas.microsoft.com/office/powerpoint/2010/main" val="13380773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2060"/>
                </a:solidFill>
              </a:rPr>
              <a:t>FGM Step 2 – Do</a:t>
            </a:r>
          </a:p>
        </p:txBody>
      </p:sp>
      <p:sp>
        <p:nvSpPr>
          <p:cNvPr id="3" name="Content Placeholder 2"/>
          <p:cNvSpPr>
            <a:spLocks noGrp="1"/>
          </p:cNvSpPr>
          <p:nvPr>
            <p:ph idx="1"/>
          </p:nvPr>
        </p:nvSpPr>
        <p:spPr/>
        <p:txBody>
          <a:bodyPr/>
          <a:lstStyle/>
          <a:p>
            <a:pPr fontAlgn="base"/>
            <a:r>
              <a:rPr lang="en-US" sz="2600" cap="none" dirty="0">
                <a:solidFill>
                  <a:srgbClr val="002060"/>
                </a:solidFill>
              </a:rPr>
              <a:t>Final allocations</a:t>
            </a:r>
          </a:p>
          <a:p>
            <a:pPr fontAlgn="base"/>
            <a:r>
              <a:rPr lang="en-US" sz="2600" cap="none" dirty="0">
                <a:solidFill>
                  <a:srgbClr val="002060"/>
                </a:solidFill>
              </a:rPr>
              <a:t>Work with bookkeeper to finalize budget *</a:t>
            </a:r>
            <a:r>
              <a:rPr lang="en-US" sz="2600" i="1" cap="none" dirty="0">
                <a:solidFill>
                  <a:srgbClr val="002060"/>
                </a:solidFill>
              </a:rPr>
              <a:t>POINT OF COLLABORATION</a:t>
            </a:r>
            <a:endParaRPr lang="en-US" sz="2600" cap="none" dirty="0">
              <a:solidFill>
                <a:srgbClr val="002060"/>
              </a:solidFill>
            </a:endParaRPr>
          </a:p>
          <a:p>
            <a:pPr fontAlgn="base"/>
            <a:r>
              <a:rPr lang="en-US" sz="2600" cap="none" dirty="0">
                <a:solidFill>
                  <a:srgbClr val="002060"/>
                </a:solidFill>
              </a:rPr>
              <a:t>Upload revised final budget</a:t>
            </a:r>
          </a:p>
          <a:p>
            <a:pPr lvl="1" fontAlgn="base"/>
            <a:r>
              <a:rPr lang="en-US" sz="2600" cap="none" dirty="0">
                <a:solidFill>
                  <a:srgbClr val="002060"/>
                </a:solidFill>
              </a:rPr>
              <a:t>Indistar – If budget worksheets are not uploaded, funding is stopped</a:t>
            </a:r>
          </a:p>
          <a:p>
            <a:pPr lvl="1" fontAlgn="base"/>
            <a:r>
              <a:rPr lang="en-US" sz="2600" cap="none" dirty="0">
                <a:solidFill>
                  <a:srgbClr val="002060"/>
                </a:solidFill>
              </a:rPr>
              <a:t>FGMS</a:t>
            </a:r>
          </a:p>
          <a:p>
            <a:pPr fontAlgn="base"/>
            <a:r>
              <a:rPr lang="en-US" sz="2600" cap="none" dirty="0">
                <a:solidFill>
                  <a:srgbClr val="002060"/>
                </a:solidFill>
              </a:rPr>
              <a:t>Approve (lock)</a:t>
            </a:r>
          </a:p>
          <a:p>
            <a:pPr fontAlgn="base"/>
            <a:r>
              <a:rPr lang="en-US" sz="2600" cap="none" dirty="0">
                <a:solidFill>
                  <a:srgbClr val="002060"/>
                </a:solidFill>
              </a:rPr>
              <a:t>Records retention</a:t>
            </a:r>
            <a:endParaRPr lang="en-US" dirty="0">
              <a:solidFill>
                <a:srgbClr val="002060"/>
              </a:solidFill>
            </a:endParaRPr>
          </a:p>
        </p:txBody>
      </p:sp>
    </p:spTree>
    <p:extLst>
      <p:ext uri="{BB962C8B-B14F-4D97-AF65-F5344CB8AC3E}">
        <p14:creationId xmlns:p14="http://schemas.microsoft.com/office/powerpoint/2010/main" val="38613841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2060"/>
                </a:solidFill>
              </a:rPr>
              <a:t>FGM Step 3 – Check</a:t>
            </a:r>
          </a:p>
        </p:txBody>
      </p:sp>
      <p:sp>
        <p:nvSpPr>
          <p:cNvPr id="3" name="Content Placeholder 2"/>
          <p:cNvSpPr>
            <a:spLocks noGrp="1"/>
          </p:cNvSpPr>
          <p:nvPr>
            <p:ph idx="1"/>
          </p:nvPr>
        </p:nvSpPr>
        <p:spPr/>
        <p:txBody>
          <a:bodyPr/>
          <a:lstStyle/>
          <a:p>
            <a:r>
              <a:rPr lang="en-US" dirty="0">
                <a:solidFill>
                  <a:srgbClr val="002060"/>
                </a:solidFill>
              </a:rPr>
              <a:t>Evaluate the progress </a:t>
            </a:r>
          </a:p>
          <a:p>
            <a:r>
              <a:rPr lang="en-US" dirty="0">
                <a:solidFill>
                  <a:srgbClr val="002060"/>
                </a:solidFill>
              </a:rPr>
              <a:t>Needs assessment</a:t>
            </a:r>
          </a:p>
          <a:p>
            <a:r>
              <a:rPr lang="en-US" dirty="0">
                <a:solidFill>
                  <a:srgbClr val="002060"/>
                </a:solidFill>
              </a:rPr>
              <a:t>THESE FUNDS IMPROVED STUDENT ACHIEVEMENT</a:t>
            </a:r>
          </a:p>
          <a:p>
            <a:endParaRPr lang="en-US" dirty="0">
              <a:solidFill>
                <a:srgbClr val="002060"/>
              </a:solidFill>
            </a:endParaRPr>
          </a:p>
          <a:p>
            <a:r>
              <a:rPr lang="en-US" dirty="0">
                <a:solidFill>
                  <a:srgbClr val="002060"/>
                </a:solidFill>
              </a:rPr>
              <a:t>End of year is complete – we open the preliminary for next year</a:t>
            </a:r>
          </a:p>
          <a:p>
            <a:endParaRPr lang="en-US" dirty="0"/>
          </a:p>
        </p:txBody>
      </p:sp>
    </p:spTree>
    <p:extLst>
      <p:ext uri="{BB962C8B-B14F-4D97-AF65-F5344CB8AC3E}">
        <p14:creationId xmlns:p14="http://schemas.microsoft.com/office/powerpoint/2010/main" val="5602399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none" dirty="0">
                <a:solidFill>
                  <a:srgbClr val="002060"/>
                </a:solidFill>
              </a:rPr>
              <a:t>FGM - Calendar between NOW and May 1st</a:t>
            </a:r>
            <a:endParaRPr lang="en-US" b="1" dirty="0">
              <a:solidFill>
                <a:srgbClr val="002060"/>
              </a:solidFill>
            </a:endParaRPr>
          </a:p>
        </p:txBody>
      </p:sp>
      <p:sp>
        <p:nvSpPr>
          <p:cNvPr id="3" name="Content Placeholder 2"/>
          <p:cNvSpPr>
            <a:spLocks noGrp="1"/>
          </p:cNvSpPr>
          <p:nvPr>
            <p:ph sz="half" idx="1"/>
          </p:nvPr>
        </p:nvSpPr>
        <p:spPr/>
        <p:txBody>
          <a:bodyPr/>
          <a:lstStyle/>
          <a:p>
            <a:r>
              <a:rPr lang="en-US" dirty="0">
                <a:solidFill>
                  <a:srgbClr val="002060"/>
                </a:solidFill>
              </a:rPr>
              <a:t>McKinney-Vento Monthly Authorized Activity Form</a:t>
            </a:r>
          </a:p>
          <a:p>
            <a:r>
              <a:rPr lang="en-US" dirty="0">
                <a:solidFill>
                  <a:srgbClr val="002060"/>
                </a:solidFill>
              </a:rPr>
              <a:t>District bookkeeper and federal program coordinator should be comparing budget to actual before FINAL submission of FGM. </a:t>
            </a:r>
          </a:p>
          <a:p>
            <a:r>
              <a:rPr lang="en-US" dirty="0">
                <a:solidFill>
                  <a:srgbClr val="002060"/>
                </a:solidFill>
              </a:rPr>
              <a:t>FINAL Notice of Funds Transferred</a:t>
            </a:r>
          </a:p>
        </p:txBody>
      </p:sp>
      <p:sp>
        <p:nvSpPr>
          <p:cNvPr id="4" name="Content Placeholder 3"/>
          <p:cNvSpPr>
            <a:spLocks noGrp="1"/>
          </p:cNvSpPr>
          <p:nvPr>
            <p:ph sz="half" idx="2"/>
          </p:nvPr>
        </p:nvSpPr>
        <p:spPr/>
        <p:txBody>
          <a:bodyPr/>
          <a:lstStyle/>
          <a:p>
            <a:r>
              <a:rPr lang="en-US" dirty="0">
                <a:solidFill>
                  <a:srgbClr val="002060"/>
                </a:solidFill>
              </a:rPr>
              <a:t>Revised Applications</a:t>
            </a:r>
          </a:p>
          <a:p>
            <a:r>
              <a:rPr lang="en-US" dirty="0">
                <a:solidFill>
                  <a:srgbClr val="002060"/>
                </a:solidFill>
              </a:rPr>
              <a:t>FINAL </a:t>
            </a:r>
            <a:r>
              <a:rPr lang="en-US" dirty="0" err="1">
                <a:solidFill>
                  <a:srgbClr val="002060"/>
                </a:solidFill>
              </a:rPr>
              <a:t>eFinance</a:t>
            </a:r>
            <a:r>
              <a:rPr lang="en-US" dirty="0">
                <a:solidFill>
                  <a:srgbClr val="002060"/>
                </a:solidFill>
              </a:rPr>
              <a:t> Budget Worksheets for programs applicable to district [EXCEL FORMAT]</a:t>
            </a:r>
          </a:p>
          <a:p>
            <a:endParaRPr lang="en-US" dirty="0"/>
          </a:p>
        </p:txBody>
      </p:sp>
    </p:spTree>
    <p:extLst>
      <p:ext uri="{BB962C8B-B14F-4D97-AF65-F5344CB8AC3E}">
        <p14:creationId xmlns:p14="http://schemas.microsoft.com/office/powerpoint/2010/main" val="20338057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solidFill>
                  <a:srgbClr val="002060"/>
                </a:solidFill>
              </a:rPr>
              <a:t>FEDERAL GRANTS MANAGEMENT </a:t>
            </a:r>
            <a:br>
              <a:rPr lang="en-US" b="1" dirty="0">
                <a:solidFill>
                  <a:srgbClr val="002060"/>
                </a:solidFill>
              </a:rPr>
            </a:br>
            <a:r>
              <a:rPr lang="en-US" b="1" dirty="0">
                <a:solidFill>
                  <a:srgbClr val="002060"/>
                </a:solidFill>
              </a:rPr>
              <a:t>Closing &amp; Opening</a:t>
            </a:r>
            <a:endParaRPr lang="en-US" b="1" dirty="0"/>
          </a:p>
        </p:txBody>
      </p:sp>
    </p:spTree>
    <p:extLst>
      <p:ext uri="{BB962C8B-B14F-4D97-AF65-F5344CB8AC3E}">
        <p14:creationId xmlns:p14="http://schemas.microsoft.com/office/powerpoint/2010/main" val="18180189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400" cap="none" dirty="0">
                <a:solidFill>
                  <a:srgbClr val="002060"/>
                </a:solidFill>
              </a:rPr>
              <a:t>When FGM opens for the FINAL budget version, the districts have between then and May 1</a:t>
            </a:r>
            <a:r>
              <a:rPr lang="en-US" sz="2400" cap="none" baseline="30000" dirty="0">
                <a:solidFill>
                  <a:srgbClr val="002060"/>
                </a:solidFill>
              </a:rPr>
              <a:t>st</a:t>
            </a:r>
            <a:r>
              <a:rPr lang="en-US" sz="2400" cap="none" dirty="0">
                <a:solidFill>
                  <a:srgbClr val="002060"/>
                </a:solidFill>
              </a:rPr>
              <a:t> to enter data and it should agree with budget worksheets into FGM.  </a:t>
            </a:r>
          </a:p>
          <a:p>
            <a:pPr lvl="1"/>
            <a:r>
              <a:rPr lang="en-US" sz="2000" cap="none" dirty="0">
                <a:solidFill>
                  <a:srgbClr val="002060"/>
                </a:solidFill>
              </a:rPr>
              <a:t>Budget worksheets will then be uploaded using the FINAL allocations into the Indistar 19-20 folder.</a:t>
            </a:r>
          </a:p>
          <a:p>
            <a:pPr lvl="1"/>
            <a:r>
              <a:rPr lang="en-US" sz="2000" dirty="0">
                <a:solidFill>
                  <a:srgbClr val="002060"/>
                </a:solidFill>
              </a:rPr>
              <a:t>Include descriptions of each line item</a:t>
            </a:r>
            <a:endParaRPr lang="en-US" sz="2000" cap="none" dirty="0">
              <a:solidFill>
                <a:srgbClr val="002060"/>
              </a:solidFill>
            </a:endParaRPr>
          </a:p>
          <a:p>
            <a:r>
              <a:rPr lang="en-US" sz="2400" cap="none" dirty="0">
                <a:solidFill>
                  <a:srgbClr val="002060"/>
                </a:solidFill>
              </a:rPr>
              <a:t>Once approved, the district will then save as 19-20 FINAL as 20-21 Prelim, adjusting the budget worksheet line items.</a:t>
            </a:r>
          </a:p>
          <a:p>
            <a:pPr lvl="1"/>
            <a:r>
              <a:rPr lang="en-US" sz="2000" cap="none" dirty="0">
                <a:solidFill>
                  <a:srgbClr val="002060"/>
                </a:solidFill>
              </a:rPr>
              <a:t>Upload the 20-21 Prelim worksheet into the 2020-21 Indistar Form Folder</a:t>
            </a:r>
          </a:p>
          <a:p>
            <a:endParaRPr lang="en-US" dirty="0"/>
          </a:p>
        </p:txBody>
      </p:sp>
    </p:spTree>
    <p:extLst>
      <p:ext uri="{BB962C8B-B14F-4D97-AF65-F5344CB8AC3E}">
        <p14:creationId xmlns:p14="http://schemas.microsoft.com/office/powerpoint/2010/main" val="26305220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838200" y="932688"/>
            <a:ext cx="5181600" cy="5244275"/>
          </a:xfrm>
          <a:ln>
            <a:solidFill>
              <a:srgbClr val="002060"/>
            </a:solidFill>
          </a:ln>
        </p:spPr>
        <p:txBody>
          <a:bodyPr/>
          <a:lstStyle/>
          <a:p>
            <a:pPr marL="0" indent="0">
              <a:buNone/>
            </a:pPr>
            <a:r>
              <a:rPr lang="en-US" b="1" u="sng" dirty="0">
                <a:solidFill>
                  <a:srgbClr val="002060"/>
                </a:solidFill>
              </a:rPr>
              <a:t>CLOSING FGM 2019-20</a:t>
            </a:r>
          </a:p>
          <a:p>
            <a:r>
              <a:rPr lang="en-US" sz="2200" cap="none" dirty="0">
                <a:solidFill>
                  <a:srgbClr val="002060"/>
                </a:solidFill>
              </a:rPr>
              <a:t>Upload FINAL budget worksheet by May 1</a:t>
            </a:r>
            <a:r>
              <a:rPr lang="en-US" sz="2200" cap="none" baseline="30000" dirty="0">
                <a:solidFill>
                  <a:srgbClr val="002060"/>
                </a:solidFill>
              </a:rPr>
              <a:t>st</a:t>
            </a:r>
            <a:endParaRPr lang="en-US" sz="2200" cap="none" dirty="0">
              <a:solidFill>
                <a:srgbClr val="002060"/>
              </a:solidFill>
            </a:endParaRPr>
          </a:p>
          <a:p>
            <a:r>
              <a:rPr lang="en-US" sz="2200" cap="none" dirty="0">
                <a:solidFill>
                  <a:srgbClr val="002060"/>
                </a:solidFill>
              </a:rPr>
              <a:t>Transfers completed in </a:t>
            </a:r>
            <a:r>
              <a:rPr lang="en-US" sz="2200" cap="none" dirty="0" err="1">
                <a:solidFill>
                  <a:srgbClr val="002060"/>
                </a:solidFill>
              </a:rPr>
              <a:t>eFinance</a:t>
            </a:r>
            <a:endParaRPr lang="en-US" sz="2200" cap="none" dirty="0">
              <a:solidFill>
                <a:srgbClr val="002060"/>
              </a:solidFill>
            </a:endParaRPr>
          </a:p>
          <a:p>
            <a:r>
              <a:rPr lang="en-US" sz="2200" cap="none" dirty="0">
                <a:solidFill>
                  <a:srgbClr val="002060"/>
                </a:solidFill>
              </a:rPr>
              <a:t>Approvals uploaded</a:t>
            </a:r>
          </a:p>
          <a:p>
            <a:pPr lvl="1"/>
            <a:r>
              <a:rPr lang="en-US" sz="2200" cap="none" dirty="0">
                <a:solidFill>
                  <a:srgbClr val="002060"/>
                </a:solidFill>
              </a:rPr>
              <a:t>Federal Coordinator gives the approved budget worksheet to business manager</a:t>
            </a:r>
          </a:p>
          <a:p>
            <a:endParaRPr lang="en-US" dirty="0"/>
          </a:p>
        </p:txBody>
      </p:sp>
      <p:sp>
        <p:nvSpPr>
          <p:cNvPr id="6" name="Content Placeholder 5"/>
          <p:cNvSpPr>
            <a:spLocks noGrp="1"/>
          </p:cNvSpPr>
          <p:nvPr>
            <p:ph sz="half" idx="2"/>
          </p:nvPr>
        </p:nvSpPr>
        <p:spPr>
          <a:xfrm>
            <a:off x="6172200" y="932688"/>
            <a:ext cx="5181600" cy="5244275"/>
          </a:xfrm>
          <a:ln>
            <a:solidFill>
              <a:srgbClr val="002060"/>
            </a:solidFill>
          </a:ln>
        </p:spPr>
        <p:txBody>
          <a:bodyPr/>
          <a:lstStyle/>
          <a:p>
            <a:pPr marL="0" indent="0">
              <a:buNone/>
            </a:pPr>
            <a:r>
              <a:rPr lang="en-US" b="1" u="sng" dirty="0">
                <a:solidFill>
                  <a:srgbClr val="002060"/>
                </a:solidFill>
              </a:rPr>
              <a:t>OPENING FGM 2020-21</a:t>
            </a:r>
          </a:p>
          <a:p>
            <a:r>
              <a:rPr lang="en-US" sz="2200" cap="none" dirty="0">
                <a:solidFill>
                  <a:srgbClr val="002060"/>
                </a:solidFill>
              </a:rPr>
              <a:t>Save the FINAL budget worksheet as 20-21 PRELMINARY worksheet</a:t>
            </a:r>
          </a:p>
          <a:p>
            <a:pPr lvl="1"/>
            <a:r>
              <a:rPr lang="en-US" sz="2200" cap="none" dirty="0">
                <a:solidFill>
                  <a:srgbClr val="002060"/>
                </a:solidFill>
              </a:rPr>
              <a:t>Adjust functions and totals per changes</a:t>
            </a:r>
          </a:p>
          <a:p>
            <a:r>
              <a:rPr lang="en-US" sz="2200" cap="none" dirty="0">
                <a:solidFill>
                  <a:srgbClr val="002060"/>
                </a:solidFill>
              </a:rPr>
              <a:t>Upload Prelim budget worksheet into the 20-21 Indistar Form Folder</a:t>
            </a:r>
          </a:p>
          <a:p>
            <a:endParaRPr lang="en-US" dirty="0"/>
          </a:p>
        </p:txBody>
      </p:sp>
    </p:spTree>
    <p:extLst>
      <p:ext uri="{BB962C8B-B14F-4D97-AF65-F5344CB8AC3E}">
        <p14:creationId xmlns:p14="http://schemas.microsoft.com/office/powerpoint/2010/main" val="17009145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none" dirty="0">
                <a:solidFill>
                  <a:srgbClr val="002060"/>
                </a:solidFill>
              </a:rPr>
              <a:t>Where is the PowerPoint for FGM</a:t>
            </a:r>
            <a:endParaRPr lang="en-US" b="1" dirty="0">
              <a:solidFill>
                <a:srgbClr val="002060"/>
              </a:solidFill>
            </a:endParaRPr>
          </a:p>
        </p:txBody>
      </p:sp>
      <p:sp>
        <p:nvSpPr>
          <p:cNvPr id="3" name="Content Placeholder 2"/>
          <p:cNvSpPr>
            <a:spLocks noGrp="1"/>
          </p:cNvSpPr>
          <p:nvPr>
            <p:ph idx="1"/>
          </p:nvPr>
        </p:nvSpPr>
        <p:spPr/>
        <p:txBody>
          <a:bodyPr/>
          <a:lstStyle/>
          <a:p>
            <a:pPr marL="0" indent="0">
              <a:buNone/>
            </a:pPr>
            <a:endParaRPr lang="en-US" cap="none" dirty="0"/>
          </a:p>
          <a:p>
            <a:pPr marL="0" indent="0">
              <a:buNone/>
            </a:pPr>
            <a:r>
              <a:rPr lang="en-US" cap="none" dirty="0">
                <a:solidFill>
                  <a:srgbClr val="002060"/>
                </a:solidFill>
              </a:rPr>
              <a:t>Arkansas Division of Elementary and Secondary Education, Public School Accountability Division, Federal Program Unit, Resources:</a:t>
            </a:r>
          </a:p>
          <a:p>
            <a:pPr marL="0" indent="0">
              <a:buNone/>
            </a:pPr>
            <a:r>
              <a:rPr lang="en-US" cap="none" dirty="0">
                <a:hlinkClick r:id="rId2"/>
              </a:rPr>
              <a:t>http://dese.ade.arkansas.gov/public/userfiles/Public_School_Accountability/Federal_Programs/REVISED_District_User_Guide_FGMS_07_18_19.pdf</a:t>
            </a:r>
            <a:endParaRPr lang="en-US" cap="none" dirty="0"/>
          </a:p>
          <a:p>
            <a:endParaRPr lang="en-US" dirty="0"/>
          </a:p>
        </p:txBody>
      </p:sp>
    </p:spTree>
    <p:extLst>
      <p:ext uri="{BB962C8B-B14F-4D97-AF65-F5344CB8AC3E}">
        <p14:creationId xmlns:p14="http://schemas.microsoft.com/office/powerpoint/2010/main" val="19605809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5541D-A18E-6B47-83A2-2744154A2F24}"/>
              </a:ext>
            </a:extLst>
          </p:cNvPr>
          <p:cNvSpPr>
            <a:spLocks noGrp="1"/>
          </p:cNvSpPr>
          <p:nvPr>
            <p:ph type="title"/>
          </p:nvPr>
        </p:nvSpPr>
        <p:spPr>
          <a:solidFill>
            <a:schemeClr val="accent1">
              <a:lumMod val="20000"/>
              <a:lumOff val="80000"/>
            </a:schemeClr>
          </a:solidFill>
        </p:spPr>
        <p:txBody>
          <a:bodyPr/>
          <a:lstStyle/>
          <a:p>
            <a:r>
              <a:rPr lang="en-US" b="1" dirty="0"/>
              <a:t>Agenda</a:t>
            </a:r>
            <a:endParaRPr lang="en-US" dirty="0"/>
          </a:p>
        </p:txBody>
      </p:sp>
      <p:sp>
        <p:nvSpPr>
          <p:cNvPr id="3" name="Content Placeholder 2">
            <a:extLst>
              <a:ext uri="{FF2B5EF4-FFF2-40B4-BE49-F238E27FC236}">
                <a16:creationId xmlns:a16="http://schemas.microsoft.com/office/drawing/2014/main" id="{AE780072-2864-C642-880F-818F7CE50EF3}"/>
              </a:ext>
            </a:extLst>
          </p:cNvPr>
          <p:cNvSpPr>
            <a:spLocks noGrp="1"/>
          </p:cNvSpPr>
          <p:nvPr>
            <p:ph sz="half" idx="1"/>
          </p:nvPr>
        </p:nvSpPr>
        <p:spPr/>
        <p:txBody>
          <a:bodyPr>
            <a:normAutofit/>
          </a:bodyPr>
          <a:lstStyle/>
          <a:p>
            <a:pPr marL="0" indent="0">
              <a:buNone/>
            </a:pPr>
            <a:r>
              <a:rPr lang="en-US" dirty="0"/>
              <a:t>AM</a:t>
            </a:r>
          </a:p>
          <a:p>
            <a:r>
              <a:rPr lang="en-US" dirty="0"/>
              <a:t>Building your timeline</a:t>
            </a:r>
          </a:p>
          <a:p>
            <a:pPr lvl="1"/>
            <a:r>
              <a:rPr lang="en-US" dirty="0"/>
              <a:t>Needs Assessment Process</a:t>
            </a:r>
          </a:p>
          <a:p>
            <a:pPr lvl="1"/>
            <a:r>
              <a:rPr lang="en-US" dirty="0"/>
              <a:t>School Improvement Planning</a:t>
            </a:r>
          </a:p>
          <a:p>
            <a:pPr lvl="1"/>
            <a:r>
              <a:rPr lang="en-US" dirty="0"/>
              <a:t>District Support Plan</a:t>
            </a:r>
          </a:p>
          <a:p>
            <a:r>
              <a:rPr lang="en-US" dirty="0"/>
              <a:t>Allocation of Resources</a:t>
            </a:r>
          </a:p>
          <a:p>
            <a:pPr lvl="1"/>
            <a:r>
              <a:rPr lang="en-US" dirty="0"/>
              <a:t>Federal Grants Management</a:t>
            </a:r>
            <a:br>
              <a:rPr lang="en-US" dirty="0"/>
            </a:br>
            <a:endParaRPr lang="en-US" dirty="0"/>
          </a:p>
        </p:txBody>
      </p:sp>
      <p:sp>
        <p:nvSpPr>
          <p:cNvPr id="4" name="Content Placeholder 3">
            <a:extLst>
              <a:ext uri="{FF2B5EF4-FFF2-40B4-BE49-F238E27FC236}">
                <a16:creationId xmlns:a16="http://schemas.microsoft.com/office/drawing/2014/main" id="{2B51DD29-B057-5F47-800F-171A3EC3F32E}"/>
              </a:ext>
            </a:extLst>
          </p:cNvPr>
          <p:cNvSpPr>
            <a:spLocks noGrp="1"/>
          </p:cNvSpPr>
          <p:nvPr>
            <p:ph sz="half" idx="2"/>
          </p:nvPr>
        </p:nvSpPr>
        <p:spPr/>
        <p:txBody>
          <a:bodyPr>
            <a:normAutofit/>
          </a:bodyPr>
          <a:lstStyle/>
          <a:p>
            <a:pPr marL="0" indent="0">
              <a:buNone/>
            </a:pPr>
            <a:r>
              <a:rPr lang="en-US" dirty="0"/>
              <a:t>PM</a:t>
            </a:r>
          </a:p>
          <a:p>
            <a:r>
              <a:rPr lang="en-US" dirty="0"/>
              <a:t>Finance</a:t>
            </a:r>
          </a:p>
          <a:p>
            <a:pPr lvl="1"/>
            <a:r>
              <a:rPr lang="en-US" dirty="0"/>
              <a:t>Funding</a:t>
            </a:r>
          </a:p>
          <a:p>
            <a:pPr lvl="1"/>
            <a:r>
              <a:rPr lang="en-US" dirty="0"/>
              <a:t>APSCN</a:t>
            </a:r>
          </a:p>
          <a:p>
            <a:pPr marL="457200" lvl="1" indent="0">
              <a:buNone/>
            </a:pPr>
            <a:endParaRPr lang="en-US" dirty="0"/>
          </a:p>
          <a:p>
            <a:r>
              <a:rPr lang="en-US" dirty="0"/>
              <a:t>Cabot School District</a:t>
            </a:r>
          </a:p>
        </p:txBody>
      </p:sp>
    </p:spTree>
    <p:extLst>
      <p:ext uri="{BB962C8B-B14F-4D97-AF65-F5344CB8AC3E}">
        <p14:creationId xmlns:p14="http://schemas.microsoft.com/office/powerpoint/2010/main" val="14486974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solidFill>
                  <a:srgbClr val="002060"/>
                </a:solidFill>
              </a:rPr>
              <a:t>Transfers</a:t>
            </a:r>
          </a:p>
        </p:txBody>
      </p:sp>
    </p:spTree>
    <p:extLst>
      <p:ext uri="{BB962C8B-B14F-4D97-AF65-F5344CB8AC3E}">
        <p14:creationId xmlns:p14="http://schemas.microsoft.com/office/powerpoint/2010/main" val="36745395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2060"/>
                </a:solidFill>
              </a:rPr>
              <a:t>Transfers</a:t>
            </a:r>
            <a:br>
              <a:rPr lang="en-US" b="1" dirty="0">
                <a:solidFill>
                  <a:srgbClr val="002060"/>
                </a:solidFill>
              </a:rPr>
            </a:br>
            <a:r>
              <a:rPr lang="en-US" b="1" dirty="0">
                <a:solidFill>
                  <a:srgbClr val="002060"/>
                </a:solidFill>
              </a:rPr>
              <a:t>SEC. 5103. TRANSFERABILITY OF FUNDS</a:t>
            </a:r>
          </a:p>
        </p:txBody>
      </p:sp>
      <p:sp>
        <p:nvSpPr>
          <p:cNvPr id="3" name="Content Placeholder 2"/>
          <p:cNvSpPr>
            <a:spLocks noGrp="1"/>
          </p:cNvSpPr>
          <p:nvPr>
            <p:ph idx="1"/>
          </p:nvPr>
        </p:nvSpPr>
        <p:spPr/>
        <p:txBody>
          <a:bodyPr/>
          <a:lstStyle/>
          <a:p>
            <a:r>
              <a:rPr lang="en-US" dirty="0">
                <a:solidFill>
                  <a:srgbClr val="002060"/>
                </a:solidFill>
              </a:rPr>
              <a:t>Two SOFs can be transferred </a:t>
            </a:r>
            <a:r>
              <a:rPr lang="en-US" b="1" u="sng" dirty="0">
                <a:solidFill>
                  <a:srgbClr val="FF0000"/>
                </a:solidFill>
              </a:rPr>
              <a:t>OUT</a:t>
            </a:r>
          </a:p>
          <a:p>
            <a:pPr lvl="1"/>
            <a:r>
              <a:rPr lang="en-US" dirty="0">
                <a:solidFill>
                  <a:srgbClr val="002060"/>
                </a:solidFill>
              </a:rPr>
              <a:t>SOF 6756 – Title II-A</a:t>
            </a:r>
          </a:p>
          <a:p>
            <a:pPr lvl="1"/>
            <a:r>
              <a:rPr lang="en-US" dirty="0">
                <a:solidFill>
                  <a:srgbClr val="002060"/>
                </a:solidFill>
              </a:rPr>
              <a:t>SOF 6786 – Title IV</a:t>
            </a:r>
          </a:p>
          <a:p>
            <a:r>
              <a:rPr lang="en-US" dirty="0">
                <a:solidFill>
                  <a:srgbClr val="002060"/>
                </a:solidFill>
              </a:rPr>
              <a:t>Can be transferred </a:t>
            </a:r>
            <a:r>
              <a:rPr lang="en-US" b="1" u="sng" dirty="0">
                <a:solidFill>
                  <a:srgbClr val="FF0000"/>
                </a:solidFill>
              </a:rPr>
              <a:t>INTO</a:t>
            </a:r>
          </a:p>
          <a:p>
            <a:pPr lvl="1"/>
            <a:r>
              <a:rPr lang="en-US" dirty="0">
                <a:solidFill>
                  <a:srgbClr val="002060"/>
                </a:solidFill>
              </a:rPr>
              <a:t>SOF 6501 – Title I</a:t>
            </a:r>
          </a:p>
          <a:p>
            <a:pPr lvl="1"/>
            <a:r>
              <a:rPr lang="en-US" dirty="0">
                <a:solidFill>
                  <a:srgbClr val="002060"/>
                </a:solidFill>
              </a:rPr>
              <a:t>SOF 6510 – Title I-D</a:t>
            </a:r>
          </a:p>
          <a:p>
            <a:pPr lvl="1"/>
            <a:r>
              <a:rPr lang="en-US" dirty="0">
                <a:solidFill>
                  <a:srgbClr val="002060"/>
                </a:solidFill>
              </a:rPr>
              <a:t>SOF 6756 – Title II-A (only Title IV can be transferred in)</a:t>
            </a:r>
          </a:p>
          <a:p>
            <a:pPr lvl="1"/>
            <a:r>
              <a:rPr lang="en-US" dirty="0">
                <a:solidFill>
                  <a:srgbClr val="002060"/>
                </a:solidFill>
              </a:rPr>
              <a:t>SOF 6761 – Title III</a:t>
            </a:r>
          </a:p>
          <a:p>
            <a:pPr lvl="1"/>
            <a:r>
              <a:rPr lang="en-US" dirty="0">
                <a:solidFill>
                  <a:srgbClr val="002060"/>
                </a:solidFill>
              </a:rPr>
              <a:t>SOF 6786 – Title IV (only Title II can be transferred in)</a:t>
            </a:r>
          </a:p>
          <a:p>
            <a:pPr lvl="1"/>
            <a:r>
              <a:rPr lang="en-US" dirty="0">
                <a:solidFill>
                  <a:srgbClr val="002060"/>
                </a:solidFill>
              </a:rPr>
              <a:t>SOF 6784 – Title V</a:t>
            </a:r>
          </a:p>
        </p:txBody>
      </p:sp>
    </p:spTree>
    <p:extLst>
      <p:ext uri="{BB962C8B-B14F-4D97-AF65-F5344CB8AC3E}">
        <p14:creationId xmlns:p14="http://schemas.microsoft.com/office/powerpoint/2010/main" val="12070015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Transfers Completed</a:t>
            </a:r>
          </a:p>
        </p:txBody>
      </p:sp>
      <p:sp>
        <p:nvSpPr>
          <p:cNvPr id="3" name="Content Placeholder 2"/>
          <p:cNvSpPr>
            <a:spLocks noGrp="1"/>
          </p:cNvSpPr>
          <p:nvPr>
            <p:ph idx="1"/>
          </p:nvPr>
        </p:nvSpPr>
        <p:spPr/>
        <p:txBody>
          <a:bodyPr/>
          <a:lstStyle/>
          <a:p>
            <a:r>
              <a:rPr lang="en-US" cap="none" dirty="0">
                <a:solidFill>
                  <a:srgbClr val="002060"/>
                </a:solidFill>
              </a:rPr>
              <a:t>Transfers can ONLY be completed from one SOF to another if the district is receiving an allocation for that program.</a:t>
            </a:r>
          </a:p>
          <a:p>
            <a:pPr lvl="1"/>
            <a:r>
              <a:rPr lang="en-US" cap="none" dirty="0">
                <a:solidFill>
                  <a:srgbClr val="002060"/>
                </a:solidFill>
              </a:rPr>
              <a:t>Example: District does NOT receive a Title V allocation, the district can NOT transfer Title II or IV into that program</a:t>
            </a:r>
          </a:p>
          <a:p>
            <a:r>
              <a:rPr lang="en-US" cap="none" dirty="0">
                <a:solidFill>
                  <a:srgbClr val="002060"/>
                </a:solidFill>
              </a:rPr>
              <a:t>Transfers must be completed by May 1</a:t>
            </a:r>
            <a:r>
              <a:rPr lang="en-US" cap="none" baseline="30000" dirty="0">
                <a:solidFill>
                  <a:srgbClr val="002060"/>
                </a:solidFill>
              </a:rPr>
              <a:t>st</a:t>
            </a:r>
            <a:endParaRPr lang="en-US" cap="none" dirty="0">
              <a:solidFill>
                <a:srgbClr val="002060"/>
              </a:solidFill>
            </a:endParaRPr>
          </a:p>
          <a:p>
            <a:r>
              <a:rPr lang="en-US" cap="none" dirty="0">
                <a:solidFill>
                  <a:srgbClr val="FF0000"/>
                </a:solidFill>
              </a:rPr>
              <a:t>IF TRANSFER DOES NOT HAPPEN IN EFINANCE, THEN THE TRANSFER WILL NOT BE REIMBURSED AND THE PROGRAM WILL HAVE A NEGATIVE BALANCE</a:t>
            </a:r>
          </a:p>
          <a:p>
            <a:pPr lvl="1"/>
            <a:r>
              <a:rPr lang="en-US" cap="none" dirty="0">
                <a:solidFill>
                  <a:srgbClr val="002060"/>
                </a:solidFill>
              </a:rPr>
              <a:t>When reviewing budget to </a:t>
            </a:r>
            <a:r>
              <a:rPr lang="en-US" cap="none" dirty="0" err="1">
                <a:solidFill>
                  <a:srgbClr val="002060"/>
                </a:solidFill>
              </a:rPr>
              <a:t>eFinance</a:t>
            </a:r>
            <a:r>
              <a:rPr lang="en-US" cap="none" dirty="0">
                <a:solidFill>
                  <a:srgbClr val="002060"/>
                </a:solidFill>
              </a:rPr>
              <a:t> in April/May, make sure that the transfer is shown. If not, get with Business Manager of the district.</a:t>
            </a:r>
          </a:p>
          <a:p>
            <a:endParaRPr lang="en-US" dirty="0"/>
          </a:p>
        </p:txBody>
      </p:sp>
    </p:spTree>
    <p:extLst>
      <p:ext uri="{BB962C8B-B14F-4D97-AF65-F5344CB8AC3E}">
        <p14:creationId xmlns:p14="http://schemas.microsoft.com/office/powerpoint/2010/main" val="17822055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Transfer </a:t>
            </a:r>
            <a:r>
              <a:rPr lang="en-US" dirty="0" err="1">
                <a:solidFill>
                  <a:srgbClr val="002060"/>
                </a:solidFill>
              </a:rPr>
              <a:t>eFinance</a:t>
            </a:r>
            <a:r>
              <a:rPr lang="en-US" dirty="0">
                <a:solidFill>
                  <a:srgbClr val="002060"/>
                </a:solidFill>
              </a:rPr>
              <a:t> codes</a:t>
            </a:r>
          </a:p>
        </p:txBody>
      </p:sp>
      <p:sp>
        <p:nvSpPr>
          <p:cNvPr id="3" name="Content Placeholder 2"/>
          <p:cNvSpPr>
            <a:spLocks noGrp="1"/>
          </p:cNvSpPr>
          <p:nvPr>
            <p:ph idx="1"/>
          </p:nvPr>
        </p:nvSpPr>
        <p:spPr/>
        <p:txBody>
          <a:bodyPr/>
          <a:lstStyle/>
          <a:p>
            <a:r>
              <a:rPr lang="en-US" dirty="0">
                <a:solidFill>
                  <a:srgbClr val="002060"/>
                </a:solidFill>
              </a:rPr>
              <a:t>DR 6XXX 5200 000 000 00 . 69360</a:t>
            </a:r>
          </a:p>
          <a:p>
            <a:r>
              <a:rPr lang="en-US" dirty="0">
                <a:solidFill>
                  <a:srgbClr val="002060"/>
                </a:solidFill>
              </a:rPr>
              <a:t>CR 6XXX 01010</a:t>
            </a:r>
          </a:p>
          <a:p>
            <a:endParaRPr lang="en-US" dirty="0">
              <a:solidFill>
                <a:srgbClr val="002060"/>
              </a:solidFill>
            </a:endParaRPr>
          </a:p>
          <a:p>
            <a:r>
              <a:rPr lang="en-US" dirty="0">
                <a:solidFill>
                  <a:srgbClr val="002060"/>
                </a:solidFill>
              </a:rPr>
              <a:t>DR 6XXX 01010</a:t>
            </a:r>
          </a:p>
          <a:p>
            <a:r>
              <a:rPr lang="en-US" dirty="0">
                <a:solidFill>
                  <a:srgbClr val="002060"/>
                </a:solidFill>
              </a:rPr>
              <a:t>CR 6XXX 52600</a:t>
            </a:r>
          </a:p>
          <a:p>
            <a:endParaRPr lang="en-US" dirty="0">
              <a:solidFill>
                <a:srgbClr val="002060"/>
              </a:solidFill>
            </a:endParaRPr>
          </a:p>
          <a:p>
            <a:r>
              <a:rPr lang="en-US" dirty="0">
                <a:solidFill>
                  <a:srgbClr val="002060"/>
                </a:solidFill>
              </a:rPr>
              <a:t>See slide above on “out” DR to “into” CR</a:t>
            </a:r>
          </a:p>
          <a:p>
            <a:pPr algn="r"/>
            <a:endParaRPr lang="en-US" dirty="0"/>
          </a:p>
        </p:txBody>
      </p:sp>
    </p:spTree>
    <p:extLst>
      <p:ext uri="{BB962C8B-B14F-4D97-AF65-F5344CB8AC3E}">
        <p14:creationId xmlns:p14="http://schemas.microsoft.com/office/powerpoint/2010/main" val="10899884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b="1" dirty="0">
                <a:solidFill>
                  <a:srgbClr val="002060"/>
                </a:solidFill>
              </a:rPr>
              <a:t>Monitoring Budgets</a:t>
            </a:r>
          </a:p>
        </p:txBody>
      </p:sp>
    </p:spTree>
    <p:extLst>
      <p:ext uri="{BB962C8B-B14F-4D97-AF65-F5344CB8AC3E}">
        <p14:creationId xmlns:p14="http://schemas.microsoft.com/office/powerpoint/2010/main" val="35563782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a:solidFill>
                  <a:srgbClr val="002060"/>
                </a:solidFill>
              </a:rPr>
              <a:t>Federal Coordinators review to Budget Worksheet from Business Manager</a:t>
            </a:r>
            <a:endParaRPr lang="en-US" dirty="0">
              <a:solidFill>
                <a:srgbClr val="002060"/>
              </a:solidFill>
            </a:endParaRPr>
          </a:p>
        </p:txBody>
      </p:sp>
      <p:sp>
        <p:nvSpPr>
          <p:cNvPr id="4" name="Content Placeholder 3"/>
          <p:cNvSpPr>
            <a:spLocks noGrp="1"/>
          </p:cNvSpPr>
          <p:nvPr>
            <p:ph sz="half" idx="1"/>
          </p:nvPr>
        </p:nvSpPr>
        <p:spPr>
          <a:ln>
            <a:solidFill>
              <a:srgbClr val="002060"/>
            </a:solidFill>
          </a:ln>
        </p:spPr>
        <p:txBody>
          <a:bodyPr>
            <a:normAutofit fontScale="70000" lnSpcReduction="20000"/>
          </a:bodyPr>
          <a:lstStyle/>
          <a:p>
            <a:r>
              <a:rPr lang="en-US" cap="none" dirty="0">
                <a:solidFill>
                  <a:srgbClr val="002060"/>
                </a:solidFill>
              </a:rPr>
              <a:t>100% of funds budgeted</a:t>
            </a:r>
          </a:p>
          <a:p>
            <a:pPr lvl="0"/>
            <a:r>
              <a:rPr lang="en-US" cap="none" dirty="0">
                <a:solidFill>
                  <a:srgbClr val="002060"/>
                </a:solidFill>
              </a:rPr>
              <a:t>Rank order is followed</a:t>
            </a:r>
          </a:p>
          <a:p>
            <a:pPr lvl="0"/>
            <a:r>
              <a:rPr lang="en-US" cap="none" dirty="0">
                <a:solidFill>
                  <a:srgbClr val="002060"/>
                </a:solidFill>
              </a:rPr>
              <a:t>Parent and family required set aside and carryover is budgeted and listed</a:t>
            </a:r>
          </a:p>
          <a:p>
            <a:pPr lvl="0"/>
            <a:r>
              <a:rPr lang="en-US" cap="none" dirty="0">
                <a:solidFill>
                  <a:srgbClr val="002060"/>
                </a:solidFill>
              </a:rPr>
              <a:t>Neglected set aside is completed in FGM and budget worksheet</a:t>
            </a:r>
          </a:p>
          <a:p>
            <a:pPr lvl="0"/>
            <a:r>
              <a:rPr lang="en-US" cap="none" dirty="0">
                <a:solidFill>
                  <a:srgbClr val="002060"/>
                </a:solidFill>
              </a:rPr>
              <a:t>Homeless is set aside</a:t>
            </a:r>
          </a:p>
          <a:p>
            <a:pPr lvl="0"/>
            <a:r>
              <a:rPr lang="en-US" cap="none" dirty="0">
                <a:solidFill>
                  <a:srgbClr val="002060"/>
                </a:solidFill>
              </a:rPr>
              <a:t>Required information is listed on the budget worksheet for each line item</a:t>
            </a:r>
          </a:p>
          <a:p>
            <a:pPr lvl="0"/>
            <a:r>
              <a:rPr lang="en-US" cap="none" dirty="0">
                <a:solidFill>
                  <a:srgbClr val="002060"/>
                </a:solidFill>
              </a:rPr>
              <a:t>Transfers entered correctly</a:t>
            </a:r>
          </a:p>
          <a:p>
            <a:pPr lvl="0"/>
            <a:r>
              <a:rPr lang="en-US" cap="none" dirty="0">
                <a:solidFill>
                  <a:srgbClr val="002060"/>
                </a:solidFill>
              </a:rPr>
              <a:t>Equitable services between each ESEA program</a:t>
            </a:r>
          </a:p>
          <a:p>
            <a:endParaRPr lang="en-US" dirty="0"/>
          </a:p>
        </p:txBody>
      </p:sp>
      <p:sp>
        <p:nvSpPr>
          <p:cNvPr id="5" name="Content Placeholder 4"/>
          <p:cNvSpPr>
            <a:spLocks noGrp="1"/>
          </p:cNvSpPr>
          <p:nvPr>
            <p:ph sz="half" idx="2"/>
          </p:nvPr>
        </p:nvSpPr>
        <p:spPr>
          <a:ln>
            <a:solidFill>
              <a:srgbClr val="002060"/>
            </a:solidFill>
          </a:ln>
        </p:spPr>
        <p:txBody>
          <a:bodyPr>
            <a:normAutofit fontScale="70000" lnSpcReduction="20000"/>
          </a:bodyPr>
          <a:lstStyle/>
          <a:p>
            <a:pPr lvl="0"/>
            <a:r>
              <a:rPr lang="en-US" cap="none" dirty="0">
                <a:solidFill>
                  <a:srgbClr val="002060"/>
                </a:solidFill>
              </a:rPr>
              <a:t>Indirect Cost is listed on both if applicable</a:t>
            </a:r>
          </a:p>
          <a:p>
            <a:pPr lvl="0"/>
            <a:r>
              <a:rPr lang="en-US" cap="none" dirty="0">
                <a:solidFill>
                  <a:srgbClr val="002060"/>
                </a:solidFill>
              </a:rPr>
              <a:t>Other district level cost balance between both</a:t>
            </a:r>
          </a:p>
          <a:p>
            <a:pPr lvl="0"/>
            <a:r>
              <a:rPr lang="en-US" cap="none" dirty="0">
                <a:solidFill>
                  <a:srgbClr val="002060"/>
                </a:solidFill>
              </a:rPr>
              <a:t>Budget worksheets for all applicable programs submitted</a:t>
            </a:r>
          </a:p>
          <a:p>
            <a:pPr lvl="0"/>
            <a:r>
              <a:rPr lang="en-US" cap="none" dirty="0">
                <a:solidFill>
                  <a:srgbClr val="002060"/>
                </a:solidFill>
              </a:rPr>
              <a:t>Budgeted in worksheet is also in FGM and visa-versa</a:t>
            </a:r>
          </a:p>
          <a:p>
            <a:pPr lvl="0"/>
            <a:r>
              <a:rPr lang="en-US" cap="none" dirty="0">
                <a:solidFill>
                  <a:srgbClr val="002060"/>
                </a:solidFill>
              </a:rPr>
              <a:t>Actual amounts budgeted between district and buildings</a:t>
            </a:r>
          </a:p>
          <a:p>
            <a:pPr lvl="0"/>
            <a:r>
              <a:rPr lang="en-US" cap="none" dirty="0">
                <a:solidFill>
                  <a:srgbClr val="002060"/>
                </a:solidFill>
              </a:rPr>
              <a:t>Descriptions of line items listed on budget worksheet</a:t>
            </a:r>
          </a:p>
          <a:p>
            <a:pPr lvl="0"/>
            <a:r>
              <a:rPr lang="en-US" cap="none" dirty="0">
                <a:solidFill>
                  <a:srgbClr val="002060"/>
                </a:solidFill>
              </a:rPr>
              <a:t>Correct budget sheet uploaded into Indistar</a:t>
            </a:r>
          </a:p>
          <a:p>
            <a:pPr lvl="0"/>
            <a:r>
              <a:rPr lang="en-US" cap="none" dirty="0">
                <a:solidFill>
                  <a:srgbClr val="002060"/>
                </a:solidFill>
              </a:rPr>
              <a:t>Actual cost per child is calculated correctly from the budget worksheets</a:t>
            </a:r>
          </a:p>
          <a:p>
            <a:endParaRPr lang="en-US" dirty="0"/>
          </a:p>
        </p:txBody>
      </p:sp>
    </p:spTree>
    <p:extLst>
      <p:ext uri="{BB962C8B-B14F-4D97-AF65-F5344CB8AC3E}">
        <p14:creationId xmlns:p14="http://schemas.microsoft.com/office/powerpoint/2010/main" val="2098233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none" dirty="0">
                <a:solidFill>
                  <a:srgbClr val="002060"/>
                </a:solidFill>
              </a:rPr>
              <a:t>Comparability Reports</a:t>
            </a:r>
            <a:endParaRPr lang="en-US" b="1" dirty="0">
              <a:solidFill>
                <a:srgbClr val="002060"/>
              </a:solidFill>
            </a:endParaRPr>
          </a:p>
        </p:txBody>
      </p:sp>
      <p:sp>
        <p:nvSpPr>
          <p:cNvPr id="3" name="Content Placeholder 2"/>
          <p:cNvSpPr>
            <a:spLocks noGrp="1"/>
          </p:cNvSpPr>
          <p:nvPr>
            <p:ph idx="1"/>
          </p:nvPr>
        </p:nvSpPr>
        <p:spPr/>
        <p:txBody>
          <a:bodyPr/>
          <a:lstStyle/>
          <a:p>
            <a:r>
              <a:rPr lang="en-US" cap="none" dirty="0">
                <a:solidFill>
                  <a:srgbClr val="002060"/>
                </a:solidFill>
              </a:rPr>
              <a:t>Location of the Comparability form</a:t>
            </a:r>
          </a:p>
          <a:p>
            <a:pPr lvl="1"/>
            <a:r>
              <a:rPr lang="en-US" cap="none" dirty="0">
                <a:solidFill>
                  <a:srgbClr val="002060"/>
                </a:solidFill>
              </a:rPr>
              <a:t>Indistar, Complete Forms tab, Federal Programs Form Section, Title I Comparability Reports</a:t>
            </a:r>
          </a:p>
          <a:p>
            <a:pPr lvl="1"/>
            <a:r>
              <a:rPr lang="en-US" cap="none" dirty="0">
                <a:hlinkClick r:id="rId2"/>
              </a:rPr>
              <a:t>http://www.indistar.org/app/DistrictDashboard.aspx</a:t>
            </a:r>
            <a:endParaRPr lang="en-US" cap="none" dirty="0"/>
          </a:p>
          <a:p>
            <a:r>
              <a:rPr lang="en-US" cap="none" dirty="0">
                <a:solidFill>
                  <a:srgbClr val="002060"/>
                </a:solidFill>
              </a:rPr>
              <a:t>Exempt if:</a:t>
            </a:r>
          </a:p>
          <a:p>
            <a:pPr lvl="1"/>
            <a:r>
              <a:rPr lang="en-US" cap="none" dirty="0">
                <a:solidFill>
                  <a:srgbClr val="002060"/>
                </a:solidFill>
              </a:rPr>
              <a:t>One building per grade span (k-3, 4-6, 7-9, 10-12)</a:t>
            </a:r>
          </a:p>
          <a:p>
            <a:r>
              <a:rPr lang="en-US" cap="none" dirty="0">
                <a:solidFill>
                  <a:srgbClr val="002060"/>
                </a:solidFill>
              </a:rPr>
              <a:t>Required data for reporting:</a:t>
            </a:r>
          </a:p>
          <a:p>
            <a:pPr lvl="1"/>
            <a:r>
              <a:rPr lang="en-US" cap="none" dirty="0">
                <a:solidFill>
                  <a:srgbClr val="002060"/>
                </a:solidFill>
              </a:rPr>
              <a:t>Grade span</a:t>
            </a:r>
          </a:p>
          <a:p>
            <a:pPr lvl="1"/>
            <a:r>
              <a:rPr lang="en-US" cap="none" dirty="0">
                <a:solidFill>
                  <a:srgbClr val="002060"/>
                </a:solidFill>
              </a:rPr>
              <a:t>Number of pupils enrolled as of October 1</a:t>
            </a:r>
          </a:p>
          <a:p>
            <a:pPr lvl="1"/>
            <a:r>
              <a:rPr lang="en-US" cap="none" dirty="0">
                <a:solidFill>
                  <a:srgbClr val="002060"/>
                </a:solidFill>
              </a:rPr>
              <a:t>FTE of Instructional Staff</a:t>
            </a:r>
          </a:p>
          <a:p>
            <a:endParaRPr lang="en-US" dirty="0"/>
          </a:p>
        </p:txBody>
      </p:sp>
    </p:spTree>
    <p:extLst>
      <p:ext uri="{BB962C8B-B14F-4D97-AF65-F5344CB8AC3E}">
        <p14:creationId xmlns:p14="http://schemas.microsoft.com/office/powerpoint/2010/main" val="6400622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a:solidFill>
                  <a:srgbClr val="002060"/>
                </a:solidFill>
              </a:rPr>
              <a:t>Comparability Forms Required to be submitted</a:t>
            </a:r>
            <a:endParaRPr lang="en-US" dirty="0">
              <a:solidFill>
                <a:srgbClr val="002060"/>
              </a:solidFill>
            </a:endParaRPr>
          </a:p>
        </p:txBody>
      </p:sp>
      <p:sp>
        <p:nvSpPr>
          <p:cNvPr id="3" name="Content Placeholder 2"/>
          <p:cNvSpPr>
            <a:spLocks noGrp="1"/>
          </p:cNvSpPr>
          <p:nvPr>
            <p:ph idx="1"/>
          </p:nvPr>
        </p:nvSpPr>
        <p:spPr/>
        <p:txBody>
          <a:bodyPr/>
          <a:lstStyle/>
          <a:p>
            <a:r>
              <a:rPr lang="en-US" cap="none" dirty="0">
                <a:solidFill>
                  <a:srgbClr val="002060"/>
                </a:solidFill>
              </a:rPr>
              <a:t>Form 1</a:t>
            </a:r>
          </a:p>
          <a:p>
            <a:pPr lvl="1"/>
            <a:r>
              <a:rPr lang="en-US" cap="none" dirty="0">
                <a:solidFill>
                  <a:srgbClr val="002060"/>
                </a:solidFill>
              </a:rPr>
              <a:t>Completed and signed, even if exempt</a:t>
            </a:r>
          </a:p>
          <a:p>
            <a:r>
              <a:rPr lang="en-US" cap="none" dirty="0">
                <a:solidFill>
                  <a:srgbClr val="002060"/>
                </a:solidFill>
              </a:rPr>
              <a:t>Form 2A – Non-Title I Schools</a:t>
            </a:r>
          </a:p>
          <a:p>
            <a:pPr lvl="1"/>
            <a:r>
              <a:rPr lang="en-US" cap="none" dirty="0">
                <a:solidFill>
                  <a:srgbClr val="002060"/>
                </a:solidFill>
              </a:rPr>
              <a:t>Complete if comparing non-title to title schools of the same grade span</a:t>
            </a:r>
          </a:p>
          <a:p>
            <a:r>
              <a:rPr lang="en-US" cap="none" dirty="0">
                <a:solidFill>
                  <a:srgbClr val="002060"/>
                </a:solidFill>
              </a:rPr>
              <a:t>Form 2B – Title I Schools</a:t>
            </a:r>
          </a:p>
          <a:p>
            <a:pPr lvl="1"/>
            <a:r>
              <a:rPr lang="en-US" cap="none" dirty="0">
                <a:solidFill>
                  <a:srgbClr val="002060"/>
                </a:solidFill>
              </a:rPr>
              <a:t>Complete if comparing title and non-title schools of the same grade span</a:t>
            </a:r>
          </a:p>
          <a:p>
            <a:r>
              <a:rPr lang="en-US" cap="none" dirty="0">
                <a:solidFill>
                  <a:srgbClr val="002060"/>
                </a:solidFill>
              </a:rPr>
              <a:t>Form 2C – All Title I Schools</a:t>
            </a:r>
          </a:p>
          <a:p>
            <a:pPr lvl="1"/>
            <a:r>
              <a:rPr lang="en-US" cap="none" dirty="0">
                <a:solidFill>
                  <a:srgbClr val="002060"/>
                </a:solidFill>
              </a:rPr>
              <a:t>Complete if ALL schools of the same grade span are served, enter the schools with the highest low income on the top half of form and then enter the schools with the lowest income on the bottom.</a:t>
            </a:r>
          </a:p>
          <a:p>
            <a:endParaRPr lang="en-US" dirty="0"/>
          </a:p>
        </p:txBody>
      </p:sp>
    </p:spTree>
    <p:extLst>
      <p:ext uri="{BB962C8B-B14F-4D97-AF65-F5344CB8AC3E}">
        <p14:creationId xmlns:p14="http://schemas.microsoft.com/office/powerpoint/2010/main" val="8675273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b="1" dirty="0">
                <a:solidFill>
                  <a:srgbClr val="002060"/>
                </a:solidFill>
              </a:rPr>
              <a:t>Time Certification / PARS</a:t>
            </a:r>
          </a:p>
        </p:txBody>
      </p:sp>
    </p:spTree>
    <p:extLst>
      <p:ext uri="{BB962C8B-B14F-4D97-AF65-F5344CB8AC3E}">
        <p14:creationId xmlns:p14="http://schemas.microsoft.com/office/powerpoint/2010/main" val="29737399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078992"/>
            <a:ext cx="10515600" cy="5097971"/>
          </a:xfrm>
        </p:spPr>
        <p:txBody>
          <a:bodyPr/>
          <a:lstStyle/>
          <a:p>
            <a:r>
              <a:rPr lang="en-US" cap="none" dirty="0">
                <a:solidFill>
                  <a:srgbClr val="002060"/>
                </a:solidFill>
              </a:rPr>
              <a:t>Who has to fill out time sheets and how often do they have to be completed?</a:t>
            </a:r>
          </a:p>
          <a:p>
            <a:pPr lvl="1"/>
            <a:r>
              <a:rPr lang="en-US" cap="none" dirty="0">
                <a:solidFill>
                  <a:srgbClr val="002060"/>
                </a:solidFill>
              </a:rPr>
              <a:t>Any employee paid with federal fund, entirely or partially, must complete a time and effort report</a:t>
            </a:r>
          </a:p>
          <a:p>
            <a:pPr lvl="1"/>
            <a:r>
              <a:rPr lang="en-US" cap="none" dirty="0">
                <a:solidFill>
                  <a:srgbClr val="002060"/>
                </a:solidFill>
              </a:rPr>
              <a:t>Employees paid entirely from a </a:t>
            </a:r>
            <a:r>
              <a:rPr lang="en-US" b="1" u="sng" cap="none" dirty="0">
                <a:solidFill>
                  <a:srgbClr val="002060"/>
                </a:solidFill>
              </a:rPr>
              <a:t>single</a:t>
            </a:r>
            <a:r>
              <a:rPr lang="en-US" cap="none" dirty="0">
                <a:solidFill>
                  <a:srgbClr val="002060"/>
                </a:solidFill>
              </a:rPr>
              <a:t> federal fund must complete a </a:t>
            </a:r>
            <a:r>
              <a:rPr lang="en-US" b="1" u="sng" cap="none" dirty="0">
                <a:solidFill>
                  <a:srgbClr val="002060"/>
                </a:solidFill>
              </a:rPr>
              <a:t>semi-annual </a:t>
            </a:r>
            <a:r>
              <a:rPr lang="en-US" cap="none" dirty="0">
                <a:solidFill>
                  <a:srgbClr val="002060"/>
                </a:solidFill>
              </a:rPr>
              <a:t>certification report</a:t>
            </a:r>
          </a:p>
          <a:p>
            <a:pPr lvl="1"/>
            <a:r>
              <a:rPr lang="en-US" cap="none" dirty="0">
                <a:solidFill>
                  <a:srgbClr val="002060"/>
                </a:solidFill>
              </a:rPr>
              <a:t>Employees paid partially from a federal fund and a non-federal fund, or by two different federal funds, must complete a PARS (personnel activity report) </a:t>
            </a:r>
            <a:r>
              <a:rPr lang="en-US" b="1" u="sng" cap="none" dirty="0">
                <a:solidFill>
                  <a:srgbClr val="002060"/>
                </a:solidFill>
              </a:rPr>
              <a:t>monthly</a:t>
            </a:r>
          </a:p>
          <a:p>
            <a:pPr lvl="1"/>
            <a:r>
              <a:rPr lang="en-US" cap="none" dirty="0">
                <a:solidFill>
                  <a:srgbClr val="002060"/>
                </a:solidFill>
              </a:rPr>
              <a:t>Sample forms are available in EDGAR</a:t>
            </a:r>
          </a:p>
          <a:p>
            <a:endParaRPr lang="en-US" dirty="0"/>
          </a:p>
        </p:txBody>
      </p:sp>
    </p:spTree>
    <p:extLst>
      <p:ext uri="{BB962C8B-B14F-4D97-AF65-F5344CB8AC3E}">
        <p14:creationId xmlns:p14="http://schemas.microsoft.com/office/powerpoint/2010/main" val="2781501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7848F1-6280-CF4B-A9C0-0DB35E5D357F}"/>
              </a:ext>
            </a:extLst>
          </p:cNvPr>
          <p:cNvSpPr>
            <a:spLocks noGrp="1"/>
          </p:cNvSpPr>
          <p:nvPr>
            <p:ph type="ctr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lstStyle/>
          <a:p>
            <a:r>
              <a:rPr lang="en-US" dirty="0"/>
              <a:t>Timeline</a:t>
            </a:r>
          </a:p>
        </p:txBody>
      </p:sp>
    </p:spTree>
    <p:extLst>
      <p:ext uri="{BB962C8B-B14F-4D97-AF65-F5344CB8AC3E}">
        <p14:creationId xmlns:p14="http://schemas.microsoft.com/office/powerpoint/2010/main" val="18491007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50529" t="18746" r="20180" b="2671"/>
          <a:stretch/>
        </p:blipFill>
        <p:spPr>
          <a:xfrm>
            <a:off x="219456" y="298579"/>
            <a:ext cx="11320272" cy="6229291"/>
          </a:xfrm>
          <a:prstGeom prst="rect">
            <a:avLst/>
          </a:prstGeom>
        </p:spPr>
      </p:pic>
    </p:spTree>
    <p:extLst>
      <p:ext uri="{BB962C8B-B14F-4D97-AF65-F5344CB8AC3E}">
        <p14:creationId xmlns:p14="http://schemas.microsoft.com/office/powerpoint/2010/main" val="22650398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solidFill>
                  <a:srgbClr val="002060"/>
                </a:solidFill>
              </a:rPr>
              <a:t>10% VARIANCE</a:t>
            </a:r>
          </a:p>
        </p:txBody>
      </p:sp>
    </p:spTree>
    <p:extLst>
      <p:ext uri="{BB962C8B-B14F-4D97-AF65-F5344CB8AC3E}">
        <p14:creationId xmlns:p14="http://schemas.microsoft.com/office/powerpoint/2010/main" val="41556810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How to calculate and apply</a:t>
            </a:r>
          </a:p>
        </p:txBody>
      </p:sp>
      <p:sp>
        <p:nvSpPr>
          <p:cNvPr id="3" name="Content Placeholder 2"/>
          <p:cNvSpPr>
            <a:spLocks noGrp="1"/>
          </p:cNvSpPr>
          <p:nvPr>
            <p:ph idx="1"/>
          </p:nvPr>
        </p:nvSpPr>
        <p:spPr/>
        <p:txBody>
          <a:bodyPr>
            <a:normAutofit fontScale="92500"/>
          </a:bodyPr>
          <a:lstStyle/>
          <a:p>
            <a:r>
              <a:rPr lang="en-US" cap="none" dirty="0">
                <a:solidFill>
                  <a:srgbClr val="002060"/>
                </a:solidFill>
              </a:rPr>
              <a:t>The ten percent variance will be determined by comparing the difference in the budgeted expenditure amount to the actual expenditure amount by the total for each </a:t>
            </a:r>
            <a:r>
              <a:rPr lang="en-US" b="1" u="sng" cap="none" dirty="0">
                <a:solidFill>
                  <a:srgbClr val="002060"/>
                </a:solidFill>
              </a:rPr>
              <a:t>function</a:t>
            </a:r>
            <a:r>
              <a:rPr lang="en-US" cap="none" dirty="0">
                <a:solidFill>
                  <a:srgbClr val="002060"/>
                </a:solidFill>
              </a:rPr>
              <a:t>. Actual expenditures are not to exceed budgeted expenditures by more than ten percent of the total budget amount. </a:t>
            </a:r>
          </a:p>
          <a:p>
            <a:endParaRPr lang="en-US" cap="none" dirty="0">
              <a:solidFill>
                <a:srgbClr val="002060"/>
              </a:solidFill>
            </a:endParaRPr>
          </a:p>
          <a:p>
            <a:r>
              <a:rPr lang="en-US" cap="none" dirty="0">
                <a:solidFill>
                  <a:srgbClr val="002060"/>
                </a:solidFill>
              </a:rPr>
              <a:t>Any allowed variance the district can’t go over the total funds available</a:t>
            </a:r>
          </a:p>
          <a:p>
            <a:endParaRPr lang="en-US" cap="none" dirty="0">
              <a:solidFill>
                <a:srgbClr val="002060"/>
              </a:solidFill>
            </a:endParaRPr>
          </a:p>
          <a:p>
            <a:r>
              <a:rPr lang="en-US" cap="none" dirty="0">
                <a:solidFill>
                  <a:srgbClr val="002060"/>
                </a:solidFill>
              </a:rPr>
              <a:t>There are examples following on how the 10% variance is determined per FUNCTION.</a:t>
            </a:r>
          </a:p>
          <a:p>
            <a:endParaRPr lang="en-US" dirty="0"/>
          </a:p>
        </p:txBody>
      </p:sp>
    </p:spTree>
    <p:extLst>
      <p:ext uri="{BB962C8B-B14F-4D97-AF65-F5344CB8AC3E}">
        <p14:creationId xmlns:p14="http://schemas.microsoft.com/office/powerpoint/2010/main" val="13988653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58083" t="24370" r="5167" b="26445"/>
          <a:stretch/>
        </p:blipFill>
        <p:spPr>
          <a:xfrm>
            <a:off x="213361" y="838200"/>
            <a:ext cx="11841480" cy="4983480"/>
          </a:xfrm>
          <a:prstGeom prst="rect">
            <a:avLst/>
          </a:prstGeom>
        </p:spPr>
      </p:pic>
    </p:spTree>
    <p:extLst>
      <p:ext uri="{BB962C8B-B14F-4D97-AF65-F5344CB8AC3E}">
        <p14:creationId xmlns:p14="http://schemas.microsoft.com/office/powerpoint/2010/main" val="8177055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50897" t="23277" r="9808" b="17920"/>
          <a:stretch/>
        </p:blipFill>
        <p:spPr>
          <a:xfrm>
            <a:off x="320040" y="695396"/>
            <a:ext cx="11704320" cy="5241170"/>
          </a:xfrm>
          <a:prstGeom prst="rect">
            <a:avLst/>
          </a:prstGeom>
        </p:spPr>
      </p:pic>
    </p:spTree>
    <p:extLst>
      <p:ext uri="{BB962C8B-B14F-4D97-AF65-F5344CB8AC3E}">
        <p14:creationId xmlns:p14="http://schemas.microsoft.com/office/powerpoint/2010/main" val="40884112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1751" t="31185" r="53666" b="12222"/>
          <a:stretch/>
        </p:blipFill>
        <p:spPr>
          <a:xfrm>
            <a:off x="243840" y="640080"/>
            <a:ext cx="11788260" cy="5425440"/>
          </a:xfrm>
          <a:prstGeom prst="rect">
            <a:avLst/>
          </a:prstGeom>
        </p:spPr>
      </p:pic>
    </p:spTree>
    <p:extLst>
      <p:ext uri="{BB962C8B-B14F-4D97-AF65-F5344CB8AC3E}">
        <p14:creationId xmlns:p14="http://schemas.microsoft.com/office/powerpoint/2010/main" val="34474426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solidFill>
                  <a:srgbClr val="002060"/>
                </a:solidFill>
              </a:rPr>
              <a:t>REQUIRED CARRYOVERS</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961488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solidFill>
                  <a:srgbClr val="002060"/>
                </a:solidFill>
              </a:rPr>
              <a:t>Any equitable services funds calculated from 18-19 and was not liquidated, this will become part of the carryover within that ESEA program budget.</a:t>
            </a:r>
          </a:p>
          <a:p>
            <a:pPr lvl="1"/>
            <a:r>
              <a:rPr lang="en-US" dirty="0">
                <a:solidFill>
                  <a:srgbClr val="002060"/>
                </a:solidFill>
              </a:rPr>
              <a:t>data was collected from APSCN end of year expenditures for each program and function 3352 budgeted</a:t>
            </a:r>
          </a:p>
          <a:p>
            <a:pPr lvl="1"/>
            <a:r>
              <a:rPr lang="en-US" dirty="0">
                <a:solidFill>
                  <a:srgbClr val="002060"/>
                </a:solidFill>
              </a:rPr>
              <a:t>ADE is treating those programs like the Title I carryover requirement.</a:t>
            </a:r>
          </a:p>
          <a:p>
            <a:r>
              <a:rPr lang="en-US" dirty="0">
                <a:solidFill>
                  <a:srgbClr val="002060"/>
                </a:solidFill>
              </a:rPr>
              <a:t>Carryover for Function 2170 will need to be entered as carryover within FGM, this information was emailed to applicable districts in December by Annette.</a:t>
            </a:r>
          </a:p>
          <a:p>
            <a:endParaRPr lang="en-US" dirty="0"/>
          </a:p>
        </p:txBody>
      </p:sp>
    </p:spTree>
    <p:extLst>
      <p:ext uri="{BB962C8B-B14F-4D97-AF65-F5344CB8AC3E}">
        <p14:creationId xmlns:p14="http://schemas.microsoft.com/office/powerpoint/2010/main" val="24796100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b="1" dirty="0">
                <a:solidFill>
                  <a:srgbClr val="002060"/>
                </a:solidFill>
              </a:rPr>
              <a:t>TITLE IV BUDGET WORKSHEET CHANGES</a:t>
            </a:r>
          </a:p>
        </p:txBody>
      </p:sp>
    </p:spTree>
    <p:extLst>
      <p:ext uri="{BB962C8B-B14F-4D97-AF65-F5344CB8AC3E}">
        <p14:creationId xmlns:p14="http://schemas.microsoft.com/office/powerpoint/2010/main" val="11526685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50750" t="34444" r="8083" b="30000"/>
          <a:stretch/>
        </p:blipFill>
        <p:spPr>
          <a:xfrm>
            <a:off x="324104" y="518160"/>
            <a:ext cx="11543792" cy="3688080"/>
          </a:xfrm>
          <a:prstGeom prst="rect">
            <a:avLst/>
          </a:prstGeom>
        </p:spPr>
      </p:pic>
      <p:sp>
        <p:nvSpPr>
          <p:cNvPr id="3" name="TextBox 2"/>
          <p:cNvSpPr txBox="1"/>
          <p:nvPr/>
        </p:nvSpPr>
        <p:spPr>
          <a:xfrm>
            <a:off x="815340" y="4325025"/>
            <a:ext cx="10561320" cy="2062103"/>
          </a:xfrm>
          <a:prstGeom prst="rect">
            <a:avLst/>
          </a:prstGeom>
          <a:noFill/>
          <a:ln w="28575">
            <a:solidFill>
              <a:schemeClr val="tx1"/>
            </a:solidFill>
          </a:ln>
        </p:spPr>
        <p:txBody>
          <a:bodyPr wrap="square" rtlCol="0">
            <a:spAutoFit/>
          </a:bodyPr>
          <a:lstStyle/>
          <a:p>
            <a:r>
              <a:rPr lang="en-US" dirty="0">
                <a:solidFill>
                  <a:srgbClr val="002060"/>
                </a:solidFill>
              </a:rPr>
              <a:t>Due to data collection required by the USDOE, the federal program unit must keep up with the amount of funds spent and the number of LEAs spending funds per the content area of Title IV.   </a:t>
            </a:r>
          </a:p>
          <a:p>
            <a:endParaRPr lang="en-US" dirty="0">
              <a:solidFill>
                <a:srgbClr val="002060"/>
              </a:solidFill>
            </a:endParaRPr>
          </a:p>
          <a:p>
            <a:r>
              <a:rPr lang="en-US" dirty="0">
                <a:solidFill>
                  <a:srgbClr val="002060"/>
                </a:solidFill>
              </a:rPr>
              <a:t>All LEAs that do not transfer the Title IV funds out must enter these codes per the application that was submitted in Indistar.</a:t>
            </a:r>
          </a:p>
          <a:p>
            <a:endParaRPr lang="en-US" dirty="0">
              <a:solidFill>
                <a:srgbClr val="002060"/>
              </a:solidFill>
            </a:endParaRPr>
          </a:p>
          <a:p>
            <a:r>
              <a:rPr lang="en-US" sz="2000" b="1" dirty="0"/>
              <a:t>Each expenditure should have a code associated with it as well as a description. </a:t>
            </a:r>
          </a:p>
        </p:txBody>
      </p:sp>
    </p:spTree>
    <p:extLst>
      <p:ext uri="{BB962C8B-B14F-4D97-AF65-F5344CB8AC3E}">
        <p14:creationId xmlns:p14="http://schemas.microsoft.com/office/powerpoint/2010/main" val="1793726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763EAB1E-0E52-4B4F-81BC-9475F26FFC0C}"/>
              </a:ext>
            </a:extLst>
          </p:cNvPr>
          <p:cNvGraphicFramePr/>
          <p:nvPr>
            <p:extLst>
              <p:ext uri="{D42A27DB-BD31-4B8C-83A1-F6EECF244321}">
                <p14:modId xmlns:p14="http://schemas.microsoft.com/office/powerpoint/2010/main" val="2724415532"/>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65875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Federal Programs Contacts</a:t>
            </a:r>
          </a:p>
        </p:txBody>
      </p:sp>
      <p:sp>
        <p:nvSpPr>
          <p:cNvPr id="3" name="Content Placeholder 2"/>
          <p:cNvSpPr>
            <a:spLocks noGrp="1"/>
          </p:cNvSpPr>
          <p:nvPr>
            <p:ph idx="1"/>
          </p:nvPr>
        </p:nvSpPr>
        <p:spPr/>
        <p:txBody>
          <a:bodyPr>
            <a:normAutofit fontScale="85000" lnSpcReduction="20000"/>
          </a:bodyPr>
          <a:lstStyle/>
          <a:p>
            <a:r>
              <a:rPr lang="en-US" b="1" cap="none" dirty="0"/>
              <a:t>Bobby Lester</a:t>
            </a:r>
            <a:r>
              <a:rPr lang="en-US" cap="none" dirty="0"/>
              <a:t>, Federal Programs Director - Phone: 501-682-4379, </a:t>
            </a:r>
            <a:r>
              <a:rPr lang="en-US" u="sng" cap="none" dirty="0">
                <a:hlinkClick r:id="rId2"/>
              </a:rPr>
              <a:t>bobby.lester@arkansas.gov</a:t>
            </a:r>
            <a:endParaRPr lang="en-US" u="sng" cap="none" dirty="0"/>
          </a:p>
          <a:p>
            <a:r>
              <a:rPr lang="en-US" b="1" cap="none" dirty="0"/>
              <a:t>Jayne Green</a:t>
            </a:r>
            <a:r>
              <a:rPr lang="en-US" cap="none" dirty="0"/>
              <a:t>, Title I Director - Phone: 501-682-2395, </a:t>
            </a:r>
            <a:r>
              <a:rPr lang="en-US" u="sng" cap="none" dirty="0">
                <a:hlinkClick r:id="rId3"/>
              </a:rPr>
              <a:t>jayne.green@arkansas.gov</a:t>
            </a:r>
            <a:endParaRPr lang="en-US" u="sng" cap="none" dirty="0"/>
          </a:p>
          <a:p>
            <a:r>
              <a:rPr lang="en-US" b="1" cap="none" dirty="0"/>
              <a:t>Rick Green</a:t>
            </a:r>
            <a:r>
              <a:rPr lang="en-US" cap="none" dirty="0"/>
              <a:t>, Title II-A Program Administrator, Ombudsman - Phone: 501-682-2395, </a:t>
            </a:r>
            <a:r>
              <a:rPr lang="en-US" u="sng" cap="none" dirty="0">
                <a:hlinkClick r:id="rId4"/>
              </a:rPr>
              <a:t>rick.green@arkansas.gov</a:t>
            </a:r>
            <a:endParaRPr lang="en-US" u="sng" cap="none" dirty="0"/>
          </a:p>
          <a:p>
            <a:r>
              <a:rPr lang="en-US" b="1" cap="none" dirty="0"/>
              <a:t>Otistene Smith</a:t>
            </a:r>
            <a:r>
              <a:rPr lang="en-US" cap="none" dirty="0"/>
              <a:t>, Title IV, Complaint Resolution, Committee of Practitioners, Distinguished Schools - Phone: 501-683-5423, </a:t>
            </a:r>
            <a:r>
              <a:rPr lang="en-US" u="sng" cap="none" dirty="0">
                <a:hlinkClick r:id="rId5"/>
              </a:rPr>
              <a:t>otistene.smith@arkansas.gov</a:t>
            </a:r>
            <a:endParaRPr lang="en-US" u="sng" cap="none" dirty="0"/>
          </a:p>
          <a:p>
            <a:r>
              <a:rPr lang="en-US" b="1" cap="none" dirty="0"/>
              <a:t>Chante’le’ Williams</a:t>
            </a:r>
            <a:r>
              <a:rPr lang="en-US" cap="none" dirty="0"/>
              <a:t>, </a:t>
            </a:r>
            <a:r>
              <a:rPr lang="en-US" cap="none" dirty="0" err="1"/>
              <a:t>Schoolwide</a:t>
            </a:r>
            <a:r>
              <a:rPr lang="en-US" cap="none" dirty="0"/>
              <a:t>/Targeted – Phone: 501-682-1699, </a:t>
            </a:r>
            <a:r>
              <a:rPr lang="en-US" cap="none" dirty="0">
                <a:hlinkClick r:id="rId6"/>
              </a:rPr>
              <a:t>chantele.williams@arkansas.gov</a:t>
            </a:r>
            <a:endParaRPr lang="en-US" cap="none" dirty="0"/>
          </a:p>
          <a:p>
            <a:r>
              <a:rPr lang="en-US" b="1" cap="none" dirty="0"/>
              <a:t>Rachel Hogue</a:t>
            </a:r>
            <a:r>
              <a:rPr lang="en-US" cap="none" dirty="0"/>
              <a:t>, </a:t>
            </a:r>
            <a:r>
              <a:rPr lang="en-US" cap="none" dirty="0" err="1"/>
              <a:t>Schoolwide</a:t>
            </a:r>
            <a:r>
              <a:rPr lang="en-US" cap="none" dirty="0"/>
              <a:t>/Targeted –  Phone: 501-682-5295, </a:t>
            </a:r>
            <a:r>
              <a:rPr lang="en-US" u="sng" cap="none" dirty="0">
                <a:hlinkClick r:id="rId7"/>
              </a:rPr>
              <a:t>Rachel.hogue@arkansas.gov</a:t>
            </a:r>
            <a:endParaRPr lang="en-US" u="sng" cap="none" dirty="0"/>
          </a:p>
          <a:p>
            <a:r>
              <a:rPr lang="en-US" b="1" cap="none" dirty="0"/>
              <a:t>Dana Davis</a:t>
            </a:r>
            <a:r>
              <a:rPr lang="en-US" cap="none" dirty="0"/>
              <a:t>, Homeless, McKinney Vento - Phone: 501-683-5428, </a:t>
            </a:r>
            <a:r>
              <a:rPr lang="en-US" u="sng" cap="none" dirty="0">
                <a:hlinkClick r:id="rId8"/>
              </a:rPr>
              <a:t>dana.davis@arkansas.gov</a:t>
            </a:r>
            <a:endParaRPr lang="en-US" u="sng" cap="none" dirty="0"/>
          </a:p>
          <a:p>
            <a:endParaRPr lang="en-US" dirty="0"/>
          </a:p>
        </p:txBody>
      </p:sp>
    </p:spTree>
    <p:extLst>
      <p:ext uri="{BB962C8B-B14F-4D97-AF65-F5344CB8AC3E}">
        <p14:creationId xmlns:p14="http://schemas.microsoft.com/office/powerpoint/2010/main" val="10031921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68096"/>
            <a:ext cx="10515600" cy="5408867"/>
          </a:xfrm>
        </p:spPr>
        <p:txBody>
          <a:bodyPr>
            <a:normAutofit fontScale="77500" lnSpcReduction="20000"/>
          </a:bodyPr>
          <a:lstStyle/>
          <a:p>
            <a:r>
              <a:rPr lang="en-US" sz="3000" b="1" dirty="0"/>
              <a:t>Chelsey Moore</a:t>
            </a:r>
            <a:r>
              <a:rPr lang="en-US" sz="3000" dirty="0"/>
              <a:t>, Parent &amp; Family Engagement, Foster Care Liaison - Phone: 501-371-8051, </a:t>
            </a:r>
            <a:r>
              <a:rPr lang="en-US" sz="3000" u="sng" dirty="0">
                <a:hlinkClick r:id="rId2"/>
              </a:rPr>
              <a:t>Chelsey.moore@arkansas.gov</a:t>
            </a:r>
            <a:endParaRPr lang="en-US" sz="3000" u="sng" dirty="0"/>
          </a:p>
          <a:p>
            <a:r>
              <a:rPr lang="en-US" sz="3000" b="1" dirty="0"/>
              <a:t>Chandra Martin</a:t>
            </a:r>
            <a:r>
              <a:rPr lang="en-US" sz="3000" dirty="0"/>
              <a:t>, Neglected and Delinquent Services - Phone: 501-683-5424, </a:t>
            </a:r>
            <a:r>
              <a:rPr lang="en-US" sz="3000" u="sng" dirty="0">
                <a:hlinkClick r:id="rId3"/>
              </a:rPr>
              <a:t>chandra.martin@arkansas.gov</a:t>
            </a:r>
            <a:endParaRPr lang="en-US" sz="3000" u="sng" dirty="0"/>
          </a:p>
          <a:p>
            <a:r>
              <a:rPr lang="en-US" sz="3000" b="1" dirty="0"/>
              <a:t>James Graham</a:t>
            </a:r>
            <a:r>
              <a:rPr lang="en-US" sz="3000" dirty="0"/>
              <a:t>, 21st CCLC Finance Manager - Phone: 501-682-2282, </a:t>
            </a:r>
            <a:r>
              <a:rPr lang="en-US" sz="3000" u="sng" dirty="0">
                <a:hlinkClick r:id="rId4"/>
              </a:rPr>
              <a:t>james.graham@arkansas.gov</a:t>
            </a:r>
            <a:endParaRPr lang="en-US" sz="3000" u="sng" dirty="0"/>
          </a:p>
          <a:p>
            <a:r>
              <a:rPr lang="en-US" sz="3000" b="1" dirty="0"/>
              <a:t>Wendy Wilson, </a:t>
            </a:r>
            <a:r>
              <a:rPr lang="en-US" sz="3000" dirty="0"/>
              <a:t>21st CCLC Program Administrator - Phone: 501-683-3442, </a:t>
            </a:r>
            <a:r>
              <a:rPr lang="en-US" sz="3000" u="sng" dirty="0">
                <a:hlinkClick r:id="rId5"/>
              </a:rPr>
              <a:t>wendy.wilson@arkansas.gov</a:t>
            </a:r>
            <a:endParaRPr lang="en-US" sz="3000" u="sng" dirty="0"/>
          </a:p>
          <a:p>
            <a:r>
              <a:rPr lang="en-US" sz="3000" b="1" dirty="0"/>
              <a:t>Ginny Stroud</a:t>
            </a:r>
            <a:r>
              <a:rPr lang="en-US" sz="3000" dirty="0"/>
              <a:t>, District Support – Phone: 501-682-6620, </a:t>
            </a:r>
            <a:r>
              <a:rPr lang="en-US" sz="3000" dirty="0">
                <a:hlinkClick r:id="rId6"/>
              </a:rPr>
              <a:t>ginny.stroud@arkansas.gov</a:t>
            </a:r>
            <a:endParaRPr lang="en-US" sz="3000" dirty="0"/>
          </a:p>
          <a:p>
            <a:r>
              <a:rPr lang="en-US" sz="3000" b="1" dirty="0"/>
              <a:t>Traci Holland</a:t>
            </a:r>
            <a:r>
              <a:rPr lang="en-US" sz="3000" dirty="0"/>
              <a:t>, District Support– Phone: 501-682-4390, </a:t>
            </a:r>
            <a:r>
              <a:rPr lang="en-US" sz="3000" dirty="0">
                <a:hlinkClick r:id="rId7"/>
              </a:rPr>
              <a:t>traci.Holland@arkansas.gov</a:t>
            </a:r>
            <a:endParaRPr lang="en-US" sz="3000" dirty="0"/>
          </a:p>
          <a:p>
            <a:r>
              <a:rPr lang="en-US" sz="3000" b="1" dirty="0"/>
              <a:t>Melissa Matus</a:t>
            </a:r>
            <a:r>
              <a:rPr lang="en-US" sz="3000" dirty="0"/>
              <a:t>, District Support – Phone: 501-682-4367, </a:t>
            </a:r>
            <a:r>
              <a:rPr lang="en-US" sz="3000" dirty="0">
                <a:hlinkClick r:id="rId8"/>
              </a:rPr>
              <a:t>melissa.matus@arkansas.gov</a:t>
            </a:r>
            <a:endParaRPr lang="en-US" sz="3000" dirty="0"/>
          </a:p>
          <a:p>
            <a:r>
              <a:rPr lang="en-US" sz="3000" b="1" dirty="0"/>
              <a:t>Lindsey Stroud</a:t>
            </a:r>
            <a:r>
              <a:rPr lang="en-US" sz="3000" dirty="0"/>
              <a:t>, District Support – Phone: 501-682-5761, </a:t>
            </a:r>
            <a:r>
              <a:rPr lang="en-US" sz="3000" dirty="0">
                <a:hlinkClick r:id="rId9"/>
              </a:rPr>
              <a:t>lindsey.stroud@arkansas.gov</a:t>
            </a:r>
            <a:endParaRPr lang="en-US" sz="3000" dirty="0"/>
          </a:p>
          <a:p>
            <a:r>
              <a:rPr lang="en-US" sz="3000" b="1" dirty="0"/>
              <a:t>Annette Pearson</a:t>
            </a:r>
            <a:r>
              <a:rPr lang="en-US" sz="3000" dirty="0"/>
              <a:t>, Federal Programs – Phone: 501-683-1243, </a:t>
            </a:r>
            <a:r>
              <a:rPr lang="en-US" sz="3000" dirty="0">
                <a:hlinkClick r:id="rId10"/>
              </a:rPr>
              <a:t>annette.carlton-pearson@arkansas.gov</a:t>
            </a:r>
            <a:endParaRPr lang="en-US" sz="3000" dirty="0"/>
          </a:p>
          <a:p>
            <a:endParaRPr lang="en-US" dirty="0"/>
          </a:p>
        </p:txBody>
      </p:sp>
    </p:spTree>
    <p:extLst>
      <p:ext uri="{BB962C8B-B14F-4D97-AF65-F5344CB8AC3E}">
        <p14:creationId xmlns:p14="http://schemas.microsoft.com/office/powerpoint/2010/main" val="785923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RESOURCES</a:t>
            </a:r>
          </a:p>
        </p:txBody>
      </p:sp>
      <p:sp>
        <p:nvSpPr>
          <p:cNvPr id="3" name="Content Placeholder 2"/>
          <p:cNvSpPr>
            <a:spLocks noGrp="1"/>
          </p:cNvSpPr>
          <p:nvPr>
            <p:ph idx="1"/>
          </p:nvPr>
        </p:nvSpPr>
        <p:spPr>
          <a:xfrm>
            <a:off x="838200" y="1463040"/>
            <a:ext cx="10515600" cy="4919472"/>
          </a:xfrm>
        </p:spPr>
        <p:txBody>
          <a:bodyPr>
            <a:normAutofit fontScale="47500" lnSpcReduction="20000"/>
          </a:bodyPr>
          <a:lstStyle/>
          <a:p>
            <a:pPr marL="0" indent="0">
              <a:buNone/>
            </a:pPr>
            <a:r>
              <a:rPr lang="en-US" sz="3800" dirty="0">
                <a:solidFill>
                  <a:srgbClr val="002060"/>
                </a:solidFill>
              </a:rPr>
              <a:t>Education Department General Administrative Regulations (EDGAR) - </a:t>
            </a:r>
            <a:r>
              <a:rPr lang="en-US" sz="3800" u="sng" dirty="0">
                <a:solidFill>
                  <a:srgbClr val="002060"/>
                </a:solidFill>
                <a:hlinkClick r:id="rId2"/>
              </a:rPr>
              <a:t>https://www2.ed.gov/policy/fund/reg/edgarReg/edgar.html</a:t>
            </a:r>
            <a:endParaRPr lang="en-US" sz="3800" u="sng" dirty="0">
              <a:solidFill>
                <a:srgbClr val="002060"/>
              </a:solidFill>
            </a:endParaRPr>
          </a:p>
          <a:p>
            <a:pPr marL="0" indent="0">
              <a:buNone/>
            </a:pPr>
            <a:endParaRPr lang="en-US" sz="3800" dirty="0">
              <a:solidFill>
                <a:srgbClr val="002060"/>
              </a:solidFill>
            </a:endParaRPr>
          </a:p>
          <a:p>
            <a:pPr marL="0" indent="0">
              <a:buNone/>
            </a:pPr>
            <a:r>
              <a:rPr lang="en-US" sz="3800" dirty="0">
                <a:solidFill>
                  <a:srgbClr val="002060"/>
                </a:solidFill>
              </a:rPr>
              <a:t>Elementary and Secondary Education Act as amended by the Every Student Succeeds Act - </a:t>
            </a:r>
            <a:r>
              <a:rPr lang="en-US" sz="3800" u="sng" dirty="0">
                <a:solidFill>
                  <a:srgbClr val="002060"/>
                </a:solidFill>
                <a:hlinkClick r:id="rId3"/>
              </a:rPr>
              <a:t>https://legcounsel.house.gov/Comps/Elementary%20And%20Secondary%20Education%20Act%20Of%201965.pdf</a:t>
            </a:r>
            <a:endParaRPr lang="en-US" sz="3800" u="sng" dirty="0">
              <a:solidFill>
                <a:srgbClr val="002060"/>
              </a:solidFill>
            </a:endParaRPr>
          </a:p>
          <a:p>
            <a:pPr marL="0" indent="0">
              <a:buNone/>
            </a:pPr>
            <a:endParaRPr lang="en-US" sz="3800" dirty="0">
              <a:solidFill>
                <a:srgbClr val="002060"/>
              </a:solidFill>
            </a:endParaRPr>
          </a:p>
          <a:p>
            <a:pPr marL="0" indent="0">
              <a:buNone/>
            </a:pPr>
            <a:r>
              <a:rPr lang="en-US" sz="3800" dirty="0">
                <a:solidFill>
                  <a:srgbClr val="002060"/>
                </a:solidFill>
              </a:rPr>
              <a:t>Non-Regulatory Guidance - Title I Fiscal &amp; Equitable Services Guidance -</a:t>
            </a:r>
            <a:r>
              <a:rPr lang="en-US" sz="3800" u="sng" dirty="0">
                <a:solidFill>
                  <a:srgbClr val="002060"/>
                </a:solidFill>
              </a:rPr>
              <a:t> </a:t>
            </a:r>
            <a:r>
              <a:rPr lang="en-US" sz="3800" u="sng" dirty="0">
                <a:solidFill>
                  <a:srgbClr val="002060"/>
                </a:solidFill>
                <a:hlinkClick r:id="rId4"/>
              </a:rPr>
              <a:t>https://www2.ed.gov/policy/elsec/leg/essa/essaguidance160477.pdf</a:t>
            </a:r>
            <a:endParaRPr lang="en-US" sz="3800" u="sng" dirty="0">
              <a:solidFill>
                <a:srgbClr val="002060"/>
              </a:solidFill>
            </a:endParaRPr>
          </a:p>
          <a:p>
            <a:pPr marL="0" indent="0">
              <a:buNone/>
            </a:pPr>
            <a:endParaRPr lang="en-US" sz="3800" dirty="0">
              <a:solidFill>
                <a:srgbClr val="002060"/>
              </a:solidFill>
            </a:endParaRPr>
          </a:p>
          <a:p>
            <a:pPr marL="0" indent="0">
              <a:buNone/>
            </a:pPr>
            <a:r>
              <a:rPr lang="en-US" sz="3800" dirty="0">
                <a:solidFill>
                  <a:srgbClr val="002060"/>
                </a:solidFill>
              </a:rPr>
              <a:t>Title II -</a:t>
            </a:r>
            <a:r>
              <a:rPr lang="en-US" sz="3800" u="sng" dirty="0">
                <a:solidFill>
                  <a:srgbClr val="002060"/>
                </a:solidFill>
              </a:rPr>
              <a:t> </a:t>
            </a:r>
            <a:r>
              <a:rPr lang="en-US" sz="3800" u="sng" dirty="0">
                <a:solidFill>
                  <a:srgbClr val="002060"/>
                </a:solidFill>
                <a:hlinkClick r:id="rId5"/>
              </a:rPr>
              <a:t>https://www2.ed.gov/policy/elsec/leg/essa/essatitleiipartaguidance.pdf</a:t>
            </a:r>
            <a:endParaRPr lang="en-US" sz="3800" u="sng" dirty="0">
              <a:solidFill>
                <a:srgbClr val="002060"/>
              </a:solidFill>
            </a:endParaRPr>
          </a:p>
          <a:p>
            <a:pPr marL="0" indent="0">
              <a:buNone/>
            </a:pPr>
            <a:endParaRPr lang="en-US" sz="3800" dirty="0">
              <a:solidFill>
                <a:srgbClr val="002060"/>
              </a:solidFill>
            </a:endParaRPr>
          </a:p>
          <a:p>
            <a:pPr marL="0" indent="0">
              <a:buNone/>
            </a:pPr>
            <a:r>
              <a:rPr lang="en-US" sz="3800" dirty="0">
                <a:solidFill>
                  <a:srgbClr val="002060"/>
                </a:solidFill>
              </a:rPr>
              <a:t>Title IV – Student Support and Academic Enrichment Grants - </a:t>
            </a:r>
            <a:r>
              <a:rPr lang="en-US" sz="3800" u="sng" dirty="0">
                <a:solidFill>
                  <a:srgbClr val="002060"/>
                </a:solidFill>
                <a:hlinkClick r:id="rId6"/>
              </a:rPr>
              <a:t>https://www2.ed.gov/policy/elsec/leg/essa/essassaegrantguid10212016.pdf</a:t>
            </a:r>
            <a:endParaRPr lang="en-US" sz="3800" dirty="0">
              <a:solidFill>
                <a:srgbClr val="002060"/>
              </a:solidFill>
            </a:endParaRPr>
          </a:p>
          <a:p>
            <a:pPr marL="0" indent="0">
              <a:buNone/>
            </a:pPr>
            <a:endParaRPr lang="en-US" sz="3800" dirty="0">
              <a:solidFill>
                <a:srgbClr val="002060"/>
              </a:solidFill>
            </a:endParaRPr>
          </a:p>
          <a:p>
            <a:pPr marL="0" indent="0">
              <a:buNone/>
            </a:pPr>
            <a:r>
              <a:rPr lang="en-US" sz="3800" dirty="0">
                <a:solidFill>
                  <a:srgbClr val="002060"/>
                </a:solidFill>
              </a:rPr>
              <a:t>Title V – REAP - </a:t>
            </a:r>
            <a:r>
              <a:rPr lang="en-US" sz="3800" u="sng" dirty="0">
                <a:solidFill>
                  <a:srgbClr val="002060"/>
                </a:solidFill>
                <a:hlinkClick r:id="rId7"/>
              </a:rPr>
              <a:t>https://search.usa.gov/search?utf8=%E2%9C%93&amp;affiliate=ed.gov&amp;query=non+regulatory+guidance+Title+V+REAP</a:t>
            </a:r>
            <a:endParaRPr lang="en-US" sz="3800" u="sng" dirty="0">
              <a:solidFill>
                <a:srgbClr val="002060"/>
              </a:solidFill>
            </a:endParaRPr>
          </a:p>
          <a:p>
            <a:pPr marL="0" indent="0">
              <a:buNone/>
            </a:pPr>
            <a:endParaRPr lang="en-US" dirty="0"/>
          </a:p>
        </p:txBody>
      </p:sp>
    </p:spTree>
    <p:extLst>
      <p:ext uri="{BB962C8B-B14F-4D97-AF65-F5344CB8AC3E}">
        <p14:creationId xmlns:p14="http://schemas.microsoft.com/office/powerpoint/2010/main" val="13381306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63"/>
        <p:cNvGrpSpPr/>
        <p:nvPr/>
      </p:nvGrpSpPr>
      <p:grpSpPr>
        <a:xfrm>
          <a:off x="0" y="0"/>
          <a:ext cx="0" cy="0"/>
          <a:chOff x="0" y="0"/>
          <a:chExt cx="0" cy="0"/>
        </a:xfrm>
      </p:grpSpPr>
      <p:pic>
        <p:nvPicPr>
          <p:cNvPr id="1064" name="Google Shape;1064;g7e5d19cc42_0_9"/>
          <p:cNvPicPr preferRelativeResize="0"/>
          <p:nvPr/>
        </p:nvPicPr>
        <p:blipFill>
          <a:blip r:embed="rId3">
            <a:alphaModFix/>
          </a:blip>
          <a:stretch>
            <a:fillRect/>
          </a:stretch>
        </p:blipFill>
        <p:spPr>
          <a:xfrm>
            <a:off x="152400" y="152400"/>
            <a:ext cx="5431797" cy="6553200"/>
          </a:xfrm>
          <a:prstGeom prst="rect">
            <a:avLst/>
          </a:prstGeom>
          <a:noFill/>
          <a:ln>
            <a:noFill/>
          </a:ln>
        </p:spPr>
      </p:pic>
      <p:sp>
        <p:nvSpPr>
          <p:cNvPr id="1065" name="Google Shape;1065;g7e5d19cc42_0_9"/>
          <p:cNvSpPr txBox="1"/>
          <p:nvPr/>
        </p:nvSpPr>
        <p:spPr>
          <a:xfrm>
            <a:off x="5956525" y="639425"/>
            <a:ext cx="5431800" cy="565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800">
                <a:latin typeface="Calibri"/>
                <a:ea typeface="Calibri"/>
                <a:cs typeface="Calibri"/>
                <a:sym typeface="Calibri"/>
              </a:rPr>
              <a:t>What questions do you have?</a:t>
            </a:r>
            <a:endParaRPr sz="4800">
              <a:latin typeface="Calibri"/>
              <a:ea typeface="Calibri"/>
              <a:cs typeface="Calibri"/>
              <a:sym typeface="Calibri"/>
            </a:endParaRPr>
          </a:p>
          <a:p>
            <a:pPr marL="0" lvl="0" indent="0" algn="l" rtl="0">
              <a:spcBef>
                <a:spcPts val="0"/>
              </a:spcBef>
              <a:spcAft>
                <a:spcPts val="0"/>
              </a:spcAft>
              <a:buNone/>
            </a:pPr>
            <a:endParaRPr sz="4800">
              <a:latin typeface="Calibri"/>
              <a:ea typeface="Calibri"/>
              <a:cs typeface="Calibri"/>
              <a:sym typeface="Calibri"/>
            </a:endParaRPr>
          </a:p>
          <a:p>
            <a:pPr marL="0" lvl="0" indent="0" algn="l" rtl="0">
              <a:spcBef>
                <a:spcPts val="0"/>
              </a:spcBef>
              <a:spcAft>
                <a:spcPts val="0"/>
              </a:spcAft>
              <a:buNone/>
            </a:pPr>
            <a:r>
              <a:rPr lang="en-US" sz="4800">
                <a:latin typeface="Calibri"/>
                <a:ea typeface="Calibri"/>
                <a:cs typeface="Calibri"/>
                <a:sym typeface="Calibri"/>
              </a:rPr>
              <a:t>What supports do you need?</a:t>
            </a:r>
            <a:endParaRPr sz="4800">
              <a:latin typeface="Calibri"/>
              <a:ea typeface="Calibri"/>
              <a:cs typeface="Calibri"/>
              <a:sym typeface="Calibri"/>
            </a:endParaRPr>
          </a:p>
        </p:txBody>
      </p:sp>
    </p:spTree>
    <p:extLst>
      <p:ext uri="{BB962C8B-B14F-4D97-AF65-F5344CB8AC3E}">
        <p14:creationId xmlns:p14="http://schemas.microsoft.com/office/powerpoint/2010/main" val="33024085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1">
              <a:lumMod val="20000"/>
              <a:lumOff val="80000"/>
            </a:schemeClr>
          </a:solidFill>
        </p:spPr>
        <p:txBody>
          <a:bodyPr/>
          <a:lstStyle/>
          <a:p>
            <a:r>
              <a:rPr lang="en-US" dirty="0"/>
              <a:t>Federal Finance</a:t>
            </a:r>
          </a:p>
        </p:txBody>
      </p:sp>
      <p:sp>
        <p:nvSpPr>
          <p:cNvPr id="3" name="Subtitle 2"/>
          <p:cNvSpPr>
            <a:spLocks noGrp="1"/>
          </p:cNvSpPr>
          <p:nvPr>
            <p:ph type="subTitle" idx="1"/>
          </p:nvPr>
        </p:nvSpPr>
        <p:spPr/>
        <p:txBody>
          <a:bodyPr/>
          <a:lstStyle/>
          <a:p>
            <a:r>
              <a:rPr lang="en-US" dirty="0"/>
              <a:t>Arkansas Department of Education</a:t>
            </a:r>
          </a:p>
          <a:p>
            <a:r>
              <a:rPr lang="en-US" dirty="0"/>
              <a:t>Division of Elementary and Secondary Education</a:t>
            </a:r>
          </a:p>
          <a:p>
            <a:r>
              <a:rPr lang="en-US" dirty="0"/>
              <a:t>February 21, 2020</a:t>
            </a:r>
          </a:p>
        </p:txBody>
      </p:sp>
    </p:spTree>
    <p:extLst>
      <p:ext uri="{BB962C8B-B14F-4D97-AF65-F5344CB8AC3E}">
        <p14:creationId xmlns:p14="http://schemas.microsoft.com/office/powerpoint/2010/main" val="29183032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Indirect Cost</a:t>
            </a:r>
          </a:p>
        </p:txBody>
      </p:sp>
      <p:sp>
        <p:nvSpPr>
          <p:cNvPr id="3" name="Subtitle 2"/>
          <p:cNvSpPr>
            <a:spLocks noGrp="1"/>
          </p:cNvSpPr>
          <p:nvPr>
            <p:ph type="subTitle" idx="1"/>
          </p:nvPr>
        </p:nvSpPr>
        <p:spPr/>
        <p:txBody>
          <a:bodyPr/>
          <a:lstStyle/>
          <a:p>
            <a:r>
              <a:rPr lang="en-US" dirty="0"/>
              <a:t>Part 1</a:t>
            </a:r>
          </a:p>
        </p:txBody>
      </p:sp>
    </p:spTree>
    <p:extLst>
      <p:ext uri="{BB962C8B-B14F-4D97-AF65-F5344CB8AC3E}">
        <p14:creationId xmlns:p14="http://schemas.microsoft.com/office/powerpoint/2010/main" val="185388715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t>Basic Rate Calculation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endParaRPr lang="en-US" sz="4000" i="1" dirty="0">
                  <a:latin typeface="Cambria Math" panose="02040503050406030204" pitchFamily="18" charset="0"/>
                </a:endParaRPr>
              </a:p>
              <a:p>
                <a:pPr marL="0" indent="0">
                  <a:buNone/>
                </a:pPr>
                <a14:m>
                  <m:oMathPara xmlns:m="http://schemas.openxmlformats.org/officeDocument/2006/math">
                    <m:oMathParaPr>
                      <m:jc m:val="center"/>
                    </m:oMathParaPr>
                    <m:oMath xmlns:m="http://schemas.openxmlformats.org/officeDocument/2006/math">
                      <m:f>
                        <m:fPr>
                          <m:ctrlPr>
                            <a:rPr lang="en-US" sz="4000" i="1" smtClean="0">
                              <a:latin typeface="Cambria Math" panose="02040503050406030204" pitchFamily="18" charset="0"/>
                            </a:rPr>
                          </m:ctrlPr>
                        </m:fPr>
                        <m:num>
                          <m:r>
                            <a:rPr lang="en-US" sz="4000" b="0" i="1" smtClean="0">
                              <a:latin typeface="Cambria Math" panose="02040503050406030204" pitchFamily="18" charset="0"/>
                            </a:rPr>
                            <m:t>𝐴𝑙𝑙</m:t>
                          </m:r>
                          <m:r>
                            <a:rPr lang="en-US" sz="4000" b="0" i="1" smtClean="0">
                              <a:latin typeface="Cambria Math" panose="02040503050406030204" pitchFamily="18" charset="0"/>
                            </a:rPr>
                            <m:t> </m:t>
                          </m:r>
                          <m:r>
                            <a:rPr lang="en-US" sz="4000" b="0" i="1" smtClean="0">
                              <a:latin typeface="Cambria Math" panose="02040503050406030204" pitchFamily="18" charset="0"/>
                            </a:rPr>
                            <m:t>𝐼𝑛𝑑𝑖𝑟𝑒𝑐𝑡</m:t>
                          </m:r>
                          <m:r>
                            <a:rPr lang="en-US" sz="4000" b="0" i="1" smtClean="0">
                              <a:latin typeface="Cambria Math" panose="02040503050406030204" pitchFamily="18" charset="0"/>
                            </a:rPr>
                            <m:t> </m:t>
                          </m:r>
                          <m:r>
                            <a:rPr lang="en-US" sz="4000" b="0" i="1" smtClean="0">
                              <a:latin typeface="Cambria Math" panose="02040503050406030204" pitchFamily="18" charset="0"/>
                            </a:rPr>
                            <m:t>𝐶𝑜𝑠𝑡𝑠</m:t>
                          </m:r>
                        </m:num>
                        <m:den>
                          <m:r>
                            <a:rPr lang="en-US" sz="4000" b="0" i="1" smtClean="0">
                              <a:latin typeface="Cambria Math" panose="02040503050406030204" pitchFamily="18" charset="0"/>
                            </a:rPr>
                            <m:t>𝐴𝑙𝑙</m:t>
                          </m:r>
                          <m:r>
                            <a:rPr lang="en-US" sz="4000" b="0" i="1" smtClean="0">
                              <a:latin typeface="Cambria Math" panose="02040503050406030204" pitchFamily="18" charset="0"/>
                            </a:rPr>
                            <m:t> </m:t>
                          </m:r>
                          <m:r>
                            <a:rPr lang="en-US" sz="4000" b="0" i="1" smtClean="0">
                              <a:latin typeface="Cambria Math" panose="02040503050406030204" pitchFamily="18" charset="0"/>
                            </a:rPr>
                            <m:t>𝐷𝑖𝑟𝑒𝑐𝑡</m:t>
                          </m:r>
                          <m:r>
                            <a:rPr lang="en-US" sz="4000" b="0" i="1" smtClean="0">
                              <a:latin typeface="Cambria Math" panose="02040503050406030204" pitchFamily="18" charset="0"/>
                            </a:rPr>
                            <m:t> </m:t>
                          </m:r>
                          <m:r>
                            <a:rPr lang="en-US" sz="4000" b="0" i="1" smtClean="0">
                              <a:latin typeface="Cambria Math" panose="02040503050406030204" pitchFamily="18" charset="0"/>
                            </a:rPr>
                            <m:t>𝐶𝑜𝑠𝑡𝑠</m:t>
                          </m:r>
                        </m:den>
                      </m:f>
                    </m:oMath>
                  </m:oMathPara>
                </a14:m>
                <a:endParaRPr lang="en-US" sz="4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499679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t>ADE Method</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sz="2800" dirty="0"/>
                  <a:t>Old Method – fixed with carryforward</a:t>
                </a:r>
              </a:p>
              <a:p>
                <a:pPr marL="274320" lvl="1" indent="0">
                  <a:buNone/>
                </a:pPr>
                <a:endParaRPr lang="en-US" sz="1800" i="1" dirty="0">
                  <a:latin typeface="Cambria Math" panose="02040503050406030204" pitchFamily="18" charset="0"/>
                </a:endParaRPr>
              </a:p>
              <a:p>
                <a:pPr marL="274320" lvl="1" indent="0">
                  <a:buNone/>
                </a:pPr>
                <a14:m>
                  <m:oMathPara xmlns:m="http://schemas.openxmlformats.org/officeDocument/2006/math">
                    <m:oMathParaPr>
                      <m:jc m:val="centerGroup"/>
                    </m:oMathParaPr>
                    <m:oMath xmlns:m="http://schemas.openxmlformats.org/officeDocument/2006/math">
                      <m:f>
                        <m:fPr>
                          <m:ctrlPr>
                            <a:rPr lang="en-US" sz="1800" i="1">
                              <a:latin typeface="Cambria Math" panose="02040503050406030204" pitchFamily="18" charset="0"/>
                            </a:rPr>
                          </m:ctrlPr>
                        </m:fPr>
                        <m:num>
                          <m:r>
                            <a:rPr lang="en-US" sz="1800" i="1">
                              <a:latin typeface="Cambria Math" panose="02040503050406030204" pitchFamily="18" charset="0"/>
                            </a:rPr>
                            <m:t>𝐼𝑛𝑑𝑖𝑟𝑒𝑐𝑡</m:t>
                          </m:r>
                        </m:num>
                        <m:den>
                          <m:r>
                            <a:rPr lang="en-US" sz="1800" i="1">
                              <a:latin typeface="Cambria Math" panose="02040503050406030204" pitchFamily="18" charset="0"/>
                            </a:rPr>
                            <m:t>𝐷𝑖𝑟𝑒𝑐𝑡</m:t>
                          </m:r>
                        </m:den>
                      </m:f>
                      <m:r>
                        <a:rPr lang="en-US" sz="1800" i="1">
                          <a:latin typeface="Cambria Math" panose="02040503050406030204" pitchFamily="18" charset="0"/>
                        </a:rPr>
                        <m:t> </m:t>
                      </m:r>
                      <m:r>
                        <a:rPr lang="en-US" sz="1800" i="1">
                          <a:latin typeface="Cambria Math" panose="02040503050406030204" pitchFamily="18" charset="0"/>
                        </a:rPr>
                        <m:t>𝑤𝑖𝑡h</m:t>
                      </m:r>
                      <m:r>
                        <a:rPr lang="en-US" sz="1800" i="1">
                          <a:latin typeface="Cambria Math" panose="02040503050406030204" pitchFamily="18" charset="0"/>
                        </a:rPr>
                        <m:t> </m:t>
                      </m:r>
                      <m:r>
                        <a:rPr lang="en-US" sz="1800" i="1">
                          <a:latin typeface="Cambria Math" panose="02040503050406030204" pitchFamily="18" charset="0"/>
                        </a:rPr>
                        <m:t>𝑎𝑑𝑗𝑢𝑠𝑡𝑚𝑒𝑛𝑡</m:t>
                      </m:r>
                      <m:r>
                        <a:rPr lang="en-US" sz="1800" i="1">
                          <a:latin typeface="Cambria Math" panose="02040503050406030204" pitchFamily="18" charset="0"/>
                        </a:rPr>
                        <m:t> </m:t>
                      </m:r>
                      <m:r>
                        <a:rPr lang="en-US" sz="1800" i="1">
                          <a:latin typeface="Cambria Math" panose="02040503050406030204" pitchFamily="18" charset="0"/>
                        </a:rPr>
                        <m:t>𝑓𝑜𝑟</m:t>
                      </m:r>
                      <m:r>
                        <a:rPr lang="en-US" sz="1800" i="1">
                          <a:latin typeface="Cambria Math" panose="02040503050406030204" pitchFamily="18" charset="0"/>
                        </a:rPr>
                        <m:t> </m:t>
                      </m:r>
                      <m:r>
                        <a:rPr lang="en-US" sz="1800" i="1">
                          <a:latin typeface="Cambria Math" panose="02040503050406030204" pitchFamily="18" charset="0"/>
                        </a:rPr>
                        <m:t>𝑝𝑟𝑖𝑜𝑟</m:t>
                      </m:r>
                      <m:r>
                        <a:rPr lang="en-US" sz="1800" i="1">
                          <a:latin typeface="Cambria Math" panose="02040503050406030204" pitchFamily="18" charset="0"/>
                        </a:rPr>
                        <m:t> </m:t>
                      </m:r>
                      <m:r>
                        <a:rPr lang="en-US" sz="1800" i="1">
                          <a:latin typeface="Cambria Math" panose="02040503050406030204" pitchFamily="18" charset="0"/>
                        </a:rPr>
                        <m:t>𝑟𝑎𝑡𝑒</m:t>
                      </m:r>
                    </m:oMath>
                  </m:oMathPara>
                </a14:m>
                <a:endParaRPr lang="en-US" sz="1800" dirty="0"/>
              </a:p>
              <a:p>
                <a:pPr marL="0" indent="0">
                  <a:buNone/>
                </a:pPr>
                <a:endParaRPr lang="en-US" sz="2800" dirty="0"/>
              </a:p>
              <a:p>
                <a:r>
                  <a:rPr lang="en-US" sz="2800" dirty="0"/>
                  <a:t>New Method – predetermined with discount</a:t>
                </a:r>
              </a:p>
              <a:p>
                <a:pPr marL="274320" lvl="1" indent="0">
                  <a:buNone/>
                </a:pPr>
                <a:endParaRPr lang="en-US" sz="1800" i="1" dirty="0">
                  <a:latin typeface="Cambria Math" panose="02040503050406030204" pitchFamily="18" charset="0"/>
                </a:endParaRPr>
              </a:p>
              <a:p>
                <a:pPr marL="274320" lvl="1" indent="0">
                  <a:buNone/>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r>
                            <a:rPr lang="en-US" sz="1800" b="0" i="1" smtClean="0">
                              <a:latin typeface="Cambria Math" panose="02040503050406030204" pitchFamily="18" charset="0"/>
                            </a:rPr>
                            <m:t>𝐼𝑛𝑑𝑖𝑟𝑒𝑐𝑡</m:t>
                          </m:r>
                        </m:num>
                        <m:den>
                          <m:r>
                            <a:rPr lang="en-US" sz="1800" b="0" i="1" smtClean="0">
                              <a:latin typeface="Cambria Math" panose="02040503050406030204" pitchFamily="18" charset="0"/>
                            </a:rPr>
                            <m:t>𝐷𝑖𝑟𝑒𝑐𝑡</m:t>
                          </m:r>
                        </m:den>
                      </m:f>
                      <m:r>
                        <a:rPr lang="en-US" sz="1800" b="0" i="1" smtClean="0">
                          <a:latin typeface="Cambria Math" panose="02040503050406030204" pitchFamily="18" charset="0"/>
                        </a:rPr>
                        <m:t> </m:t>
                      </m:r>
                      <m:r>
                        <a:rPr lang="en-US" sz="1800" b="0" i="1" smtClean="0">
                          <a:latin typeface="Cambria Math" panose="02040503050406030204" pitchFamily="18" charset="0"/>
                        </a:rPr>
                        <m:t>𝑤𝑖𝑡h</m:t>
                      </m:r>
                      <m:r>
                        <a:rPr lang="en-US" sz="1800" b="0" i="1" smtClean="0">
                          <a:latin typeface="Cambria Math" panose="02040503050406030204" pitchFamily="18" charset="0"/>
                        </a:rPr>
                        <m:t> 5% </m:t>
                      </m:r>
                      <m:r>
                        <a:rPr lang="en-US" sz="1800" b="0" i="1" smtClean="0">
                          <a:latin typeface="Cambria Math" panose="02040503050406030204" pitchFamily="18" charset="0"/>
                        </a:rPr>
                        <m:t>𝑑𝑖𝑠𝑐𝑜𝑢𝑛𝑡</m:t>
                      </m:r>
                    </m:oMath>
                  </m:oMathPara>
                </a14:m>
                <a:endParaRPr lang="en-US" sz="1800" dirty="0"/>
              </a:p>
              <a:p>
                <a:pPr marL="274320" lvl="1" indent="0">
                  <a:buNone/>
                </a:pPr>
                <a:endParaRPr lang="en-US" sz="1800" dirty="0"/>
              </a:p>
              <a:p>
                <a:pPr marL="274320" lvl="1" indent="0">
                  <a:buNone/>
                </a:pPr>
                <a:r>
                  <a:rPr lang="en-US" sz="1800" dirty="0"/>
                  <a:t>*Open Enrollment Charters will now be weighted average of rates of districts from which students are derived</a:t>
                </a:r>
              </a:p>
              <a:p>
                <a:pPr marL="274320" lvl="1" indent="0">
                  <a:buNone/>
                </a:pPr>
                <a:endParaRPr lang="en-US" sz="1800" dirty="0"/>
              </a:p>
              <a:p>
                <a:pPr marL="274320" lvl="1" indent="0">
                  <a:buNone/>
                </a:pPr>
                <a:endParaRPr lang="en-US" sz="1800"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851" t="-1821"/>
                </a:stretch>
              </a:blipFill>
            </p:spPr>
            <p:txBody>
              <a:bodyPr/>
              <a:lstStyle/>
              <a:p>
                <a:r>
                  <a:rPr lang="en-US">
                    <a:noFill/>
                  </a:rPr>
                  <a:t> </a:t>
                </a:r>
              </a:p>
            </p:txBody>
          </p:sp>
        </mc:Fallback>
      </mc:AlternateContent>
    </p:spTree>
    <p:extLst>
      <p:ext uri="{BB962C8B-B14F-4D97-AF65-F5344CB8AC3E}">
        <p14:creationId xmlns:p14="http://schemas.microsoft.com/office/powerpoint/2010/main" val="313968244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err="1"/>
              <a:t>Subawards</a:t>
            </a:r>
            <a:endParaRPr lang="en-US" sz="5400" dirty="0"/>
          </a:p>
        </p:txBody>
      </p:sp>
      <p:sp>
        <p:nvSpPr>
          <p:cNvPr id="3" name="Content Placeholder 2"/>
          <p:cNvSpPr>
            <a:spLocks noGrp="1"/>
          </p:cNvSpPr>
          <p:nvPr>
            <p:ph idx="1"/>
          </p:nvPr>
        </p:nvSpPr>
        <p:spPr/>
        <p:txBody>
          <a:bodyPr>
            <a:normAutofit/>
          </a:bodyPr>
          <a:lstStyle/>
          <a:p>
            <a:r>
              <a:rPr lang="en-US" sz="3600" dirty="0"/>
              <a:t>Minimal Administrative Effort</a:t>
            </a:r>
          </a:p>
          <a:p>
            <a:r>
              <a:rPr lang="en-US" sz="3600" dirty="0"/>
              <a:t>First $25,000</a:t>
            </a:r>
          </a:p>
        </p:txBody>
      </p:sp>
    </p:spTree>
    <p:extLst>
      <p:ext uri="{BB962C8B-B14F-4D97-AF65-F5344CB8AC3E}">
        <p14:creationId xmlns:p14="http://schemas.microsoft.com/office/powerpoint/2010/main" val="42288702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t>Budgeting</a:t>
            </a:r>
          </a:p>
        </p:txBody>
      </p:sp>
      <p:sp>
        <p:nvSpPr>
          <p:cNvPr id="3" name="Content Placeholder 2"/>
          <p:cNvSpPr>
            <a:spLocks noGrp="1"/>
          </p:cNvSpPr>
          <p:nvPr>
            <p:ph idx="1"/>
          </p:nvPr>
        </p:nvSpPr>
        <p:spPr/>
        <p:txBody>
          <a:bodyPr>
            <a:normAutofit/>
          </a:bodyPr>
          <a:lstStyle/>
          <a:p>
            <a:r>
              <a:rPr lang="en-US" sz="3200" dirty="0"/>
              <a:t>Indirect cost recovery must be in approved budget</a:t>
            </a:r>
          </a:p>
          <a:p>
            <a:r>
              <a:rPr lang="en-US" sz="3200" dirty="0"/>
              <a:t>Part of administrative cost limits, if applicable</a:t>
            </a:r>
          </a:p>
        </p:txBody>
      </p:sp>
    </p:spTree>
    <p:extLst>
      <p:ext uri="{BB962C8B-B14F-4D97-AF65-F5344CB8AC3E}">
        <p14:creationId xmlns:p14="http://schemas.microsoft.com/office/powerpoint/2010/main" val="3957350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7848F1-6280-CF4B-A9C0-0DB35E5D357F}"/>
              </a:ext>
            </a:extLst>
          </p:cNvPr>
          <p:cNvSpPr>
            <a:spLocks noGrp="1"/>
          </p:cNvSpPr>
          <p:nvPr>
            <p:ph type="ctr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lstStyle/>
          <a:p>
            <a:r>
              <a:rPr lang="en-US" dirty="0"/>
              <a:t>Needs Assessment Process</a:t>
            </a:r>
          </a:p>
        </p:txBody>
      </p:sp>
    </p:spTree>
    <p:extLst>
      <p:ext uri="{BB962C8B-B14F-4D97-AF65-F5344CB8AC3E}">
        <p14:creationId xmlns:p14="http://schemas.microsoft.com/office/powerpoint/2010/main" val="41900494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a:t>Cost Categories</a:t>
            </a:r>
          </a:p>
        </p:txBody>
      </p:sp>
      <p:sp>
        <p:nvSpPr>
          <p:cNvPr id="3" name="Content Placeholder 2"/>
          <p:cNvSpPr>
            <a:spLocks noGrp="1"/>
          </p:cNvSpPr>
          <p:nvPr>
            <p:ph idx="1"/>
          </p:nvPr>
        </p:nvSpPr>
        <p:spPr/>
        <p:txBody>
          <a:bodyPr>
            <a:normAutofit/>
          </a:bodyPr>
          <a:lstStyle/>
          <a:p>
            <a:pPr lvl="1"/>
            <a:r>
              <a:rPr lang="en-US" sz="4000" dirty="0"/>
              <a:t>Administration</a:t>
            </a:r>
          </a:p>
          <a:p>
            <a:pPr lvl="2"/>
            <a:r>
              <a:rPr lang="en-US" sz="3600" dirty="0"/>
              <a:t>Indirect</a:t>
            </a:r>
          </a:p>
          <a:p>
            <a:pPr lvl="1"/>
            <a:r>
              <a:rPr lang="en-US" sz="4000" dirty="0"/>
              <a:t>Program</a:t>
            </a:r>
          </a:p>
        </p:txBody>
      </p:sp>
    </p:spTree>
    <p:extLst>
      <p:ext uri="{BB962C8B-B14F-4D97-AF65-F5344CB8AC3E}">
        <p14:creationId xmlns:p14="http://schemas.microsoft.com/office/powerpoint/2010/main" val="39501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t>Administration Costs</a:t>
            </a:r>
          </a:p>
        </p:txBody>
      </p:sp>
      <p:sp>
        <p:nvSpPr>
          <p:cNvPr id="3" name="Content Placeholder 2"/>
          <p:cNvSpPr>
            <a:spLocks noGrp="1"/>
          </p:cNvSpPr>
          <p:nvPr>
            <p:ph idx="1"/>
          </p:nvPr>
        </p:nvSpPr>
        <p:spPr/>
        <p:txBody>
          <a:bodyPr>
            <a:normAutofit/>
          </a:bodyPr>
          <a:lstStyle/>
          <a:p>
            <a:r>
              <a:rPr lang="en-US" sz="3200" dirty="0"/>
              <a:t>Management, Coordination</a:t>
            </a:r>
          </a:p>
          <a:p>
            <a:pPr lvl="1"/>
            <a:r>
              <a:rPr lang="en-US" sz="3200" dirty="0"/>
              <a:t>Ex:  office supplies</a:t>
            </a:r>
          </a:p>
          <a:p>
            <a:pPr marL="1097280" lvl="4" indent="0">
              <a:buNone/>
            </a:pPr>
            <a:r>
              <a:rPr lang="en-US" sz="3000" dirty="0"/>
              <a:t>  program coordinator salary</a:t>
            </a:r>
          </a:p>
          <a:p>
            <a:pPr marL="1097280" lvl="4" indent="0">
              <a:buNone/>
            </a:pPr>
            <a:r>
              <a:rPr lang="en-US" sz="3000" dirty="0"/>
              <a:t>  indirect costs</a:t>
            </a:r>
          </a:p>
        </p:txBody>
      </p:sp>
    </p:spTree>
    <p:extLst>
      <p:ext uri="{BB962C8B-B14F-4D97-AF65-F5344CB8AC3E}">
        <p14:creationId xmlns:p14="http://schemas.microsoft.com/office/powerpoint/2010/main" val="31746745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t>Indirect Costs</a:t>
            </a:r>
          </a:p>
        </p:txBody>
      </p:sp>
      <p:sp>
        <p:nvSpPr>
          <p:cNvPr id="3" name="Content Placeholder 2"/>
          <p:cNvSpPr>
            <a:spLocks noGrp="1"/>
          </p:cNvSpPr>
          <p:nvPr>
            <p:ph idx="1"/>
          </p:nvPr>
        </p:nvSpPr>
        <p:spPr/>
        <p:txBody>
          <a:bodyPr>
            <a:normAutofit/>
          </a:bodyPr>
          <a:lstStyle/>
          <a:p>
            <a:r>
              <a:rPr lang="en-US" sz="3200" dirty="0"/>
              <a:t>District overhead</a:t>
            </a:r>
          </a:p>
          <a:p>
            <a:pPr lvl="1"/>
            <a:r>
              <a:rPr lang="en-US" sz="3200" dirty="0"/>
              <a:t>Ex:  business operations</a:t>
            </a:r>
          </a:p>
          <a:p>
            <a:pPr marL="1097280" lvl="4" indent="0">
              <a:buNone/>
            </a:pPr>
            <a:r>
              <a:rPr lang="en-US" sz="3000" dirty="0"/>
              <a:t>  utilities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950" y="2727869"/>
            <a:ext cx="2859578" cy="3689778"/>
          </a:xfrm>
          <a:prstGeom prst="rect">
            <a:avLst/>
          </a:prstGeom>
        </p:spPr>
      </p:pic>
    </p:spTree>
    <p:extLst>
      <p:ext uri="{BB962C8B-B14F-4D97-AF65-F5344CB8AC3E}">
        <p14:creationId xmlns:p14="http://schemas.microsoft.com/office/powerpoint/2010/main" val="407953561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t>Program Costs</a:t>
            </a:r>
          </a:p>
        </p:txBody>
      </p:sp>
      <p:sp>
        <p:nvSpPr>
          <p:cNvPr id="3" name="Content Placeholder 2"/>
          <p:cNvSpPr>
            <a:spLocks noGrp="1"/>
          </p:cNvSpPr>
          <p:nvPr>
            <p:ph idx="1"/>
          </p:nvPr>
        </p:nvSpPr>
        <p:spPr/>
        <p:txBody>
          <a:bodyPr>
            <a:normAutofit/>
          </a:bodyPr>
          <a:lstStyle/>
          <a:p>
            <a:r>
              <a:rPr lang="en-US" sz="3200" dirty="0"/>
              <a:t>Implementation</a:t>
            </a:r>
          </a:p>
          <a:p>
            <a:pPr lvl="1"/>
            <a:r>
              <a:rPr lang="en-US" sz="3200" dirty="0"/>
              <a:t>Ex:  tutors/teachers</a:t>
            </a:r>
          </a:p>
          <a:p>
            <a:pPr marL="1097280" lvl="4" indent="0">
              <a:buNone/>
            </a:pPr>
            <a:r>
              <a:rPr lang="en-US" sz="3000" dirty="0"/>
              <a:t>  student supplies/technology</a:t>
            </a:r>
          </a:p>
        </p:txBody>
      </p:sp>
    </p:spTree>
    <p:extLst>
      <p:ext uri="{BB962C8B-B14F-4D97-AF65-F5344CB8AC3E}">
        <p14:creationId xmlns:p14="http://schemas.microsoft.com/office/powerpoint/2010/main" val="14907751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sp>
        <p:nvSpPr>
          <p:cNvPr id="3" name="Content Placeholder 2"/>
          <p:cNvSpPr>
            <a:spLocks noGrp="1"/>
          </p:cNvSpPr>
          <p:nvPr>
            <p:ph idx="1"/>
          </p:nvPr>
        </p:nvSpPr>
        <p:spPr/>
        <p:txBody>
          <a:bodyPr>
            <a:normAutofit/>
          </a:bodyPr>
          <a:lstStyle/>
          <a:p>
            <a:r>
              <a:rPr lang="en-US" sz="2800" dirty="0"/>
              <a:t>AGT School District --- </a:t>
            </a:r>
          </a:p>
          <a:p>
            <a:pPr marL="274320" lvl="1" indent="0">
              <a:buNone/>
            </a:pPr>
            <a:r>
              <a:rPr lang="en-US" sz="2600" dirty="0"/>
              <a:t>Purple Prom Dress Grant</a:t>
            </a:r>
          </a:p>
          <a:p>
            <a:pPr marL="0" indent="0">
              <a:buNone/>
            </a:pPr>
            <a:endParaRPr lang="en-US" sz="280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459" t="-312" r="6937" b="-1842"/>
          <a:stretch/>
        </p:blipFill>
        <p:spPr>
          <a:xfrm rot="20772988">
            <a:off x="822772" y="3326618"/>
            <a:ext cx="2128926" cy="2971368"/>
          </a:xfrm>
          <a:prstGeom prst="rect">
            <a:avLst/>
          </a:prstGeom>
          <a:solidFill>
            <a:schemeClr val="accent1">
              <a:lumMod val="75000"/>
            </a:schemeClr>
          </a:solidFill>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7602" y="855624"/>
            <a:ext cx="3833554" cy="5058161"/>
          </a:xfrm>
          <a:prstGeom prst="rect">
            <a:avLst/>
          </a:prstGeom>
        </p:spPr>
      </p:pic>
      <p:pic>
        <p:nvPicPr>
          <p:cNvPr id="6" name="Picture 5"/>
          <p:cNvPicPr>
            <a:picLocks noChangeAspect="1"/>
          </p:cNvPicPr>
          <p:nvPr/>
        </p:nvPicPr>
        <p:blipFill>
          <a:blip r:embed="rId4"/>
          <a:stretch>
            <a:fillRect/>
          </a:stretch>
        </p:blipFill>
        <p:spPr>
          <a:xfrm>
            <a:off x="7870765" y="1611848"/>
            <a:ext cx="1007228" cy="1287780"/>
          </a:xfrm>
          <a:prstGeom prst="rect">
            <a:avLst/>
          </a:prstGeom>
        </p:spPr>
      </p:pic>
      <p:sp>
        <p:nvSpPr>
          <p:cNvPr id="7" name="TextBox 6"/>
          <p:cNvSpPr txBox="1"/>
          <p:nvPr/>
        </p:nvSpPr>
        <p:spPr>
          <a:xfrm>
            <a:off x="7130657" y="2968367"/>
            <a:ext cx="2733225" cy="2031325"/>
          </a:xfrm>
          <a:prstGeom prst="rect">
            <a:avLst/>
          </a:prstGeom>
          <a:noFill/>
        </p:spPr>
        <p:txBody>
          <a:bodyPr wrap="square" rtlCol="0">
            <a:spAutoFit/>
          </a:bodyPr>
          <a:lstStyle/>
          <a:p>
            <a:r>
              <a:rPr lang="en-US" dirty="0">
                <a:solidFill>
                  <a:srgbClr val="7030A0"/>
                </a:solidFill>
              </a:rPr>
              <a:t>The US </a:t>
            </a:r>
            <a:r>
              <a:rPr lang="en-US" dirty="0" err="1">
                <a:solidFill>
                  <a:srgbClr val="7030A0"/>
                </a:solidFill>
              </a:rPr>
              <a:t>Dept</a:t>
            </a:r>
            <a:r>
              <a:rPr lang="en-US" dirty="0">
                <a:solidFill>
                  <a:srgbClr val="7030A0"/>
                </a:solidFill>
              </a:rPr>
              <a:t> of Formal Attire hereby issues a Purple Prom Dress Grant Award to AGT School District in the amount of $3,215,000.</a:t>
            </a:r>
          </a:p>
          <a:p>
            <a:endParaRPr lang="en-US" dirty="0"/>
          </a:p>
        </p:txBody>
      </p:sp>
    </p:spTree>
    <p:extLst>
      <p:ext uri="{BB962C8B-B14F-4D97-AF65-F5344CB8AC3E}">
        <p14:creationId xmlns:p14="http://schemas.microsoft.com/office/powerpoint/2010/main" val="11007063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1872" y="214604"/>
            <a:ext cx="9692640" cy="1231641"/>
          </a:xfrm>
        </p:spPr>
        <p:txBody>
          <a:bodyPr/>
          <a:lstStyle/>
          <a:p>
            <a:r>
              <a:rPr lang="en-US" dirty="0"/>
              <a:t>Grant Budget</a:t>
            </a:r>
          </a:p>
        </p:txBody>
      </p:sp>
      <p:graphicFrame>
        <p:nvGraphicFramePr>
          <p:cNvPr id="4" name="Content Placeholder 3"/>
          <p:cNvGraphicFramePr>
            <a:graphicFrameLocks noGrp="1"/>
          </p:cNvGraphicFramePr>
          <p:nvPr>
            <p:ph idx="1"/>
            <p:extLst/>
          </p:nvPr>
        </p:nvGraphicFramePr>
        <p:xfrm>
          <a:off x="1383360" y="1586203"/>
          <a:ext cx="8594726" cy="4739951"/>
        </p:xfrm>
        <a:graphic>
          <a:graphicData uri="http://schemas.openxmlformats.org/drawingml/2006/table">
            <a:tbl>
              <a:tblPr firstRow="1" bandRow="1">
                <a:tableStyleId>{5C22544A-7EE6-4342-B048-85BDC9FD1C3A}</a:tableStyleId>
              </a:tblPr>
              <a:tblGrid>
                <a:gridCol w="4297363">
                  <a:extLst>
                    <a:ext uri="{9D8B030D-6E8A-4147-A177-3AD203B41FA5}">
                      <a16:colId xmlns:a16="http://schemas.microsoft.com/office/drawing/2014/main" val="985566797"/>
                    </a:ext>
                  </a:extLst>
                </a:gridCol>
                <a:gridCol w="4297363">
                  <a:extLst>
                    <a:ext uri="{9D8B030D-6E8A-4147-A177-3AD203B41FA5}">
                      <a16:colId xmlns:a16="http://schemas.microsoft.com/office/drawing/2014/main" val="3263785307"/>
                    </a:ext>
                  </a:extLst>
                </a:gridCol>
              </a:tblGrid>
              <a:tr h="507709">
                <a:tc>
                  <a:txBody>
                    <a:bodyPr/>
                    <a:lstStyle/>
                    <a:p>
                      <a:r>
                        <a:rPr lang="en-US" dirty="0"/>
                        <a:t>Budget Amount</a:t>
                      </a:r>
                    </a:p>
                  </a:txBody>
                  <a:tcPr>
                    <a:noFill/>
                  </a:tcPr>
                </a:tc>
                <a:tc>
                  <a:txBody>
                    <a:bodyPr/>
                    <a:lstStyle/>
                    <a:p>
                      <a:r>
                        <a:rPr lang="en-US" dirty="0"/>
                        <a:t>Budget Category</a:t>
                      </a:r>
                    </a:p>
                  </a:txBody>
                  <a:tcPr>
                    <a:noFill/>
                  </a:tcPr>
                </a:tc>
                <a:extLst>
                  <a:ext uri="{0D108BD9-81ED-4DB2-BD59-A6C34878D82A}">
                    <a16:rowId xmlns:a16="http://schemas.microsoft.com/office/drawing/2014/main" val="3057066807"/>
                  </a:ext>
                </a:extLst>
              </a:tr>
              <a:tr h="413837">
                <a:tc>
                  <a:txBody>
                    <a:bodyPr/>
                    <a:lstStyle/>
                    <a:p>
                      <a:r>
                        <a:rPr lang="en-US" dirty="0">
                          <a:solidFill>
                            <a:schemeClr val="tx1"/>
                          </a:solidFill>
                        </a:rPr>
                        <a:t>37,876</a:t>
                      </a:r>
                    </a:p>
                  </a:txBody>
                  <a:tcPr>
                    <a:noFill/>
                  </a:tcPr>
                </a:tc>
                <a:tc>
                  <a:txBody>
                    <a:bodyPr/>
                    <a:lstStyle/>
                    <a:p>
                      <a:r>
                        <a:rPr lang="en-US" dirty="0">
                          <a:solidFill>
                            <a:schemeClr val="tx1"/>
                          </a:solidFill>
                        </a:rPr>
                        <a:t>Grant coordinator salary/fringe</a:t>
                      </a:r>
                    </a:p>
                  </a:txBody>
                  <a:tcPr>
                    <a:noFill/>
                  </a:tcPr>
                </a:tc>
                <a:extLst>
                  <a:ext uri="{0D108BD9-81ED-4DB2-BD59-A6C34878D82A}">
                    <a16:rowId xmlns:a16="http://schemas.microsoft.com/office/drawing/2014/main" val="3718391508"/>
                  </a:ext>
                </a:extLst>
              </a:tr>
              <a:tr h="413837">
                <a:tc>
                  <a:txBody>
                    <a:bodyPr/>
                    <a:lstStyle/>
                    <a:p>
                      <a:r>
                        <a:rPr lang="en-US" dirty="0">
                          <a:solidFill>
                            <a:schemeClr val="tx1"/>
                          </a:solidFill>
                        </a:rPr>
                        <a:t>118,312</a:t>
                      </a:r>
                    </a:p>
                  </a:txBody>
                  <a:tcPr>
                    <a:noFill/>
                  </a:tcPr>
                </a:tc>
                <a:tc>
                  <a:txBody>
                    <a:bodyPr/>
                    <a:lstStyle/>
                    <a:p>
                      <a:r>
                        <a:rPr lang="en-US" dirty="0">
                          <a:solidFill>
                            <a:schemeClr val="tx1"/>
                          </a:solidFill>
                        </a:rPr>
                        <a:t>Indirect cost (3.68%)</a:t>
                      </a:r>
                    </a:p>
                  </a:txBody>
                  <a:tcPr>
                    <a:noFill/>
                  </a:tcPr>
                </a:tc>
                <a:extLst>
                  <a:ext uri="{0D108BD9-81ED-4DB2-BD59-A6C34878D82A}">
                    <a16:rowId xmlns:a16="http://schemas.microsoft.com/office/drawing/2014/main" val="3002638093"/>
                  </a:ext>
                </a:extLst>
              </a:tr>
              <a:tr h="413837">
                <a:tc>
                  <a:txBody>
                    <a:bodyPr/>
                    <a:lstStyle/>
                    <a:p>
                      <a:r>
                        <a:rPr lang="en-US" dirty="0">
                          <a:solidFill>
                            <a:schemeClr val="tx1"/>
                          </a:solidFill>
                        </a:rPr>
                        <a:t>4,562</a:t>
                      </a:r>
                    </a:p>
                  </a:txBody>
                  <a:tcPr>
                    <a:noFill/>
                  </a:tcPr>
                </a:tc>
                <a:tc>
                  <a:txBody>
                    <a:bodyPr/>
                    <a:lstStyle/>
                    <a:p>
                      <a:r>
                        <a:rPr lang="en-US" dirty="0">
                          <a:solidFill>
                            <a:schemeClr val="tx1"/>
                          </a:solidFill>
                        </a:rPr>
                        <a:t>Supplies</a:t>
                      </a:r>
                    </a:p>
                  </a:txBody>
                  <a:tcPr>
                    <a:noFill/>
                  </a:tcPr>
                </a:tc>
                <a:extLst>
                  <a:ext uri="{0D108BD9-81ED-4DB2-BD59-A6C34878D82A}">
                    <a16:rowId xmlns:a16="http://schemas.microsoft.com/office/drawing/2014/main" val="2693704319"/>
                  </a:ext>
                </a:extLst>
              </a:tr>
              <a:tr h="4138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2"/>
                          </a:solidFill>
                        </a:rPr>
                        <a:t>160,750</a:t>
                      </a:r>
                    </a:p>
                  </a:txBody>
                  <a:tcP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2"/>
                          </a:solidFill>
                        </a:rPr>
                        <a:t>Total Administration (5% cap)</a:t>
                      </a:r>
                    </a:p>
                  </a:txBody>
                  <a:tcPr>
                    <a:solidFill>
                      <a:schemeClr val="accent1"/>
                    </a:solidFill>
                  </a:tcPr>
                </a:tc>
                <a:extLst>
                  <a:ext uri="{0D108BD9-81ED-4DB2-BD59-A6C34878D82A}">
                    <a16:rowId xmlns:a16="http://schemas.microsoft.com/office/drawing/2014/main" val="1310097486"/>
                  </a:ext>
                </a:extLst>
              </a:tr>
              <a:tr h="4138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50,000</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Stylist consultant</a:t>
                      </a:r>
                    </a:p>
                  </a:txBody>
                  <a:tcPr>
                    <a:noFill/>
                  </a:tcPr>
                </a:tc>
                <a:extLst>
                  <a:ext uri="{0D108BD9-81ED-4DB2-BD59-A6C34878D82A}">
                    <a16:rowId xmlns:a16="http://schemas.microsoft.com/office/drawing/2014/main" val="739061224"/>
                  </a:ext>
                </a:extLst>
              </a:tr>
              <a:tr h="413837">
                <a:tc>
                  <a:txBody>
                    <a:bodyPr/>
                    <a:lstStyle/>
                    <a:p>
                      <a:r>
                        <a:rPr lang="en-US" dirty="0">
                          <a:solidFill>
                            <a:schemeClr val="tx1"/>
                          </a:solidFill>
                        </a:rPr>
                        <a:t>300,000</a:t>
                      </a:r>
                    </a:p>
                  </a:txBody>
                  <a:tcPr>
                    <a:noFill/>
                  </a:tcPr>
                </a:tc>
                <a:tc>
                  <a:txBody>
                    <a:bodyPr/>
                    <a:lstStyle/>
                    <a:p>
                      <a:r>
                        <a:rPr lang="en-US" dirty="0">
                          <a:solidFill>
                            <a:schemeClr val="tx1"/>
                          </a:solidFill>
                        </a:rPr>
                        <a:t>Professional services</a:t>
                      </a:r>
                    </a:p>
                  </a:txBody>
                  <a:tcPr>
                    <a:noFill/>
                  </a:tcPr>
                </a:tc>
                <a:extLst>
                  <a:ext uri="{0D108BD9-81ED-4DB2-BD59-A6C34878D82A}">
                    <a16:rowId xmlns:a16="http://schemas.microsoft.com/office/drawing/2014/main" val="2129324743"/>
                  </a:ext>
                </a:extLst>
              </a:tr>
              <a:tr h="413837">
                <a:tc>
                  <a:txBody>
                    <a:bodyPr/>
                    <a:lstStyle/>
                    <a:p>
                      <a:r>
                        <a:rPr lang="en-US" dirty="0">
                          <a:solidFill>
                            <a:schemeClr val="tx1"/>
                          </a:solidFill>
                        </a:rPr>
                        <a:t>2,500,000</a:t>
                      </a:r>
                    </a:p>
                  </a:txBody>
                  <a:tcPr>
                    <a:noFill/>
                  </a:tcPr>
                </a:tc>
                <a:tc>
                  <a:txBody>
                    <a:bodyPr/>
                    <a:lstStyle/>
                    <a:p>
                      <a:r>
                        <a:rPr lang="en-US" dirty="0">
                          <a:solidFill>
                            <a:schemeClr val="tx1"/>
                          </a:solidFill>
                        </a:rPr>
                        <a:t>Student materials</a:t>
                      </a:r>
                    </a:p>
                  </a:txBody>
                  <a:tcPr>
                    <a:noFill/>
                  </a:tcPr>
                </a:tc>
                <a:extLst>
                  <a:ext uri="{0D108BD9-81ED-4DB2-BD59-A6C34878D82A}">
                    <a16:rowId xmlns:a16="http://schemas.microsoft.com/office/drawing/2014/main" val="2559390848"/>
                  </a:ext>
                </a:extLst>
              </a:tr>
              <a:tr h="413837">
                <a:tc>
                  <a:txBody>
                    <a:bodyPr/>
                    <a:lstStyle/>
                    <a:p>
                      <a:r>
                        <a:rPr lang="en-US" dirty="0">
                          <a:solidFill>
                            <a:schemeClr val="tx1"/>
                          </a:solidFill>
                        </a:rPr>
                        <a:t>204,250</a:t>
                      </a:r>
                    </a:p>
                  </a:txBody>
                  <a:tcPr>
                    <a:noFill/>
                  </a:tcPr>
                </a:tc>
                <a:tc>
                  <a:txBody>
                    <a:bodyPr/>
                    <a:lstStyle/>
                    <a:p>
                      <a:r>
                        <a:rPr lang="en-US" dirty="0">
                          <a:solidFill>
                            <a:schemeClr val="tx1"/>
                          </a:solidFill>
                        </a:rPr>
                        <a:t>Prom Night</a:t>
                      </a:r>
                    </a:p>
                  </a:txBody>
                  <a:tcPr>
                    <a:noFill/>
                  </a:tcPr>
                </a:tc>
                <a:extLst>
                  <a:ext uri="{0D108BD9-81ED-4DB2-BD59-A6C34878D82A}">
                    <a16:rowId xmlns:a16="http://schemas.microsoft.com/office/drawing/2014/main" val="574026479"/>
                  </a:ext>
                </a:extLst>
              </a:tr>
              <a:tr h="413837">
                <a:tc>
                  <a:txBody>
                    <a:bodyPr/>
                    <a:lstStyle/>
                    <a:p>
                      <a:r>
                        <a:rPr lang="en-US" dirty="0">
                          <a:solidFill>
                            <a:schemeClr val="bg2"/>
                          </a:solidFill>
                        </a:rPr>
                        <a:t>3,054,250</a:t>
                      </a:r>
                    </a:p>
                  </a:txBody>
                  <a:tcPr>
                    <a:solidFill>
                      <a:schemeClr val="accent1"/>
                    </a:solidFill>
                  </a:tcPr>
                </a:tc>
                <a:tc>
                  <a:txBody>
                    <a:bodyPr/>
                    <a:lstStyle/>
                    <a:p>
                      <a:r>
                        <a:rPr lang="en-US" dirty="0">
                          <a:solidFill>
                            <a:schemeClr val="bg2"/>
                          </a:solidFill>
                        </a:rPr>
                        <a:t>Total Program</a:t>
                      </a:r>
                    </a:p>
                  </a:txBody>
                  <a:tcPr>
                    <a:solidFill>
                      <a:schemeClr val="accent1"/>
                    </a:solidFill>
                  </a:tcPr>
                </a:tc>
                <a:extLst>
                  <a:ext uri="{0D108BD9-81ED-4DB2-BD59-A6C34878D82A}">
                    <a16:rowId xmlns:a16="http://schemas.microsoft.com/office/drawing/2014/main" val="955862575"/>
                  </a:ext>
                </a:extLst>
              </a:tr>
              <a:tr h="507709">
                <a:tc>
                  <a:txBody>
                    <a:bodyPr/>
                    <a:lstStyle/>
                    <a:p>
                      <a:r>
                        <a:rPr lang="en-US" dirty="0">
                          <a:solidFill>
                            <a:srgbClr val="7030A0"/>
                          </a:solidFill>
                        </a:rPr>
                        <a:t>3,215,000</a:t>
                      </a:r>
                    </a:p>
                  </a:txBody>
                  <a:tcPr>
                    <a:solidFill>
                      <a:schemeClr val="tx1"/>
                    </a:solidFill>
                  </a:tcPr>
                </a:tc>
                <a:tc>
                  <a:txBody>
                    <a:bodyPr/>
                    <a:lstStyle/>
                    <a:p>
                      <a:r>
                        <a:rPr lang="en-US" dirty="0">
                          <a:solidFill>
                            <a:srgbClr val="7030A0"/>
                          </a:solidFill>
                        </a:rPr>
                        <a:t>Total Budget</a:t>
                      </a:r>
                    </a:p>
                  </a:txBody>
                  <a:tcPr>
                    <a:solidFill>
                      <a:schemeClr val="tx1"/>
                    </a:solidFill>
                  </a:tcPr>
                </a:tc>
                <a:extLst>
                  <a:ext uri="{0D108BD9-81ED-4DB2-BD59-A6C34878D82A}">
                    <a16:rowId xmlns:a16="http://schemas.microsoft.com/office/drawing/2014/main" val="3864108647"/>
                  </a:ext>
                </a:extLst>
              </a:tr>
            </a:tbl>
          </a:graphicData>
        </a:graphic>
      </p:graphicFrame>
    </p:spTree>
    <p:extLst>
      <p:ext uri="{BB962C8B-B14F-4D97-AF65-F5344CB8AC3E}">
        <p14:creationId xmlns:p14="http://schemas.microsoft.com/office/powerpoint/2010/main" val="116272191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1872" y="214604"/>
            <a:ext cx="9692640" cy="1231641"/>
          </a:xfrm>
        </p:spPr>
        <p:txBody>
          <a:bodyPr/>
          <a:lstStyle/>
          <a:p>
            <a:r>
              <a:rPr lang="en-US" dirty="0"/>
              <a:t>Grant Expenses</a:t>
            </a:r>
          </a:p>
        </p:txBody>
      </p:sp>
      <p:graphicFrame>
        <p:nvGraphicFramePr>
          <p:cNvPr id="4" name="Content Placeholder 3"/>
          <p:cNvGraphicFramePr>
            <a:graphicFrameLocks noGrp="1"/>
          </p:cNvGraphicFramePr>
          <p:nvPr>
            <p:ph idx="1"/>
            <p:extLst/>
          </p:nvPr>
        </p:nvGraphicFramePr>
        <p:xfrm>
          <a:off x="1383360" y="1586203"/>
          <a:ext cx="8594726" cy="4739951"/>
        </p:xfrm>
        <a:graphic>
          <a:graphicData uri="http://schemas.openxmlformats.org/drawingml/2006/table">
            <a:tbl>
              <a:tblPr firstRow="1" bandRow="1">
                <a:tableStyleId>{5C22544A-7EE6-4342-B048-85BDC9FD1C3A}</a:tableStyleId>
              </a:tblPr>
              <a:tblGrid>
                <a:gridCol w="4297363">
                  <a:extLst>
                    <a:ext uri="{9D8B030D-6E8A-4147-A177-3AD203B41FA5}">
                      <a16:colId xmlns:a16="http://schemas.microsoft.com/office/drawing/2014/main" val="985566797"/>
                    </a:ext>
                  </a:extLst>
                </a:gridCol>
                <a:gridCol w="4297363">
                  <a:extLst>
                    <a:ext uri="{9D8B030D-6E8A-4147-A177-3AD203B41FA5}">
                      <a16:colId xmlns:a16="http://schemas.microsoft.com/office/drawing/2014/main" val="3263785307"/>
                    </a:ext>
                  </a:extLst>
                </a:gridCol>
              </a:tblGrid>
              <a:tr h="507709">
                <a:tc>
                  <a:txBody>
                    <a:bodyPr/>
                    <a:lstStyle/>
                    <a:p>
                      <a:r>
                        <a:rPr lang="en-US" dirty="0"/>
                        <a:t>Expense Amount</a:t>
                      </a:r>
                    </a:p>
                  </a:txBody>
                  <a:tcPr>
                    <a:noFill/>
                  </a:tcPr>
                </a:tc>
                <a:tc>
                  <a:txBody>
                    <a:bodyPr/>
                    <a:lstStyle/>
                    <a:p>
                      <a:r>
                        <a:rPr lang="en-US" dirty="0"/>
                        <a:t>Category</a:t>
                      </a:r>
                    </a:p>
                  </a:txBody>
                  <a:tcPr>
                    <a:noFill/>
                  </a:tcPr>
                </a:tc>
                <a:extLst>
                  <a:ext uri="{0D108BD9-81ED-4DB2-BD59-A6C34878D82A}">
                    <a16:rowId xmlns:a16="http://schemas.microsoft.com/office/drawing/2014/main" val="3057066807"/>
                  </a:ext>
                </a:extLst>
              </a:tr>
              <a:tr h="413837">
                <a:tc>
                  <a:txBody>
                    <a:bodyPr/>
                    <a:lstStyle/>
                    <a:p>
                      <a:r>
                        <a:rPr lang="en-US" dirty="0">
                          <a:solidFill>
                            <a:schemeClr val="tx1"/>
                          </a:solidFill>
                        </a:rPr>
                        <a:t>39,942.82</a:t>
                      </a:r>
                    </a:p>
                  </a:txBody>
                  <a:tcPr>
                    <a:noFill/>
                  </a:tcPr>
                </a:tc>
                <a:tc>
                  <a:txBody>
                    <a:bodyPr/>
                    <a:lstStyle/>
                    <a:p>
                      <a:r>
                        <a:rPr lang="en-US" dirty="0">
                          <a:solidFill>
                            <a:schemeClr val="tx1"/>
                          </a:solidFill>
                        </a:rPr>
                        <a:t>Grant coordinator salary/fringe</a:t>
                      </a:r>
                    </a:p>
                  </a:txBody>
                  <a:tcPr>
                    <a:noFill/>
                  </a:tcPr>
                </a:tc>
                <a:extLst>
                  <a:ext uri="{0D108BD9-81ED-4DB2-BD59-A6C34878D82A}">
                    <a16:rowId xmlns:a16="http://schemas.microsoft.com/office/drawing/2014/main" val="3718391508"/>
                  </a:ext>
                </a:extLst>
              </a:tr>
              <a:tr h="413837">
                <a:tc>
                  <a:txBody>
                    <a:bodyPr/>
                    <a:lstStyle/>
                    <a:p>
                      <a:endParaRPr lang="en-US" dirty="0">
                        <a:solidFill>
                          <a:schemeClr val="tx1"/>
                        </a:solidFill>
                      </a:endParaRPr>
                    </a:p>
                  </a:txBody>
                  <a:tcPr>
                    <a:noFill/>
                  </a:tcPr>
                </a:tc>
                <a:tc>
                  <a:txBody>
                    <a:bodyPr/>
                    <a:lstStyle/>
                    <a:p>
                      <a:r>
                        <a:rPr lang="en-US" dirty="0">
                          <a:solidFill>
                            <a:schemeClr val="tx1"/>
                          </a:solidFill>
                        </a:rPr>
                        <a:t>Indirect cost (3.68%)</a:t>
                      </a:r>
                    </a:p>
                  </a:txBody>
                  <a:tcPr>
                    <a:noFill/>
                  </a:tcPr>
                </a:tc>
                <a:extLst>
                  <a:ext uri="{0D108BD9-81ED-4DB2-BD59-A6C34878D82A}">
                    <a16:rowId xmlns:a16="http://schemas.microsoft.com/office/drawing/2014/main" val="3002638093"/>
                  </a:ext>
                </a:extLst>
              </a:tr>
              <a:tr h="413837">
                <a:tc>
                  <a:txBody>
                    <a:bodyPr/>
                    <a:lstStyle/>
                    <a:p>
                      <a:r>
                        <a:rPr lang="en-US" dirty="0">
                          <a:solidFill>
                            <a:schemeClr val="tx1"/>
                          </a:solidFill>
                        </a:rPr>
                        <a:t>3,587.59</a:t>
                      </a:r>
                    </a:p>
                  </a:txBody>
                  <a:tcPr>
                    <a:noFill/>
                  </a:tcPr>
                </a:tc>
                <a:tc>
                  <a:txBody>
                    <a:bodyPr/>
                    <a:lstStyle/>
                    <a:p>
                      <a:r>
                        <a:rPr lang="en-US" dirty="0">
                          <a:solidFill>
                            <a:schemeClr val="tx1"/>
                          </a:solidFill>
                        </a:rPr>
                        <a:t>Supplies</a:t>
                      </a:r>
                    </a:p>
                  </a:txBody>
                  <a:tcPr>
                    <a:noFill/>
                  </a:tcPr>
                </a:tc>
                <a:extLst>
                  <a:ext uri="{0D108BD9-81ED-4DB2-BD59-A6C34878D82A}">
                    <a16:rowId xmlns:a16="http://schemas.microsoft.com/office/drawing/2014/main" val="2693704319"/>
                  </a:ext>
                </a:extLst>
              </a:tr>
              <a:tr h="4138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2"/>
                        </a:solidFill>
                      </a:endParaRPr>
                    </a:p>
                  </a:txBody>
                  <a:tcP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2"/>
                          </a:solidFill>
                        </a:rPr>
                        <a:t>Total Administration (5% cap)</a:t>
                      </a:r>
                    </a:p>
                  </a:txBody>
                  <a:tcPr>
                    <a:solidFill>
                      <a:schemeClr val="accent1"/>
                    </a:solidFill>
                  </a:tcPr>
                </a:tc>
                <a:extLst>
                  <a:ext uri="{0D108BD9-81ED-4DB2-BD59-A6C34878D82A}">
                    <a16:rowId xmlns:a16="http://schemas.microsoft.com/office/drawing/2014/main" val="1310097486"/>
                  </a:ext>
                </a:extLst>
              </a:tr>
              <a:tr h="4138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47,841.36</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Stylist consultant</a:t>
                      </a:r>
                    </a:p>
                  </a:txBody>
                  <a:tcPr>
                    <a:noFill/>
                  </a:tcPr>
                </a:tc>
                <a:extLst>
                  <a:ext uri="{0D108BD9-81ED-4DB2-BD59-A6C34878D82A}">
                    <a16:rowId xmlns:a16="http://schemas.microsoft.com/office/drawing/2014/main" val="739061224"/>
                  </a:ext>
                </a:extLst>
              </a:tr>
              <a:tr h="413837">
                <a:tc>
                  <a:txBody>
                    <a:bodyPr/>
                    <a:lstStyle/>
                    <a:p>
                      <a:r>
                        <a:rPr lang="en-US" dirty="0">
                          <a:solidFill>
                            <a:schemeClr val="tx1"/>
                          </a:solidFill>
                        </a:rPr>
                        <a:t>277,453.27</a:t>
                      </a:r>
                    </a:p>
                  </a:txBody>
                  <a:tcPr>
                    <a:noFill/>
                  </a:tcPr>
                </a:tc>
                <a:tc>
                  <a:txBody>
                    <a:bodyPr/>
                    <a:lstStyle/>
                    <a:p>
                      <a:r>
                        <a:rPr lang="en-US" dirty="0">
                          <a:solidFill>
                            <a:schemeClr val="tx1"/>
                          </a:solidFill>
                        </a:rPr>
                        <a:t>Professional services</a:t>
                      </a:r>
                    </a:p>
                  </a:txBody>
                  <a:tcPr>
                    <a:noFill/>
                  </a:tcPr>
                </a:tc>
                <a:extLst>
                  <a:ext uri="{0D108BD9-81ED-4DB2-BD59-A6C34878D82A}">
                    <a16:rowId xmlns:a16="http://schemas.microsoft.com/office/drawing/2014/main" val="2129324743"/>
                  </a:ext>
                </a:extLst>
              </a:tr>
              <a:tr h="413837">
                <a:tc>
                  <a:txBody>
                    <a:bodyPr/>
                    <a:lstStyle/>
                    <a:p>
                      <a:r>
                        <a:rPr lang="en-US" dirty="0">
                          <a:solidFill>
                            <a:schemeClr val="tx1"/>
                          </a:solidFill>
                        </a:rPr>
                        <a:t>2,432,915.60</a:t>
                      </a:r>
                    </a:p>
                  </a:txBody>
                  <a:tcPr>
                    <a:noFill/>
                  </a:tcPr>
                </a:tc>
                <a:tc>
                  <a:txBody>
                    <a:bodyPr/>
                    <a:lstStyle/>
                    <a:p>
                      <a:r>
                        <a:rPr lang="en-US" dirty="0">
                          <a:solidFill>
                            <a:schemeClr val="tx1"/>
                          </a:solidFill>
                        </a:rPr>
                        <a:t>Student materials</a:t>
                      </a:r>
                    </a:p>
                  </a:txBody>
                  <a:tcPr>
                    <a:noFill/>
                  </a:tcPr>
                </a:tc>
                <a:extLst>
                  <a:ext uri="{0D108BD9-81ED-4DB2-BD59-A6C34878D82A}">
                    <a16:rowId xmlns:a16="http://schemas.microsoft.com/office/drawing/2014/main" val="2559390848"/>
                  </a:ext>
                </a:extLst>
              </a:tr>
              <a:tr h="413837">
                <a:tc>
                  <a:txBody>
                    <a:bodyPr/>
                    <a:lstStyle/>
                    <a:p>
                      <a:r>
                        <a:rPr lang="en-US" dirty="0">
                          <a:solidFill>
                            <a:schemeClr val="tx1"/>
                          </a:solidFill>
                        </a:rPr>
                        <a:t>199,826.17</a:t>
                      </a:r>
                    </a:p>
                  </a:txBody>
                  <a:tcPr>
                    <a:noFill/>
                  </a:tcPr>
                </a:tc>
                <a:tc>
                  <a:txBody>
                    <a:bodyPr/>
                    <a:lstStyle/>
                    <a:p>
                      <a:r>
                        <a:rPr lang="en-US" dirty="0">
                          <a:solidFill>
                            <a:schemeClr val="tx1"/>
                          </a:solidFill>
                        </a:rPr>
                        <a:t>Prom Night</a:t>
                      </a:r>
                    </a:p>
                  </a:txBody>
                  <a:tcPr>
                    <a:noFill/>
                  </a:tcPr>
                </a:tc>
                <a:extLst>
                  <a:ext uri="{0D108BD9-81ED-4DB2-BD59-A6C34878D82A}">
                    <a16:rowId xmlns:a16="http://schemas.microsoft.com/office/drawing/2014/main" val="574026479"/>
                  </a:ext>
                </a:extLst>
              </a:tr>
              <a:tr h="413837">
                <a:tc>
                  <a:txBody>
                    <a:bodyPr/>
                    <a:lstStyle/>
                    <a:p>
                      <a:endParaRPr lang="en-US" dirty="0">
                        <a:solidFill>
                          <a:schemeClr val="bg2"/>
                        </a:solidFill>
                      </a:endParaRPr>
                    </a:p>
                  </a:txBody>
                  <a:tcPr>
                    <a:solidFill>
                      <a:schemeClr val="accent1"/>
                    </a:solidFill>
                  </a:tcPr>
                </a:tc>
                <a:tc>
                  <a:txBody>
                    <a:bodyPr/>
                    <a:lstStyle/>
                    <a:p>
                      <a:r>
                        <a:rPr lang="en-US" dirty="0">
                          <a:solidFill>
                            <a:schemeClr val="bg2"/>
                          </a:solidFill>
                        </a:rPr>
                        <a:t>Total Program</a:t>
                      </a:r>
                    </a:p>
                  </a:txBody>
                  <a:tcPr>
                    <a:solidFill>
                      <a:schemeClr val="accent1"/>
                    </a:solidFill>
                  </a:tcPr>
                </a:tc>
                <a:extLst>
                  <a:ext uri="{0D108BD9-81ED-4DB2-BD59-A6C34878D82A}">
                    <a16:rowId xmlns:a16="http://schemas.microsoft.com/office/drawing/2014/main" val="955862575"/>
                  </a:ext>
                </a:extLst>
              </a:tr>
              <a:tr h="507709">
                <a:tc>
                  <a:txBody>
                    <a:bodyPr/>
                    <a:lstStyle/>
                    <a:p>
                      <a:r>
                        <a:rPr lang="en-US" dirty="0">
                          <a:solidFill>
                            <a:srgbClr val="7030A0"/>
                          </a:solidFill>
                        </a:rPr>
                        <a:t>3,001,566.81</a:t>
                      </a:r>
                    </a:p>
                  </a:txBody>
                  <a:tcPr>
                    <a:solidFill>
                      <a:schemeClr val="tx1"/>
                    </a:solidFill>
                  </a:tcPr>
                </a:tc>
                <a:tc>
                  <a:txBody>
                    <a:bodyPr/>
                    <a:lstStyle/>
                    <a:p>
                      <a:r>
                        <a:rPr lang="en-US" dirty="0">
                          <a:solidFill>
                            <a:srgbClr val="7030A0"/>
                          </a:solidFill>
                        </a:rPr>
                        <a:t>Total Budget</a:t>
                      </a:r>
                    </a:p>
                  </a:txBody>
                  <a:tcPr>
                    <a:solidFill>
                      <a:schemeClr val="tx1"/>
                    </a:solidFill>
                  </a:tcPr>
                </a:tc>
                <a:extLst>
                  <a:ext uri="{0D108BD9-81ED-4DB2-BD59-A6C34878D82A}">
                    <a16:rowId xmlns:a16="http://schemas.microsoft.com/office/drawing/2014/main" val="3864108647"/>
                  </a:ext>
                </a:extLst>
              </a:tr>
            </a:tbl>
          </a:graphicData>
        </a:graphic>
      </p:graphicFrame>
    </p:spTree>
    <p:extLst>
      <p:ext uri="{BB962C8B-B14F-4D97-AF65-F5344CB8AC3E}">
        <p14:creationId xmlns:p14="http://schemas.microsoft.com/office/powerpoint/2010/main" val="320710558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1872" y="214604"/>
            <a:ext cx="9692640" cy="1231641"/>
          </a:xfrm>
        </p:spPr>
        <p:txBody>
          <a:bodyPr/>
          <a:lstStyle/>
          <a:p>
            <a:r>
              <a:rPr lang="en-US" dirty="0"/>
              <a:t>Indirect Cost Recovery</a:t>
            </a:r>
          </a:p>
        </p:txBody>
      </p:sp>
      <p:graphicFrame>
        <p:nvGraphicFramePr>
          <p:cNvPr id="4" name="Content Placeholder 3"/>
          <p:cNvGraphicFramePr>
            <a:graphicFrameLocks noGrp="1"/>
          </p:cNvGraphicFramePr>
          <p:nvPr>
            <p:ph idx="1"/>
            <p:extLst/>
          </p:nvPr>
        </p:nvGraphicFramePr>
        <p:xfrm>
          <a:off x="1383360" y="1586203"/>
          <a:ext cx="7919260" cy="4366728"/>
        </p:xfrm>
        <a:graphic>
          <a:graphicData uri="http://schemas.openxmlformats.org/drawingml/2006/table">
            <a:tbl>
              <a:tblPr firstRow="1" bandRow="1">
                <a:tableStyleId>{5C22544A-7EE6-4342-B048-85BDC9FD1C3A}</a:tableStyleId>
              </a:tblPr>
              <a:tblGrid>
                <a:gridCol w="1835701">
                  <a:extLst>
                    <a:ext uri="{9D8B030D-6E8A-4147-A177-3AD203B41FA5}">
                      <a16:colId xmlns:a16="http://schemas.microsoft.com/office/drawing/2014/main" val="985566797"/>
                    </a:ext>
                  </a:extLst>
                </a:gridCol>
                <a:gridCol w="3554963">
                  <a:extLst>
                    <a:ext uri="{9D8B030D-6E8A-4147-A177-3AD203B41FA5}">
                      <a16:colId xmlns:a16="http://schemas.microsoft.com/office/drawing/2014/main" val="3263785307"/>
                    </a:ext>
                  </a:extLst>
                </a:gridCol>
                <a:gridCol w="2528596">
                  <a:extLst>
                    <a:ext uri="{9D8B030D-6E8A-4147-A177-3AD203B41FA5}">
                      <a16:colId xmlns:a16="http://schemas.microsoft.com/office/drawing/2014/main" val="1529025490"/>
                    </a:ext>
                  </a:extLst>
                </a:gridCol>
              </a:tblGrid>
              <a:tr h="693044">
                <a:tc>
                  <a:txBody>
                    <a:bodyPr/>
                    <a:lstStyle/>
                    <a:p>
                      <a:r>
                        <a:rPr lang="en-US" dirty="0"/>
                        <a:t>Expense Amount</a:t>
                      </a:r>
                    </a:p>
                  </a:txBody>
                  <a:tcPr>
                    <a:noFill/>
                  </a:tcPr>
                </a:tc>
                <a:tc>
                  <a:txBody>
                    <a:bodyPr/>
                    <a:lstStyle/>
                    <a:p>
                      <a:r>
                        <a:rPr lang="en-US" dirty="0"/>
                        <a:t>Category</a:t>
                      </a:r>
                    </a:p>
                  </a:txBody>
                  <a:tcPr>
                    <a:noFill/>
                  </a:tcPr>
                </a:tc>
                <a:tc>
                  <a:txBody>
                    <a:bodyPr/>
                    <a:lstStyle/>
                    <a:p>
                      <a:r>
                        <a:rPr lang="en-US" dirty="0"/>
                        <a:t>Apply to</a:t>
                      </a:r>
                      <a:r>
                        <a:rPr lang="en-US" baseline="0" dirty="0"/>
                        <a:t> Indirect Cost Recovery</a:t>
                      </a:r>
                      <a:endParaRPr lang="en-US" dirty="0"/>
                    </a:p>
                  </a:txBody>
                  <a:tcPr>
                    <a:noFill/>
                  </a:tcPr>
                </a:tc>
                <a:extLst>
                  <a:ext uri="{0D108BD9-81ED-4DB2-BD59-A6C34878D82A}">
                    <a16:rowId xmlns:a16="http://schemas.microsoft.com/office/drawing/2014/main" val="3057066807"/>
                  </a:ext>
                </a:extLst>
              </a:tr>
              <a:tr h="446549">
                <a:tc>
                  <a:txBody>
                    <a:bodyPr/>
                    <a:lstStyle/>
                    <a:p>
                      <a:r>
                        <a:rPr lang="en-US" dirty="0">
                          <a:solidFill>
                            <a:schemeClr val="tx1"/>
                          </a:solidFill>
                        </a:rPr>
                        <a:t>39,942.82</a:t>
                      </a:r>
                    </a:p>
                  </a:txBody>
                  <a:tcPr>
                    <a:noFill/>
                  </a:tcPr>
                </a:tc>
                <a:tc>
                  <a:txBody>
                    <a:bodyPr/>
                    <a:lstStyle/>
                    <a:p>
                      <a:r>
                        <a:rPr lang="en-US" dirty="0">
                          <a:solidFill>
                            <a:schemeClr val="tx1"/>
                          </a:solidFill>
                        </a:rPr>
                        <a:t>Grant coordinator salary/fringe</a:t>
                      </a:r>
                    </a:p>
                  </a:txBody>
                  <a:tcPr>
                    <a:noFill/>
                  </a:tcPr>
                </a:tc>
                <a:tc>
                  <a:txBody>
                    <a:bodyPr/>
                    <a:lstStyle/>
                    <a:p>
                      <a:r>
                        <a:rPr lang="en-US" dirty="0">
                          <a:solidFill>
                            <a:schemeClr val="tx1"/>
                          </a:solidFill>
                        </a:rPr>
                        <a:t>39,942.82</a:t>
                      </a:r>
                    </a:p>
                  </a:txBody>
                  <a:tcPr>
                    <a:noFill/>
                  </a:tcPr>
                </a:tc>
                <a:extLst>
                  <a:ext uri="{0D108BD9-81ED-4DB2-BD59-A6C34878D82A}">
                    <a16:rowId xmlns:a16="http://schemas.microsoft.com/office/drawing/2014/main" val="3718391508"/>
                  </a:ext>
                </a:extLst>
              </a:tr>
              <a:tr h="446549">
                <a:tc>
                  <a:txBody>
                    <a:bodyPr/>
                    <a:lstStyle/>
                    <a:p>
                      <a:r>
                        <a:rPr lang="en-US" dirty="0">
                          <a:solidFill>
                            <a:schemeClr val="tx1"/>
                          </a:solidFill>
                        </a:rPr>
                        <a:t>3,587.59</a:t>
                      </a:r>
                    </a:p>
                  </a:txBody>
                  <a:tcPr>
                    <a:noFill/>
                  </a:tcPr>
                </a:tc>
                <a:tc>
                  <a:txBody>
                    <a:bodyPr/>
                    <a:lstStyle/>
                    <a:p>
                      <a:r>
                        <a:rPr lang="en-US" dirty="0">
                          <a:solidFill>
                            <a:schemeClr val="tx1"/>
                          </a:solidFill>
                        </a:rPr>
                        <a:t>Supplies</a:t>
                      </a:r>
                    </a:p>
                  </a:txBody>
                  <a:tcPr>
                    <a:noFill/>
                  </a:tcPr>
                </a:tc>
                <a:tc>
                  <a:txBody>
                    <a:bodyPr/>
                    <a:lstStyle/>
                    <a:p>
                      <a:r>
                        <a:rPr lang="en-US" dirty="0">
                          <a:solidFill>
                            <a:schemeClr val="tx1"/>
                          </a:solidFill>
                        </a:rPr>
                        <a:t>3,587.59</a:t>
                      </a:r>
                    </a:p>
                  </a:txBody>
                  <a:tcPr>
                    <a:noFill/>
                  </a:tcPr>
                </a:tc>
                <a:extLst>
                  <a:ext uri="{0D108BD9-81ED-4DB2-BD59-A6C34878D82A}">
                    <a16:rowId xmlns:a16="http://schemas.microsoft.com/office/drawing/2014/main" val="2693704319"/>
                  </a:ext>
                </a:extLst>
              </a:tr>
              <a:tr h="4465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47,841.36</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Stylist consultant</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47,841.36</a:t>
                      </a:r>
                    </a:p>
                  </a:txBody>
                  <a:tcPr>
                    <a:noFill/>
                  </a:tcPr>
                </a:tc>
                <a:extLst>
                  <a:ext uri="{0D108BD9-81ED-4DB2-BD59-A6C34878D82A}">
                    <a16:rowId xmlns:a16="http://schemas.microsoft.com/office/drawing/2014/main" val="739061224"/>
                  </a:ext>
                </a:extLst>
              </a:tr>
              <a:tr h="446549">
                <a:tc>
                  <a:txBody>
                    <a:bodyPr/>
                    <a:lstStyle/>
                    <a:p>
                      <a:r>
                        <a:rPr lang="en-US" dirty="0">
                          <a:solidFill>
                            <a:schemeClr val="tx1"/>
                          </a:solidFill>
                        </a:rPr>
                        <a:t>277,453.27</a:t>
                      </a:r>
                    </a:p>
                  </a:txBody>
                  <a:tcPr>
                    <a:noFill/>
                  </a:tcPr>
                </a:tc>
                <a:tc>
                  <a:txBody>
                    <a:bodyPr/>
                    <a:lstStyle/>
                    <a:p>
                      <a:r>
                        <a:rPr lang="en-US" dirty="0">
                          <a:solidFill>
                            <a:schemeClr val="tx1"/>
                          </a:solidFill>
                        </a:rPr>
                        <a:t>Professional services</a:t>
                      </a:r>
                    </a:p>
                  </a:txBody>
                  <a:tcPr>
                    <a:noFill/>
                  </a:tcPr>
                </a:tc>
                <a:tc>
                  <a:txBody>
                    <a:bodyPr/>
                    <a:lstStyle/>
                    <a:p>
                      <a:r>
                        <a:rPr lang="en-US" dirty="0">
                          <a:solidFill>
                            <a:schemeClr val="tx1"/>
                          </a:solidFill>
                        </a:rPr>
                        <a:t>25,000.00</a:t>
                      </a:r>
                    </a:p>
                  </a:txBody>
                  <a:tcPr>
                    <a:noFill/>
                  </a:tcPr>
                </a:tc>
                <a:extLst>
                  <a:ext uri="{0D108BD9-81ED-4DB2-BD59-A6C34878D82A}">
                    <a16:rowId xmlns:a16="http://schemas.microsoft.com/office/drawing/2014/main" val="2129324743"/>
                  </a:ext>
                </a:extLst>
              </a:tr>
              <a:tr h="446549">
                <a:tc>
                  <a:txBody>
                    <a:bodyPr/>
                    <a:lstStyle/>
                    <a:p>
                      <a:r>
                        <a:rPr lang="en-US" dirty="0">
                          <a:solidFill>
                            <a:schemeClr val="tx1"/>
                          </a:solidFill>
                        </a:rPr>
                        <a:t>2,432,915.60</a:t>
                      </a:r>
                    </a:p>
                  </a:txBody>
                  <a:tcPr>
                    <a:noFill/>
                  </a:tcPr>
                </a:tc>
                <a:tc>
                  <a:txBody>
                    <a:bodyPr/>
                    <a:lstStyle/>
                    <a:p>
                      <a:r>
                        <a:rPr lang="en-US" dirty="0">
                          <a:solidFill>
                            <a:schemeClr val="tx1"/>
                          </a:solidFill>
                        </a:rPr>
                        <a:t>Student materials</a:t>
                      </a:r>
                    </a:p>
                  </a:txBody>
                  <a:tcPr>
                    <a:noFill/>
                  </a:tcPr>
                </a:tc>
                <a:tc>
                  <a:txBody>
                    <a:bodyPr/>
                    <a:lstStyle/>
                    <a:p>
                      <a:r>
                        <a:rPr lang="en-US" dirty="0">
                          <a:solidFill>
                            <a:schemeClr val="tx1"/>
                          </a:solidFill>
                        </a:rPr>
                        <a:t>2,432,915.60</a:t>
                      </a:r>
                    </a:p>
                  </a:txBody>
                  <a:tcPr>
                    <a:noFill/>
                  </a:tcPr>
                </a:tc>
                <a:extLst>
                  <a:ext uri="{0D108BD9-81ED-4DB2-BD59-A6C34878D82A}">
                    <a16:rowId xmlns:a16="http://schemas.microsoft.com/office/drawing/2014/main" val="2559390848"/>
                  </a:ext>
                </a:extLst>
              </a:tr>
              <a:tr h="446549">
                <a:tc>
                  <a:txBody>
                    <a:bodyPr/>
                    <a:lstStyle/>
                    <a:p>
                      <a:r>
                        <a:rPr lang="en-US" dirty="0">
                          <a:solidFill>
                            <a:schemeClr val="tx1"/>
                          </a:solidFill>
                        </a:rPr>
                        <a:t>199,826.17</a:t>
                      </a:r>
                    </a:p>
                  </a:txBody>
                  <a:tcPr>
                    <a:noFill/>
                  </a:tcPr>
                </a:tc>
                <a:tc>
                  <a:txBody>
                    <a:bodyPr/>
                    <a:lstStyle/>
                    <a:p>
                      <a:r>
                        <a:rPr lang="en-US" dirty="0">
                          <a:solidFill>
                            <a:schemeClr val="tx1"/>
                          </a:solidFill>
                        </a:rPr>
                        <a:t>Prom Night</a:t>
                      </a:r>
                    </a:p>
                  </a:txBody>
                  <a:tcPr>
                    <a:noFill/>
                  </a:tcPr>
                </a:tc>
                <a:tc>
                  <a:txBody>
                    <a:bodyPr/>
                    <a:lstStyle/>
                    <a:p>
                      <a:r>
                        <a:rPr lang="en-US" dirty="0">
                          <a:solidFill>
                            <a:schemeClr val="tx1"/>
                          </a:solidFill>
                        </a:rPr>
                        <a:t>199,826.17</a:t>
                      </a:r>
                    </a:p>
                  </a:txBody>
                  <a:tcPr>
                    <a:noFill/>
                  </a:tcPr>
                </a:tc>
                <a:extLst>
                  <a:ext uri="{0D108BD9-81ED-4DB2-BD59-A6C34878D82A}">
                    <a16:rowId xmlns:a16="http://schemas.microsoft.com/office/drawing/2014/main" val="574026479"/>
                  </a:ext>
                </a:extLst>
              </a:tr>
              <a:tr h="446549">
                <a:tc>
                  <a:txBody>
                    <a:bodyPr/>
                    <a:lstStyle/>
                    <a:p>
                      <a:endParaRPr lang="en-US" dirty="0">
                        <a:solidFill>
                          <a:schemeClr val="bg2"/>
                        </a:solidFill>
                      </a:endParaRPr>
                    </a:p>
                  </a:txBody>
                  <a:tcPr>
                    <a:solidFill>
                      <a:schemeClr val="accent1"/>
                    </a:solidFill>
                  </a:tcPr>
                </a:tc>
                <a:tc>
                  <a:txBody>
                    <a:bodyPr/>
                    <a:lstStyle/>
                    <a:p>
                      <a:r>
                        <a:rPr lang="en-US" dirty="0">
                          <a:solidFill>
                            <a:schemeClr val="bg2"/>
                          </a:solidFill>
                        </a:rPr>
                        <a:t>Total</a:t>
                      </a:r>
                    </a:p>
                  </a:txBody>
                  <a:tcPr>
                    <a:solidFill>
                      <a:schemeClr val="accent1"/>
                    </a:solidFill>
                  </a:tcPr>
                </a:tc>
                <a:tc>
                  <a:txBody>
                    <a:bodyPr/>
                    <a:lstStyle/>
                    <a:p>
                      <a:r>
                        <a:rPr lang="en-US" dirty="0">
                          <a:solidFill>
                            <a:schemeClr val="bg2"/>
                          </a:solidFill>
                        </a:rPr>
                        <a:t>2,749,113.54</a:t>
                      </a:r>
                    </a:p>
                  </a:txBody>
                  <a:tcPr>
                    <a:solidFill>
                      <a:schemeClr val="accent1"/>
                    </a:solidFill>
                  </a:tcPr>
                </a:tc>
                <a:extLst>
                  <a:ext uri="{0D108BD9-81ED-4DB2-BD59-A6C34878D82A}">
                    <a16:rowId xmlns:a16="http://schemas.microsoft.com/office/drawing/2014/main" val="955862575"/>
                  </a:ext>
                </a:extLst>
              </a:tr>
              <a:tr h="547841">
                <a:tc>
                  <a:txBody>
                    <a:bodyPr/>
                    <a:lstStyle/>
                    <a:p>
                      <a:endParaRPr lang="en-US" dirty="0">
                        <a:solidFill>
                          <a:srgbClr val="7030A0"/>
                        </a:solidFill>
                      </a:endParaRPr>
                    </a:p>
                  </a:txBody>
                  <a:tcPr>
                    <a:solidFill>
                      <a:schemeClr val="tx1"/>
                    </a:solidFill>
                  </a:tcPr>
                </a:tc>
                <a:tc>
                  <a:txBody>
                    <a:bodyPr/>
                    <a:lstStyle/>
                    <a:p>
                      <a:r>
                        <a:rPr lang="en-US" dirty="0">
                          <a:solidFill>
                            <a:srgbClr val="7030A0"/>
                          </a:solidFill>
                        </a:rPr>
                        <a:t>Indirect Cost (3.68%)</a:t>
                      </a:r>
                    </a:p>
                  </a:txBody>
                  <a:tcPr>
                    <a:solidFill>
                      <a:schemeClr val="tx1"/>
                    </a:solidFill>
                  </a:tcPr>
                </a:tc>
                <a:tc>
                  <a:txBody>
                    <a:bodyPr/>
                    <a:lstStyle/>
                    <a:p>
                      <a:r>
                        <a:rPr lang="en-US" dirty="0">
                          <a:solidFill>
                            <a:srgbClr val="7030A0"/>
                          </a:solidFill>
                        </a:rPr>
                        <a:t>101,167.38</a:t>
                      </a:r>
                    </a:p>
                  </a:txBody>
                  <a:tcPr>
                    <a:solidFill>
                      <a:schemeClr val="tx1"/>
                    </a:solidFill>
                  </a:tcPr>
                </a:tc>
                <a:extLst>
                  <a:ext uri="{0D108BD9-81ED-4DB2-BD59-A6C34878D82A}">
                    <a16:rowId xmlns:a16="http://schemas.microsoft.com/office/drawing/2014/main" val="3864108647"/>
                  </a:ext>
                </a:extLst>
              </a:tr>
            </a:tbl>
          </a:graphicData>
        </a:graphic>
      </p:graphicFrame>
    </p:spTree>
    <p:extLst>
      <p:ext uri="{BB962C8B-B14F-4D97-AF65-F5344CB8AC3E}">
        <p14:creationId xmlns:p14="http://schemas.microsoft.com/office/powerpoint/2010/main" val="252079514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in </a:t>
            </a:r>
            <a:r>
              <a:rPr lang="en-US" dirty="0" err="1"/>
              <a:t>eFinance</a:t>
            </a:r>
            <a:r>
              <a:rPr lang="en-US" dirty="0"/>
              <a:t> </a:t>
            </a:r>
          </a:p>
        </p:txBody>
      </p:sp>
      <p:sp>
        <p:nvSpPr>
          <p:cNvPr id="3" name="Content Placeholder 2"/>
          <p:cNvSpPr>
            <a:spLocks noGrp="1"/>
          </p:cNvSpPr>
          <p:nvPr>
            <p:ph idx="1"/>
          </p:nvPr>
        </p:nvSpPr>
        <p:spPr/>
        <p:txBody>
          <a:bodyPr/>
          <a:lstStyle/>
          <a:p>
            <a:r>
              <a:rPr lang="en-US" dirty="0"/>
              <a:t>DR          6501 5500 000 000 00      68400</a:t>
            </a:r>
          </a:p>
          <a:p>
            <a:r>
              <a:rPr lang="en-US" dirty="0"/>
              <a:t>CR          6501                                  01010    (decreases cash)</a:t>
            </a:r>
          </a:p>
          <a:p>
            <a:r>
              <a:rPr lang="en-US" dirty="0"/>
              <a:t>DR          2001                                  01010    (increases cash)</a:t>
            </a:r>
          </a:p>
          <a:p>
            <a:r>
              <a:rPr lang="en-US" dirty="0"/>
              <a:t>CR          2001                                  52900</a:t>
            </a:r>
          </a:p>
          <a:p>
            <a:pPr marL="0" indent="0">
              <a:buNone/>
            </a:pPr>
            <a:endParaRPr lang="en-US" dirty="0"/>
          </a:p>
        </p:txBody>
      </p:sp>
    </p:spTree>
    <p:extLst>
      <p:ext uri="{BB962C8B-B14F-4D97-AF65-F5344CB8AC3E}">
        <p14:creationId xmlns:p14="http://schemas.microsoft.com/office/powerpoint/2010/main" val="325982924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Maintenance of Effort</a:t>
            </a:r>
          </a:p>
        </p:txBody>
      </p:sp>
      <p:sp>
        <p:nvSpPr>
          <p:cNvPr id="3" name="Subtitle 2"/>
          <p:cNvSpPr>
            <a:spLocks noGrp="1"/>
          </p:cNvSpPr>
          <p:nvPr>
            <p:ph type="subTitle" idx="1"/>
          </p:nvPr>
        </p:nvSpPr>
        <p:spPr/>
        <p:txBody>
          <a:bodyPr/>
          <a:lstStyle/>
          <a:p>
            <a:r>
              <a:rPr lang="en-US" dirty="0"/>
              <a:t>Part 2</a:t>
            </a:r>
          </a:p>
        </p:txBody>
      </p:sp>
    </p:spTree>
    <p:extLst>
      <p:ext uri="{BB962C8B-B14F-4D97-AF65-F5344CB8AC3E}">
        <p14:creationId xmlns:p14="http://schemas.microsoft.com/office/powerpoint/2010/main" val="990977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D35FFDF-B120-924E-9E75-109EE933C7A0}"/>
              </a:ext>
            </a:extLst>
          </p:cNvPr>
          <p:cNvGraphicFramePr/>
          <p:nvPr>
            <p:extLst/>
          </p:nvPr>
        </p:nvGraphicFramePr>
        <p:xfrm>
          <a:off x="352926" y="192506"/>
          <a:ext cx="11550316" cy="6513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2703909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MOE Requirements</a:t>
            </a:r>
          </a:p>
        </p:txBody>
      </p:sp>
      <p:sp>
        <p:nvSpPr>
          <p:cNvPr id="3" name="Content Placeholder 2"/>
          <p:cNvSpPr>
            <a:spLocks noGrp="1"/>
          </p:cNvSpPr>
          <p:nvPr>
            <p:ph idx="1"/>
          </p:nvPr>
        </p:nvSpPr>
        <p:spPr/>
        <p:txBody>
          <a:bodyPr/>
          <a:lstStyle/>
          <a:p>
            <a:r>
              <a:rPr lang="en-US" dirty="0"/>
              <a:t>For ESSA funds, an LEA must spend at least 90% of its prior year total expenditures from state and local funds.</a:t>
            </a:r>
          </a:p>
          <a:p>
            <a:pPr lvl="1"/>
            <a:r>
              <a:rPr lang="en-US" dirty="0"/>
              <a:t>Note:  MOE requirements for IDEA funds (special education) is different.  This presentation does not address maintenance of effort for IDEA funds.</a:t>
            </a:r>
          </a:p>
          <a:p>
            <a:r>
              <a:rPr lang="en-US" dirty="0"/>
              <a:t>Penalties for MOE failure are applied to some ESSA funds when the 90% threshold is not met twice in a five-year period. </a:t>
            </a:r>
          </a:p>
          <a:p>
            <a:pPr lvl="1"/>
            <a:r>
              <a:rPr lang="en-US" dirty="0"/>
              <a:t>Penalty is the reduction of current year allocations equal to the percentage of failure. </a:t>
            </a:r>
          </a:p>
          <a:p>
            <a:pPr marL="274320" lvl="1" indent="0">
              <a:buNone/>
            </a:pPr>
            <a:endParaRPr lang="en-US" dirty="0"/>
          </a:p>
        </p:txBody>
      </p:sp>
    </p:spTree>
    <p:extLst>
      <p:ext uri="{BB962C8B-B14F-4D97-AF65-F5344CB8AC3E}">
        <p14:creationId xmlns:p14="http://schemas.microsoft.com/office/powerpoint/2010/main" val="8530002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MOE Waiver</a:t>
            </a:r>
          </a:p>
        </p:txBody>
      </p:sp>
      <p:sp>
        <p:nvSpPr>
          <p:cNvPr id="3" name="Content Placeholder 2"/>
          <p:cNvSpPr>
            <a:spLocks noGrp="1"/>
          </p:cNvSpPr>
          <p:nvPr>
            <p:ph idx="1"/>
          </p:nvPr>
        </p:nvSpPr>
        <p:spPr/>
        <p:txBody>
          <a:bodyPr/>
          <a:lstStyle/>
          <a:p>
            <a:r>
              <a:rPr lang="en-US" dirty="0"/>
              <a:t>USDE may grant a waiver for an LEA that fails MOE under two circumstances:</a:t>
            </a:r>
          </a:p>
          <a:p>
            <a:pPr lvl="1"/>
            <a:r>
              <a:rPr lang="en-US" dirty="0"/>
              <a:t>Exceptional or uncontrollable circumstances; such as a natural disaster or a change in the organizational structure of the LEA</a:t>
            </a:r>
          </a:p>
          <a:p>
            <a:pPr lvl="1"/>
            <a:r>
              <a:rPr lang="en-US" dirty="0"/>
              <a:t>A precipitous decline in the financial resources of the LEA</a:t>
            </a:r>
          </a:p>
          <a:p>
            <a:r>
              <a:rPr lang="en-US" dirty="0"/>
              <a:t>If an LEA is granted a waiver, then it is considered having met MOE for that year.</a:t>
            </a:r>
          </a:p>
          <a:p>
            <a:pPr marL="274320" lvl="1" indent="0">
              <a:buNone/>
            </a:pPr>
            <a:endParaRPr lang="en-US" dirty="0"/>
          </a:p>
        </p:txBody>
      </p:sp>
    </p:spTree>
    <p:extLst>
      <p:ext uri="{BB962C8B-B14F-4D97-AF65-F5344CB8AC3E}">
        <p14:creationId xmlns:p14="http://schemas.microsoft.com/office/powerpoint/2010/main" val="300893841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MOE Calculations</a:t>
            </a:r>
          </a:p>
        </p:txBody>
      </p:sp>
      <p:sp>
        <p:nvSpPr>
          <p:cNvPr id="3" name="Content Placeholder 2"/>
          <p:cNvSpPr>
            <a:spLocks noGrp="1"/>
          </p:cNvSpPr>
          <p:nvPr>
            <p:ph idx="1"/>
          </p:nvPr>
        </p:nvSpPr>
        <p:spPr/>
        <p:txBody>
          <a:bodyPr/>
          <a:lstStyle/>
          <a:p>
            <a:r>
              <a:rPr lang="en-US" dirty="0"/>
              <a:t>Total expenditures from second preceding year are compared to immediately preceding year.  </a:t>
            </a:r>
          </a:p>
          <a:p>
            <a:r>
              <a:rPr lang="en-US" dirty="0"/>
              <a:t>Four aggregates are calculated:</a:t>
            </a:r>
          </a:p>
          <a:p>
            <a:pPr lvl="1"/>
            <a:r>
              <a:rPr lang="en-US" dirty="0"/>
              <a:t>Total expenditures</a:t>
            </a:r>
          </a:p>
          <a:p>
            <a:pPr lvl="1"/>
            <a:r>
              <a:rPr lang="en-US" dirty="0"/>
              <a:t>Expenditures per ADM</a:t>
            </a:r>
          </a:p>
          <a:p>
            <a:pPr lvl="1"/>
            <a:r>
              <a:rPr lang="en-US" dirty="0"/>
              <a:t>Expenditures per ADA</a:t>
            </a:r>
          </a:p>
          <a:p>
            <a:pPr lvl="1"/>
            <a:r>
              <a:rPr lang="en-US" dirty="0"/>
              <a:t>Expenditures per Enrollment</a:t>
            </a:r>
          </a:p>
        </p:txBody>
      </p:sp>
    </p:spTree>
    <p:extLst>
      <p:ext uri="{BB962C8B-B14F-4D97-AF65-F5344CB8AC3E}">
        <p14:creationId xmlns:p14="http://schemas.microsoft.com/office/powerpoint/2010/main" val="271752655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Expenditures to be Included</a:t>
            </a:r>
          </a:p>
        </p:txBody>
      </p:sp>
      <p:sp>
        <p:nvSpPr>
          <p:cNvPr id="3" name="Content Placeholder 2"/>
          <p:cNvSpPr>
            <a:spLocks noGrp="1"/>
          </p:cNvSpPr>
          <p:nvPr>
            <p:ph idx="1"/>
          </p:nvPr>
        </p:nvSpPr>
        <p:spPr/>
        <p:txBody>
          <a:bodyPr>
            <a:normAutofit lnSpcReduction="10000"/>
          </a:bodyPr>
          <a:lstStyle/>
          <a:p>
            <a:r>
              <a:rPr lang="en-US" dirty="0"/>
              <a:t>State &amp; Local funds for free public education</a:t>
            </a:r>
          </a:p>
          <a:p>
            <a:r>
              <a:rPr lang="en-US" dirty="0"/>
              <a:t>Administration</a:t>
            </a:r>
          </a:p>
          <a:p>
            <a:r>
              <a:rPr lang="en-US" dirty="0"/>
              <a:t>Instruction</a:t>
            </a:r>
          </a:p>
          <a:p>
            <a:r>
              <a:rPr lang="en-US" dirty="0"/>
              <a:t>Attendance &amp; Health Services</a:t>
            </a:r>
          </a:p>
          <a:p>
            <a:r>
              <a:rPr lang="en-US" dirty="0"/>
              <a:t>Student Transportation</a:t>
            </a:r>
          </a:p>
          <a:p>
            <a:r>
              <a:rPr lang="en-US" dirty="0"/>
              <a:t>Operation &amp; Maintenance of Facilities</a:t>
            </a:r>
          </a:p>
          <a:p>
            <a:r>
              <a:rPr lang="en-US" dirty="0"/>
              <a:t>Fixed Charges</a:t>
            </a:r>
          </a:p>
          <a:p>
            <a:r>
              <a:rPr lang="en-US" dirty="0"/>
              <a:t>Net Expenditures to Cover Deficits for Food Services &amp; Student Activities</a:t>
            </a:r>
          </a:p>
        </p:txBody>
      </p:sp>
    </p:spTree>
    <p:extLst>
      <p:ext uri="{BB962C8B-B14F-4D97-AF65-F5344CB8AC3E}">
        <p14:creationId xmlns:p14="http://schemas.microsoft.com/office/powerpoint/2010/main" val="123021502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Expenditures to be Excluded</a:t>
            </a:r>
          </a:p>
        </p:txBody>
      </p:sp>
      <p:sp>
        <p:nvSpPr>
          <p:cNvPr id="3" name="Content Placeholder 2"/>
          <p:cNvSpPr>
            <a:spLocks noGrp="1"/>
          </p:cNvSpPr>
          <p:nvPr>
            <p:ph idx="1"/>
          </p:nvPr>
        </p:nvSpPr>
        <p:spPr/>
        <p:txBody>
          <a:bodyPr/>
          <a:lstStyle/>
          <a:p>
            <a:r>
              <a:rPr lang="en-US" dirty="0"/>
              <a:t>Community Services</a:t>
            </a:r>
          </a:p>
          <a:p>
            <a:r>
              <a:rPr lang="en-US" dirty="0"/>
              <a:t>Capital Outlay</a:t>
            </a:r>
          </a:p>
          <a:p>
            <a:r>
              <a:rPr lang="en-US" dirty="0"/>
              <a:t>Debt Service</a:t>
            </a:r>
          </a:p>
          <a:p>
            <a:r>
              <a:rPr lang="en-US" dirty="0"/>
              <a:t>Expenses Incurred due to Presidentially Declared Disaster</a:t>
            </a:r>
          </a:p>
          <a:p>
            <a:r>
              <a:rPr lang="en-US" dirty="0"/>
              <a:t>Expenditures from Federal Funds</a:t>
            </a:r>
          </a:p>
        </p:txBody>
      </p:sp>
    </p:spTree>
    <p:extLst>
      <p:ext uri="{BB962C8B-B14F-4D97-AF65-F5344CB8AC3E}">
        <p14:creationId xmlns:p14="http://schemas.microsoft.com/office/powerpoint/2010/main" val="94782162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Salary Redistributions</a:t>
            </a:r>
          </a:p>
        </p:txBody>
      </p:sp>
      <p:sp>
        <p:nvSpPr>
          <p:cNvPr id="3" name="Subtitle 2"/>
          <p:cNvSpPr>
            <a:spLocks noGrp="1"/>
          </p:cNvSpPr>
          <p:nvPr>
            <p:ph type="subTitle" idx="1"/>
          </p:nvPr>
        </p:nvSpPr>
        <p:spPr/>
        <p:txBody>
          <a:bodyPr/>
          <a:lstStyle/>
          <a:p>
            <a:r>
              <a:rPr lang="en-US" dirty="0"/>
              <a:t>Part 3</a:t>
            </a:r>
          </a:p>
        </p:txBody>
      </p:sp>
    </p:spTree>
    <p:extLst>
      <p:ext uri="{BB962C8B-B14F-4D97-AF65-F5344CB8AC3E}">
        <p14:creationId xmlns:p14="http://schemas.microsoft.com/office/powerpoint/2010/main" val="351371153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Salary Changes in </a:t>
            </a:r>
            <a:r>
              <a:rPr lang="en-US" dirty="0" err="1"/>
              <a:t>eFinance</a:t>
            </a:r>
            <a:endParaRPr lang="en-US" dirty="0"/>
          </a:p>
        </p:txBody>
      </p:sp>
      <p:sp>
        <p:nvSpPr>
          <p:cNvPr id="3" name="Content Placeholder 2"/>
          <p:cNvSpPr>
            <a:spLocks noGrp="1"/>
          </p:cNvSpPr>
          <p:nvPr>
            <p:ph idx="1"/>
          </p:nvPr>
        </p:nvSpPr>
        <p:spPr/>
        <p:txBody>
          <a:bodyPr/>
          <a:lstStyle/>
          <a:p>
            <a:r>
              <a:rPr lang="en-US" dirty="0"/>
              <a:t>Check for Accuracy</a:t>
            </a:r>
          </a:p>
          <a:p>
            <a:pPr lvl="1"/>
            <a:r>
              <a:rPr lang="en-US" dirty="0"/>
              <a:t>Review Ledger and Payroll “</a:t>
            </a:r>
            <a:r>
              <a:rPr lang="en-US" dirty="0" err="1"/>
              <a:t>Detdist</a:t>
            </a:r>
            <a:r>
              <a:rPr lang="en-US" dirty="0"/>
              <a:t>” Reports</a:t>
            </a:r>
          </a:p>
          <a:p>
            <a:pPr lvl="1"/>
            <a:r>
              <a:rPr lang="en-US" dirty="0"/>
              <a:t>Review Person, Fund, and Function on Payroll Reports</a:t>
            </a:r>
          </a:p>
          <a:p>
            <a:r>
              <a:rPr lang="en-US" dirty="0"/>
              <a:t>Salary Costs Changes via Redistribution</a:t>
            </a:r>
          </a:p>
          <a:p>
            <a:pPr lvl="1"/>
            <a:r>
              <a:rPr lang="en-US" dirty="0"/>
              <a:t>No journal entries allowed for salary costs</a:t>
            </a:r>
          </a:p>
          <a:p>
            <a:pPr lvl="1"/>
            <a:r>
              <a:rPr lang="en-US" dirty="0"/>
              <a:t>Only once per person per payroll check</a:t>
            </a:r>
          </a:p>
          <a:p>
            <a:pPr lvl="1"/>
            <a:r>
              <a:rPr lang="en-US" dirty="0"/>
              <a:t>Must be completed by June 30, 2020</a:t>
            </a:r>
          </a:p>
          <a:p>
            <a:pPr lvl="1"/>
            <a:r>
              <a:rPr lang="en-US" dirty="0"/>
              <a:t>APSCN records transaction on date processed</a:t>
            </a:r>
          </a:p>
          <a:p>
            <a:pPr marL="274320" lvl="1" indent="0">
              <a:buNone/>
            </a:pPr>
            <a:endParaRPr lang="en-US" dirty="0"/>
          </a:p>
        </p:txBody>
      </p:sp>
    </p:spTree>
    <p:extLst>
      <p:ext uri="{BB962C8B-B14F-4D97-AF65-F5344CB8AC3E}">
        <p14:creationId xmlns:p14="http://schemas.microsoft.com/office/powerpoint/2010/main" val="11553146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Year-End Close</a:t>
            </a:r>
          </a:p>
        </p:txBody>
      </p:sp>
      <p:sp>
        <p:nvSpPr>
          <p:cNvPr id="3" name="Subtitle 2"/>
          <p:cNvSpPr>
            <a:spLocks noGrp="1"/>
          </p:cNvSpPr>
          <p:nvPr>
            <p:ph type="subTitle" idx="1"/>
          </p:nvPr>
        </p:nvSpPr>
        <p:spPr/>
        <p:txBody>
          <a:bodyPr/>
          <a:lstStyle/>
          <a:p>
            <a:r>
              <a:rPr lang="en-US" dirty="0"/>
              <a:t>Part 4</a:t>
            </a:r>
          </a:p>
        </p:txBody>
      </p:sp>
    </p:spTree>
    <p:extLst>
      <p:ext uri="{BB962C8B-B14F-4D97-AF65-F5344CB8AC3E}">
        <p14:creationId xmlns:p14="http://schemas.microsoft.com/office/powerpoint/2010/main" val="388573226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 is Key</a:t>
            </a:r>
          </a:p>
        </p:txBody>
      </p:sp>
      <p:sp>
        <p:nvSpPr>
          <p:cNvPr id="3" name="Content Placeholder 2"/>
          <p:cNvSpPr>
            <a:spLocks noGrp="1"/>
          </p:cNvSpPr>
          <p:nvPr>
            <p:ph idx="1"/>
          </p:nvPr>
        </p:nvSpPr>
        <p:spPr/>
        <p:txBody>
          <a:bodyPr/>
          <a:lstStyle/>
          <a:p>
            <a:r>
              <a:rPr lang="en-US" dirty="0"/>
              <a:t>Business Office and Federal Programs must communicate</a:t>
            </a:r>
          </a:p>
          <a:p>
            <a:pPr lvl="1"/>
            <a:r>
              <a:rPr lang="en-US" dirty="0"/>
              <a:t>Start NOW</a:t>
            </a:r>
          </a:p>
          <a:p>
            <a:pPr lvl="1"/>
            <a:r>
              <a:rPr lang="en-US" dirty="0" err="1"/>
              <a:t>eFinance</a:t>
            </a:r>
            <a:r>
              <a:rPr lang="en-US" dirty="0"/>
              <a:t> budget = approved FGMS/</a:t>
            </a:r>
            <a:r>
              <a:rPr lang="en-US" dirty="0" err="1"/>
              <a:t>Indistar</a:t>
            </a:r>
            <a:r>
              <a:rPr lang="en-US" dirty="0"/>
              <a:t> – MAY 1 deadline</a:t>
            </a:r>
          </a:p>
          <a:p>
            <a:pPr lvl="1"/>
            <a:r>
              <a:rPr lang="en-US" dirty="0"/>
              <a:t>Identify any needed payroll changes by May 1</a:t>
            </a:r>
          </a:p>
          <a:p>
            <a:pPr lvl="2"/>
            <a:r>
              <a:rPr lang="en-US" dirty="0"/>
              <a:t>See previous slides about redistributions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4731" y="4004467"/>
            <a:ext cx="4414345" cy="1695475"/>
          </a:xfrm>
          <a:prstGeom prst="rect">
            <a:avLst/>
          </a:prstGeom>
        </p:spPr>
      </p:pic>
    </p:spTree>
    <p:extLst>
      <p:ext uri="{BB962C8B-B14F-4D97-AF65-F5344CB8AC3E}">
        <p14:creationId xmlns:p14="http://schemas.microsoft.com/office/powerpoint/2010/main" val="283147680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Ending FY20</a:t>
            </a:r>
          </a:p>
        </p:txBody>
      </p:sp>
      <p:sp>
        <p:nvSpPr>
          <p:cNvPr id="3" name="Content Placeholder 2"/>
          <p:cNvSpPr>
            <a:spLocks noGrp="1"/>
          </p:cNvSpPr>
          <p:nvPr>
            <p:ph idx="1"/>
          </p:nvPr>
        </p:nvSpPr>
        <p:spPr/>
        <p:txBody>
          <a:bodyPr/>
          <a:lstStyle/>
          <a:p>
            <a:r>
              <a:rPr lang="en-US" dirty="0"/>
              <a:t>June 13, 2020 – last warehouse pull for reimbursements in FY20</a:t>
            </a:r>
          </a:p>
          <a:p>
            <a:pPr lvl="1"/>
            <a:r>
              <a:rPr lang="en-US" dirty="0"/>
              <a:t>No payments in July or August</a:t>
            </a:r>
          </a:p>
          <a:p>
            <a:r>
              <a:rPr lang="en-US" dirty="0"/>
              <a:t>Journal entries to move non-salary expenditures are allowed through submission of Cycle 9 (August 31)</a:t>
            </a:r>
          </a:p>
          <a:p>
            <a:r>
              <a:rPr lang="en-US" dirty="0"/>
              <a:t>Accrue revenue only to reach a zero ending balance in each fund</a:t>
            </a:r>
          </a:p>
          <a:p>
            <a:r>
              <a:rPr lang="en-US" dirty="0"/>
              <a:t>Positive ending balances are allowed</a:t>
            </a:r>
          </a:p>
          <a:p>
            <a:pPr marL="274320" lvl="1" indent="0">
              <a:buNone/>
            </a:pPr>
            <a:endParaRPr lang="en-US" dirty="0"/>
          </a:p>
        </p:txBody>
      </p:sp>
    </p:spTree>
    <p:extLst>
      <p:ext uri="{BB962C8B-B14F-4D97-AF65-F5344CB8AC3E}">
        <p14:creationId xmlns:p14="http://schemas.microsoft.com/office/powerpoint/2010/main" val="3473846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TotalTime>
  <Words>7103</Words>
  <Application>Microsoft Macintosh PowerPoint</Application>
  <PresentationFormat>Widescreen</PresentationFormat>
  <Paragraphs>1036</Paragraphs>
  <Slides>130</Slides>
  <Notes>35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130</vt:i4>
      </vt:variant>
    </vt:vector>
  </HeadingPairs>
  <TitlesOfParts>
    <vt:vector size="136" baseType="lpstr">
      <vt:lpstr>Arial</vt:lpstr>
      <vt:lpstr>Calibri</vt:lpstr>
      <vt:lpstr>Calibri Light</vt:lpstr>
      <vt:lpstr>Cambria Math</vt:lpstr>
      <vt:lpstr>Times</vt:lpstr>
      <vt:lpstr>Office Theme</vt:lpstr>
      <vt:lpstr>PowerPoint Presentation</vt:lpstr>
      <vt:lpstr>Welcome</vt:lpstr>
      <vt:lpstr>Goals</vt:lpstr>
      <vt:lpstr>PowerPoint Presentation</vt:lpstr>
      <vt:lpstr>Agenda</vt:lpstr>
      <vt:lpstr>Timeline</vt:lpstr>
      <vt:lpstr>PowerPoint Presentation</vt:lpstr>
      <vt:lpstr>Needs Assessment Process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Who must post a school improvement plan?</vt:lpstr>
      <vt:lpstr>PowerPoint Presentation</vt:lpstr>
      <vt:lpstr>PowerPoint Presentation</vt:lpstr>
      <vt:lpstr>What should be included in a school improvement plan?  </vt:lpstr>
      <vt:lpstr>What should be included in a school improvement plan?  (state requirement)</vt:lpstr>
      <vt:lpstr>PowerPoint Presentation</vt:lpstr>
      <vt:lpstr>What should be included in a District Family Engagement plan?  </vt:lpstr>
      <vt:lpstr>What should be included in a School Family Engagement plan?  </vt:lpstr>
      <vt:lpstr>How does Family Engagement planning fit into to school improvement planning?  </vt:lpstr>
      <vt:lpstr>PowerPoint Presentation</vt:lpstr>
      <vt:lpstr>What should be included in a District Health &amp; Wellness plan?  (state requirement)</vt:lpstr>
      <vt:lpstr>What should be included in a School Health &amp; Wellness plan?  (state requirement)</vt:lpstr>
      <vt:lpstr>Medicaid Funding</vt:lpstr>
      <vt:lpstr>Medicaid Funding</vt:lpstr>
      <vt:lpstr>Who must post a district support plan?</vt:lpstr>
      <vt:lpstr>PowerPoint Presentation</vt:lpstr>
      <vt:lpstr>PowerPoint Presentation</vt:lpstr>
      <vt:lpstr>PowerPoint Presentation</vt:lpstr>
      <vt:lpstr>PowerPoint Presentation</vt:lpstr>
      <vt:lpstr>What should be included in a district support plan?  </vt:lpstr>
      <vt:lpstr>What should be included in a district support plan?  </vt:lpstr>
      <vt:lpstr>PowerPoint Presentation</vt:lpstr>
      <vt:lpstr>PowerPoint Presentation</vt:lpstr>
      <vt:lpstr>PowerPoint Presentation</vt:lpstr>
      <vt:lpstr>Federal Program Applications</vt:lpstr>
      <vt:lpstr>Federal Grants Management</vt:lpstr>
      <vt:lpstr>FGM Step 1 – Plan</vt:lpstr>
      <vt:lpstr>FGM Step 2 – Do</vt:lpstr>
      <vt:lpstr>FGM Step 3 – Check</vt:lpstr>
      <vt:lpstr>FGM - Calendar between NOW and May 1st</vt:lpstr>
      <vt:lpstr>FEDERAL GRANTS MANAGEMENT  Closing &amp; Opening</vt:lpstr>
      <vt:lpstr>PowerPoint Presentation</vt:lpstr>
      <vt:lpstr>PowerPoint Presentation</vt:lpstr>
      <vt:lpstr>Where is the PowerPoint for FGM</vt:lpstr>
      <vt:lpstr>Transfers</vt:lpstr>
      <vt:lpstr>Transfers SEC. 5103. TRANSFERABILITY OF FUNDS</vt:lpstr>
      <vt:lpstr>Transfers Completed</vt:lpstr>
      <vt:lpstr>Transfer eFinance codes</vt:lpstr>
      <vt:lpstr>Monitoring Budgets</vt:lpstr>
      <vt:lpstr>Federal Coordinators review to Budget Worksheet from Business Manager</vt:lpstr>
      <vt:lpstr>Comparability Reports</vt:lpstr>
      <vt:lpstr>Comparability Forms Required to be submitted</vt:lpstr>
      <vt:lpstr>Time Certification / PARS</vt:lpstr>
      <vt:lpstr>PowerPoint Presentation</vt:lpstr>
      <vt:lpstr>PowerPoint Presentation</vt:lpstr>
      <vt:lpstr>10% VARIANCE</vt:lpstr>
      <vt:lpstr>How to calculate and apply</vt:lpstr>
      <vt:lpstr>PowerPoint Presentation</vt:lpstr>
      <vt:lpstr>PowerPoint Presentation</vt:lpstr>
      <vt:lpstr>PowerPoint Presentation</vt:lpstr>
      <vt:lpstr>REQUIRED CARRYOVERS</vt:lpstr>
      <vt:lpstr>PowerPoint Presentation</vt:lpstr>
      <vt:lpstr>TITLE IV BUDGET WORKSHEET CHANGES</vt:lpstr>
      <vt:lpstr>PowerPoint Presentation</vt:lpstr>
      <vt:lpstr>Federal Programs Contacts</vt:lpstr>
      <vt:lpstr>PowerPoint Presentation</vt:lpstr>
      <vt:lpstr>RESOURCES</vt:lpstr>
      <vt:lpstr>PowerPoint Presentation</vt:lpstr>
      <vt:lpstr>Federal Finance</vt:lpstr>
      <vt:lpstr>Indirect Cost</vt:lpstr>
      <vt:lpstr>Basic Rate Calculation</vt:lpstr>
      <vt:lpstr>ADE Method</vt:lpstr>
      <vt:lpstr>Subawards</vt:lpstr>
      <vt:lpstr>Budgeting</vt:lpstr>
      <vt:lpstr>Cost Categories</vt:lpstr>
      <vt:lpstr>Administration Costs</vt:lpstr>
      <vt:lpstr>Indirect Costs</vt:lpstr>
      <vt:lpstr>Program Costs</vt:lpstr>
      <vt:lpstr>Example</vt:lpstr>
      <vt:lpstr>Grant Budget</vt:lpstr>
      <vt:lpstr>Grant Expenses</vt:lpstr>
      <vt:lpstr>Indirect Cost Recovery</vt:lpstr>
      <vt:lpstr>Coding in eFinance </vt:lpstr>
      <vt:lpstr>Maintenance of Effort</vt:lpstr>
      <vt:lpstr>MOE Requirements</vt:lpstr>
      <vt:lpstr>MOE Waiver</vt:lpstr>
      <vt:lpstr>MOE Calculations</vt:lpstr>
      <vt:lpstr>Expenditures to be Included</vt:lpstr>
      <vt:lpstr>Expenditures to be Excluded</vt:lpstr>
      <vt:lpstr>Salary Redistributions</vt:lpstr>
      <vt:lpstr>Salary Changes in eFinance</vt:lpstr>
      <vt:lpstr>Year-End Close</vt:lpstr>
      <vt:lpstr>Communication is Key</vt:lpstr>
      <vt:lpstr>Ending FY20</vt:lpstr>
      <vt:lpstr>Beginning FY21</vt:lpstr>
      <vt:lpstr>Carryover</vt:lpstr>
      <vt:lpstr>Federal Funding Website</vt:lpstr>
      <vt:lpstr>Federal Funding Website</vt:lpstr>
      <vt:lpstr>Finance Contacts</vt:lpstr>
      <vt:lpstr>PowerPoint Presentation</vt:lpstr>
      <vt:lpstr>APSCN</vt:lpstr>
      <vt:lpstr>Salary Redistributions</vt:lpstr>
      <vt:lpstr>Communication is Essential</vt:lpstr>
      <vt:lpstr>Fiscal Year Close – eFinance</vt:lpstr>
      <vt:lpstr>Expenditure Queries &amp; Reports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Fund 6 – Federal Grants Fund Transfers</vt:lpstr>
      <vt:lpstr>PowerPoint Presentation</vt:lpstr>
      <vt:lpstr>APSCN Unit Contact</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49</cp:revision>
  <dcterms:created xsi:type="dcterms:W3CDTF">2020-01-13T19:01:53Z</dcterms:created>
  <dcterms:modified xsi:type="dcterms:W3CDTF">2020-02-19T19:01:39Z</dcterms:modified>
</cp:coreProperties>
</file>