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60" r:id="rId5"/>
    <p:sldId id="262" r:id="rId6"/>
    <p:sldId id="261"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9/9/2019</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9/9/2019</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mailto:Chantele.Williams@arkansas.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7033" y="1298448"/>
            <a:ext cx="7790989" cy="3255264"/>
          </a:xfrm>
        </p:spPr>
        <p:txBody>
          <a:bodyPr>
            <a:normAutofit/>
          </a:bodyPr>
          <a:lstStyle/>
          <a:p>
            <a:r>
              <a:rPr lang="en-US" sz="5400" dirty="0" smtClean="0">
                <a:latin typeface="Arial Black" panose="020B0A04020102020204" pitchFamily="34" charset="0"/>
              </a:rPr>
              <a:t>Annual Title I Meeting</a:t>
            </a:r>
            <a:endParaRPr lang="en-US" sz="5400" dirty="0">
              <a:latin typeface="Arial Black" panose="020B0A04020102020204" pitchFamily="34" charset="0"/>
            </a:endParaRPr>
          </a:p>
        </p:txBody>
      </p:sp>
      <p:sp>
        <p:nvSpPr>
          <p:cNvPr id="3" name="Subtitle 2"/>
          <p:cNvSpPr>
            <a:spLocks noGrp="1"/>
          </p:cNvSpPr>
          <p:nvPr>
            <p:ph type="subTitle" idx="1"/>
          </p:nvPr>
        </p:nvSpPr>
        <p:spPr/>
        <p:txBody>
          <a:bodyPr/>
          <a:lstStyle/>
          <a:p>
            <a:r>
              <a:rPr lang="en-US" dirty="0" smtClean="0">
                <a:latin typeface="Arial" panose="020B0604020202020204" pitchFamily="34" charset="0"/>
                <a:cs typeface="Arial" panose="020B0604020202020204" pitchFamily="34" charset="0"/>
              </a:rPr>
              <a:t>A guide for schools to utilize to ensure a successful Title I Meeting</a:t>
            </a:r>
            <a:endParaRPr lang="en-US" dirty="0">
              <a:latin typeface="Arial" panose="020B0604020202020204" pitchFamily="34" charset="0"/>
              <a:cs typeface="Arial" panose="020B0604020202020204" pitchFamily="34" charset="0"/>
            </a:endParaRPr>
          </a:p>
        </p:txBody>
      </p:sp>
      <p:pic>
        <p:nvPicPr>
          <p:cNvPr id="1026" name="Picture 2" descr="http://dese.ade.arkansas.gov/public/images/head-logo-hir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2372" y="883649"/>
            <a:ext cx="4565650" cy="1157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346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Can a meal or snack be provided?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748258" y="498348"/>
            <a:ext cx="7315200" cy="5120640"/>
          </a:xfrm>
        </p:spPr>
        <p:txBody>
          <a:bodyPr/>
          <a:lstStyle/>
          <a:p>
            <a:r>
              <a:rPr lang="en-US" dirty="0" smtClean="0">
                <a:latin typeface="Arial" panose="020B0604020202020204" pitchFamily="34" charset="0"/>
                <a:cs typeface="Arial" panose="020B0604020202020204" pitchFamily="34" charset="0"/>
              </a:rPr>
              <a:t>Yes, they can if the conditions that follow are met:</a:t>
            </a:r>
          </a:p>
          <a:p>
            <a:pPr lvl="1"/>
            <a:r>
              <a:rPr lang="en-US" dirty="0" smtClean="0">
                <a:latin typeface="Arial" panose="020B0604020202020204" pitchFamily="34" charset="0"/>
                <a:cs typeface="Arial" panose="020B0604020202020204" pitchFamily="34" charset="0"/>
              </a:rPr>
              <a:t>The LEA has to have a policy which allows it</a:t>
            </a:r>
          </a:p>
          <a:p>
            <a:pPr lvl="1"/>
            <a:r>
              <a:rPr lang="en-US" dirty="0" smtClean="0">
                <a:latin typeface="Arial" panose="020B0604020202020204" pitchFamily="34" charset="0"/>
                <a:cs typeface="Arial" panose="020B0604020202020204" pitchFamily="34" charset="0"/>
              </a:rPr>
              <a:t>The expenses must be reasonable and necessary</a:t>
            </a:r>
          </a:p>
          <a:p>
            <a:pPr lvl="1"/>
            <a:r>
              <a:rPr lang="en-US" dirty="0" smtClean="0">
                <a:latin typeface="Arial" panose="020B0604020202020204" pitchFamily="34" charset="0"/>
                <a:cs typeface="Arial" panose="020B0604020202020204" pitchFamily="34" charset="0"/>
              </a:rPr>
              <a:t>The meeting is held at a time when parents would normally eat [OBM Circular A-87 (2 &amp; 27) and USDE Non-Regulatory Guidance, Use of Funds (April 1996).</a:t>
            </a:r>
          </a:p>
          <a:p>
            <a:r>
              <a:rPr lang="en-US" dirty="0" smtClean="0">
                <a:latin typeface="Arial" panose="020B0604020202020204" pitchFamily="34" charset="0"/>
                <a:cs typeface="Arial" panose="020B0604020202020204" pitchFamily="34" charset="0"/>
              </a:rPr>
              <a:t>LEAs must use caution when determining how much to spend for food. Food purchase should not be the majority of the allocated funds.</a:t>
            </a:r>
          </a:p>
          <a:p>
            <a:r>
              <a:rPr lang="en-US" dirty="0" smtClean="0">
                <a:latin typeface="Arial" panose="020B0604020202020204" pitchFamily="34" charset="0"/>
                <a:cs typeface="Arial" panose="020B0604020202020204" pitchFamily="34" charset="0"/>
              </a:rPr>
              <a:t>LEAs should also be careful when allowing staff to eat at this meeting because it is held for parents.  </a:t>
            </a:r>
          </a:p>
          <a:p>
            <a:r>
              <a:rPr lang="en-US" dirty="0" smtClean="0">
                <a:latin typeface="Arial" panose="020B0604020202020204" pitchFamily="34" charset="0"/>
                <a:cs typeface="Arial" panose="020B0604020202020204" pitchFamily="34" charset="0"/>
              </a:rPr>
              <a:t>LEAs are encouraged to coordinate with community resources where available. </a:t>
            </a:r>
          </a:p>
          <a:p>
            <a:endParaRPr lang="en-US" dirty="0"/>
          </a:p>
        </p:txBody>
      </p:sp>
      <p:pic>
        <p:nvPicPr>
          <p:cNvPr id="4" name="Picture 3" descr="Cool stuff you can us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5427" y="4784738"/>
            <a:ext cx="2488031" cy="1880564"/>
          </a:xfrm>
          <a:prstGeom prst="rect">
            <a:avLst/>
          </a:prstGeom>
          <a:ln>
            <a:noFill/>
          </a:ln>
          <a:effectLst>
            <a:softEdge rad="112500"/>
          </a:effectLst>
        </p:spPr>
      </p:pic>
    </p:spTree>
    <p:extLst>
      <p:ext uri="{BB962C8B-B14F-4D97-AF65-F5344CB8AC3E}">
        <p14:creationId xmlns:p14="http://schemas.microsoft.com/office/powerpoint/2010/main" val="392090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What ways can meeting compliance be documented?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sz="half" idx="1"/>
          </p:nvPr>
        </p:nvSpPr>
        <p:spPr>
          <a:xfrm>
            <a:off x="3532909" y="419791"/>
            <a:ext cx="3726596" cy="5698375"/>
          </a:xfrm>
        </p:spPr>
        <p:txBody>
          <a:bodyPr>
            <a:normAutofit/>
          </a:bodyPr>
          <a:lstStyle/>
          <a:p>
            <a:r>
              <a:rPr lang="en-US" dirty="0" smtClean="0">
                <a:latin typeface="Arial" panose="020B0604020202020204" pitchFamily="34" charset="0"/>
                <a:cs typeface="Arial" panose="020B0604020202020204" pitchFamily="34" charset="0"/>
              </a:rPr>
              <a:t>LEA and school must be able to demonstrate that all parents of children who are participating were invited and encouraged to attend and that all requirements were covered at the meeting.</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It is the responsibility of the LEA to make sure that all schools within the district convene an annual meeting. </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The LEA must keep accurate documentation of the meeting for each school participating in the Title I Program. </a:t>
            </a:r>
            <a:endParaRPr lang="en-US" dirty="0">
              <a:latin typeface="Arial" panose="020B0604020202020204" pitchFamily="34" charset="0"/>
              <a:cs typeface="Arial" panose="020B0604020202020204" pitchFamily="34" charset="0"/>
            </a:endParaRPr>
          </a:p>
        </p:txBody>
      </p:sp>
      <p:sp>
        <p:nvSpPr>
          <p:cNvPr id="4" name="Content Placeholder 3"/>
          <p:cNvSpPr>
            <a:spLocks noGrp="1"/>
          </p:cNvSpPr>
          <p:nvPr>
            <p:ph sz="half" idx="2"/>
          </p:nvPr>
        </p:nvSpPr>
        <p:spPr>
          <a:xfrm>
            <a:off x="7402484" y="394811"/>
            <a:ext cx="3678382" cy="5120640"/>
          </a:xfrm>
        </p:spPr>
        <p:txBody>
          <a:bodyPr>
            <a:normAutofit/>
          </a:bodyPr>
          <a:lstStyle/>
          <a:p>
            <a:pPr marL="0" indent="0">
              <a:buNone/>
            </a:pPr>
            <a:r>
              <a:rPr lang="en-US" b="1" dirty="0" smtClean="0">
                <a:latin typeface="Arial" panose="020B0604020202020204" pitchFamily="34" charset="0"/>
                <a:cs typeface="Arial" panose="020B0604020202020204" pitchFamily="34" charset="0"/>
              </a:rPr>
              <a:t>Acceptable documentation can include any combination of the following:</a:t>
            </a:r>
          </a:p>
          <a:p>
            <a:r>
              <a:rPr lang="en-US" dirty="0" smtClean="0">
                <a:latin typeface="Arial" panose="020B0604020202020204" pitchFamily="34" charset="0"/>
                <a:cs typeface="Arial" panose="020B0604020202020204" pitchFamily="34" charset="0"/>
              </a:rPr>
              <a:t>Minutes</a:t>
            </a:r>
          </a:p>
          <a:p>
            <a:r>
              <a:rPr lang="en-US" dirty="0" smtClean="0">
                <a:latin typeface="Arial" panose="020B0604020202020204" pitchFamily="34" charset="0"/>
                <a:cs typeface="Arial" panose="020B0604020202020204" pitchFamily="34" charset="0"/>
              </a:rPr>
              <a:t>Agendas	</a:t>
            </a:r>
          </a:p>
          <a:p>
            <a:r>
              <a:rPr lang="en-US" dirty="0" smtClean="0">
                <a:latin typeface="Arial" panose="020B0604020202020204" pitchFamily="34" charset="0"/>
                <a:cs typeface="Arial" panose="020B0604020202020204" pitchFamily="34" charset="0"/>
              </a:rPr>
              <a:t>Flyers</a:t>
            </a:r>
          </a:p>
          <a:p>
            <a:r>
              <a:rPr lang="en-US" dirty="0" smtClean="0">
                <a:latin typeface="Arial" panose="020B0604020202020204" pitchFamily="34" charset="0"/>
                <a:cs typeface="Arial" panose="020B0604020202020204" pitchFamily="34" charset="0"/>
              </a:rPr>
              <a:t>Sign-in sheets</a:t>
            </a:r>
          </a:p>
          <a:p>
            <a:r>
              <a:rPr lang="en-US" dirty="0" smtClean="0">
                <a:latin typeface="Arial" panose="020B0604020202020204" pitchFamily="34" charset="0"/>
                <a:cs typeface="Arial" panose="020B0604020202020204" pitchFamily="34" charset="0"/>
              </a:rPr>
              <a:t>Handouts</a:t>
            </a:r>
          </a:p>
          <a:p>
            <a:r>
              <a:rPr lang="en-US" dirty="0" smtClean="0">
                <a:latin typeface="Arial" panose="020B0604020202020204" pitchFamily="34" charset="0"/>
                <a:cs typeface="Arial" panose="020B0604020202020204" pitchFamily="34" charset="0"/>
              </a:rPr>
              <a:t>Announcements; and</a:t>
            </a:r>
          </a:p>
          <a:p>
            <a:r>
              <a:rPr lang="en-US" dirty="0" smtClean="0">
                <a:latin typeface="Arial" panose="020B0604020202020204" pitchFamily="34" charset="0"/>
                <a:cs typeface="Arial" panose="020B0604020202020204" pitchFamily="34" charset="0"/>
              </a:rPr>
              <a:t>Photographs </a:t>
            </a:r>
          </a:p>
        </p:txBody>
      </p:sp>
      <p:pic>
        <p:nvPicPr>
          <p:cNvPr id="5" name="Picture 4" descr="Aspectos profesionales: Protección de Datos, Cloud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3631" y="4688378"/>
            <a:ext cx="1751450" cy="1654147"/>
          </a:xfrm>
          <a:prstGeom prst="rect">
            <a:avLst/>
          </a:prstGeom>
        </p:spPr>
      </p:pic>
    </p:spTree>
    <p:extLst>
      <p:ext uri="{BB962C8B-B14F-4D97-AF65-F5344CB8AC3E}">
        <p14:creationId xmlns:p14="http://schemas.microsoft.com/office/powerpoint/2010/main" val="23113665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For questions about the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Annual Title I Meeting:</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lgn="ctr">
              <a:buNone/>
            </a:pPr>
            <a:r>
              <a:rPr lang="en-US" b="1" dirty="0">
                <a:latin typeface="Arial" panose="020B0604020202020204" pitchFamily="34" charset="0"/>
                <a:cs typeface="Arial" panose="020B0604020202020204" pitchFamily="34" charset="0"/>
              </a:rPr>
              <a:t>J. Chante’le’ Williams</a:t>
            </a:r>
          </a:p>
          <a:p>
            <a:pPr marL="0" indent="0" algn="ctr">
              <a:buNone/>
            </a:pPr>
            <a:r>
              <a:rPr lang="en-US" dirty="0">
                <a:latin typeface="Arial" panose="020B0604020202020204" pitchFamily="34" charset="0"/>
                <a:cs typeface="Arial" panose="020B0604020202020204" pitchFamily="34" charset="0"/>
                <a:hlinkClick r:id="rId2"/>
              </a:rPr>
              <a:t>Chantele.Williams@arkansas.gov</a:t>
            </a:r>
            <a:endParaRPr lang="en-US" dirty="0">
              <a:latin typeface="Arial" panose="020B0604020202020204" pitchFamily="34" charset="0"/>
              <a:cs typeface="Arial" panose="020B0604020202020204" pitchFamily="34" charset="0"/>
            </a:endParaRPr>
          </a:p>
          <a:p>
            <a:pPr marL="0" indent="0" algn="ctr">
              <a:buNone/>
            </a:pPr>
            <a:r>
              <a:rPr lang="en-US" dirty="0">
                <a:latin typeface="Arial" panose="020B0604020202020204" pitchFamily="34" charset="0"/>
                <a:cs typeface="Arial" panose="020B0604020202020204" pitchFamily="34" charset="0"/>
              </a:rPr>
              <a:t>501-682-1699 </a:t>
            </a:r>
          </a:p>
          <a:p>
            <a:pPr marL="0" indent="0" algn="ctr">
              <a:buNone/>
            </a:pPr>
            <a:endParaRPr lang="en-US" dirty="0">
              <a:latin typeface="Arial" panose="020B0604020202020204" pitchFamily="34" charset="0"/>
              <a:cs typeface="Arial" panose="020B0604020202020204" pitchFamily="34" charset="0"/>
            </a:endParaRPr>
          </a:p>
        </p:txBody>
      </p:sp>
      <p:pic>
        <p:nvPicPr>
          <p:cNvPr id="4" name="Picture 3" descr="Person Individually Alone · Free vector graphic on Pixab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1726" y="508695"/>
            <a:ext cx="1230284" cy="1230284"/>
          </a:xfrm>
          <a:prstGeom prst="rect">
            <a:avLst/>
          </a:prstGeom>
        </p:spPr>
      </p:pic>
    </p:spTree>
    <p:extLst>
      <p:ext uri="{BB962C8B-B14F-4D97-AF65-F5344CB8AC3E}">
        <p14:creationId xmlns:p14="http://schemas.microsoft.com/office/powerpoint/2010/main" val="1385573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Title I Meeting</a:t>
            </a:r>
            <a:br>
              <a:rPr lang="en-US" dirty="0" smtClean="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Section 1116(c)(1) and (2), ESEA</a:t>
            </a:r>
            <a:endParaRPr lang="en-US" sz="1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869268" y="1123837"/>
            <a:ext cx="7315200" cy="5120640"/>
          </a:xfrm>
        </p:spPr>
        <p:txBody>
          <a:bodyPr/>
          <a:lstStyle/>
          <a:p>
            <a:r>
              <a:rPr lang="en-US" dirty="0" smtClean="0">
                <a:latin typeface="Arial" panose="020B0604020202020204" pitchFamily="34" charset="0"/>
                <a:cs typeface="Arial" panose="020B0604020202020204" pitchFamily="34" charset="0"/>
              </a:rPr>
              <a:t>Every year each school that is served under Title I, Part A must convene an annual meeting at a time convenient for parents, to inform them of their school’s participation in the Title I, Part A program, the program requirements, and their rights as parents to be involved.</a:t>
            </a:r>
          </a:p>
          <a:p>
            <a:pPr marL="0" indent="0">
              <a:buNone/>
            </a:pP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Schools must invite the parents/guardians of all of the children who are participating in the Title I, Part A program and impress upon them to attend.</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A flexible number of meetings at varying times should be offered so as many parents as possible will be able to attend.</a:t>
            </a:r>
            <a:endParaRPr lang="en-US" dirty="0">
              <a:latin typeface="Arial" panose="020B0604020202020204" pitchFamily="34" charset="0"/>
              <a:cs typeface="Arial" panose="020B0604020202020204" pitchFamily="34" charset="0"/>
            </a:endParaRPr>
          </a:p>
        </p:txBody>
      </p:sp>
      <p:pic>
        <p:nvPicPr>
          <p:cNvPr id="4" name="Picture 3" descr="African Asian Black · Free vector graphic on Pixaba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3374" y="282634"/>
            <a:ext cx="1637606" cy="1220528"/>
          </a:xfrm>
          <a:prstGeom prst="rect">
            <a:avLst/>
          </a:prstGeom>
        </p:spPr>
      </p:pic>
    </p:spTree>
    <p:extLst>
      <p:ext uri="{BB962C8B-B14F-4D97-AF65-F5344CB8AC3E}">
        <p14:creationId xmlns:p14="http://schemas.microsoft.com/office/powerpoint/2010/main" val="2232406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Why have an Annual Title I Meeting?</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503508" y="1338349"/>
            <a:ext cx="7315200" cy="5120640"/>
          </a:xfrm>
        </p:spPr>
        <p:txBody>
          <a:bodyPr/>
          <a:lstStyle/>
          <a:p>
            <a:r>
              <a:rPr lang="en-US" dirty="0" smtClean="0">
                <a:latin typeface="Arial" panose="020B0604020202020204" pitchFamily="34" charset="0"/>
                <a:cs typeface="Arial" panose="020B0604020202020204" pitchFamily="34" charset="0"/>
              </a:rPr>
              <a:t>The Annual Title I Meeting is held to disseminate information to parents of participating children about the Title I, Part A program and about their rights to be involved in their child’s education.</a:t>
            </a:r>
          </a:p>
          <a:p>
            <a:pPr marL="0" indent="0">
              <a:buNone/>
            </a:pP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For parents whose children attend a schoolwide program, </a:t>
            </a:r>
            <a:r>
              <a:rPr lang="en-US" b="1" i="1" dirty="0" smtClean="0">
                <a:latin typeface="Arial" panose="020B0604020202020204" pitchFamily="34" charset="0"/>
                <a:cs typeface="Arial" panose="020B0604020202020204" pitchFamily="34" charset="0"/>
              </a:rPr>
              <a:t>all</a:t>
            </a:r>
            <a:r>
              <a:rPr lang="en-US" dirty="0" smtClean="0">
                <a:latin typeface="Arial" panose="020B0604020202020204" pitchFamily="34" charset="0"/>
                <a:cs typeface="Arial" panose="020B0604020202020204" pitchFamily="34" charset="0"/>
              </a:rPr>
              <a:t> parents must be invited to participate. </a:t>
            </a:r>
          </a:p>
          <a:p>
            <a:pPr marL="0" indent="0">
              <a:buNone/>
            </a:pP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For parents of children whose school is implementing a targeted assistance program, only those who have children participating will receive invitations. </a:t>
            </a:r>
            <a:endParaRPr lang="en-US" dirty="0">
              <a:latin typeface="Arial" panose="020B0604020202020204" pitchFamily="34" charset="0"/>
              <a:cs typeface="Arial" panose="020B0604020202020204" pitchFamily="34" charset="0"/>
            </a:endParaRPr>
          </a:p>
        </p:txBody>
      </p:sp>
      <p:pic>
        <p:nvPicPr>
          <p:cNvPr id="4" name="Picture 3" descr="Celebrating Family Stories: January 20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1338" y="201814"/>
            <a:ext cx="2560320" cy="1706880"/>
          </a:xfrm>
          <a:prstGeom prst="rect">
            <a:avLst/>
          </a:prstGeom>
        </p:spPr>
      </p:pic>
    </p:spTree>
    <p:extLst>
      <p:ext uri="{BB962C8B-B14F-4D97-AF65-F5344CB8AC3E}">
        <p14:creationId xmlns:p14="http://schemas.microsoft.com/office/powerpoint/2010/main" val="3312684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Arial" panose="020B0604020202020204" pitchFamily="34" charset="0"/>
                <a:cs typeface="Arial" panose="020B0604020202020204" pitchFamily="34" charset="0"/>
              </a:rPr>
              <a:t>What </a:t>
            </a:r>
            <a:r>
              <a:rPr lang="en-US" dirty="0" smtClean="0">
                <a:latin typeface="Arial" panose="020B0604020202020204" pitchFamily="34" charset="0"/>
                <a:cs typeface="Arial" panose="020B0604020202020204" pitchFamily="34" charset="0"/>
              </a:rPr>
              <a:t>information should </a:t>
            </a:r>
            <a:r>
              <a:rPr lang="en-US" dirty="0">
                <a:latin typeface="Arial" panose="020B0604020202020204" pitchFamily="34" charset="0"/>
                <a:cs typeface="Arial" panose="020B0604020202020204" pitchFamily="34" charset="0"/>
              </a:rPr>
              <a:t>be </a:t>
            </a:r>
            <a:r>
              <a:rPr lang="en-US" dirty="0" smtClean="0">
                <a:latin typeface="Arial" panose="020B0604020202020204" pitchFamily="34" charset="0"/>
                <a:cs typeface="Arial" panose="020B0604020202020204" pitchFamily="34" charset="0"/>
              </a:rPr>
              <a:t>shared</a:t>
            </a:r>
            <a:r>
              <a:rPr lang="en-US" dirty="0">
                <a:latin typeface="Arial" panose="020B0604020202020204" pitchFamily="34" charset="0"/>
                <a:cs typeface="Arial" panose="020B0604020202020204" pitchFamily="34" charset="0"/>
              </a:rPr>
              <a:t>?</a:t>
            </a:r>
          </a:p>
        </p:txBody>
      </p:sp>
      <p:sp>
        <p:nvSpPr>
          <p:cNvPr id="3" name="Content Placeholder 2"/>
          <p:cNvSpPr>
            <a:spLocks noGrp="1"/>
          </p:cNvSpPr>
          <p:nvPr>
            <p:ph sz="half" idx="1"/>
          </p:nvPr>
        </p:nvSpPr>
        <p:spPr>
          <a:xfrm>
            <a:off x="3681157" y="444830"/>
            <a:ext cx="3474720" cy="5120640"/>
          </a:xfrm>
        </p:spPr>
        <p:txBody>
          <a:bodyPr>
            <a:normAutofit lnSpcReduction="10000"/>
          </a:bodyPr>
          <a:lstStyle/>
          <a:p>
            <a:r>
              <a:rPr lang="en-US" dirty="0">
                <a:latin typeface="Arial" panose="020B0604020202020204" pitchFamily="34" charset="0"/>
                <a:cs typeface="Arial" panose="020B0604020202020204" pitchFamily="34" charset="0"/>
              </a:rPr>
              <a:t>A description and explanation of the curriculum the school will be using.</a:t>
            </a:r>
          </a:p>
          <a:p>
            <a:r>
              <a:rPr lang="en-US" dirty="0">
                <a:latin typeface="Arial" panose="020B0604020202020204" pitchFamily="34" charset="0"/>
                <a:cs typeface="Arial" panose="020B0604020202020204" pitchFamily="34" charset="0"/>
              </a:rPr>
              <a:t>Various forms of academic </a:t>
            </a:r>
            <a:r>
              <a:rPr lang="en-US" dirty="0" smtClean="0">
                <a:latin typeface="Arial" panose="020B0604020202020204" pitchFamily="34" charset="0"/>
                <a:cs typeface="Arial" panose="020B0604020202020204" pitchFamily="34" charset="0"/>
              </a:rPr>
              <a:t>assessments </a:t>
            </a:r>
            <a:r>
              <a:rPr lang="en-US" dirty="0">
                <a:latin typeface="Arial" panose="020B0604020202020204" pitchFamily="34" charset="0"/>
                <a:cs typeface="Arial" panose="020B0604020202020204" pitchFamily="34" charset="0"/>
              </a:rPr>
              <a:t>that will be used to measure student progress</a:t>
            </a:r>
          </a:p>
          <a:p>
            <a:r>
              <a:rPr lang="en-US" dirty="0">
                <a:latin typeface="Arial" panose="020B0604020202020204" pitchFamily="34" charset="0"/>
                <a:cs typeface="Arial" panose="020B0604020202020204" pitchFamily="34" charset="0"/>
              </a:rPr>
              <a:t>Proficiency levels the students are expected to meet</a:t>
            </a:r>
          </a:p>
          <a:p>
            <a:endParaRPr lang="en-US" dirty="0"/>
          </a:p>
        </p:txBody>
      </p:sp>
      <p:sp>
        <p:nvSpPr>
          <p:cNvPr id="4" name="Content Placeholder 3"/>
          <p:cNvSpPr>
            <a:spLocks noGrp="1"/>
          </p:cNvSpPr>
          <p:nvPr>
            <p:ph sz="half" idx="2"/>
          </p:nvPr>
        </p:nvSpPr>
        <p:spPr>
          <a:xfrm>
            <a:off x="7661571" y="1261438"/>
            <a:ext cx="3764737" cy="5120640"/>
          </a:xfrm>
        </p:spPr>
        <p:txBody>
          <a:bodyPr>
            <a:normAutofit lnSpcReduction="10000"/>
          </a:bodyPr>
          <a:lstStyle/>
          <a:p>
            <a:r>
              <a:rPr lang="en-US" dirty="0">
                <a:latin typeface="Arial" panose="020B0604020202020204" pitchFamily="34" charset="0"/>
                <a:cs typeface="Arial" panose="020B0604020202020204" pitchFamily="34" charset="0"/>
              </a:rPr>
              <a:t>The </a:t>
            </a:r>
            <a:r>
              <a:rPr lang="en-US" dirty="0" smtClean="0">
                <a:latin typeface="Arial" panose="020B0604020202020204" pitchFamily="34" charset="0"/>
                <a:cs typeface="Arial" panose="020B0604020202020204" pitchFamily="34" charset="0"/>
              </a:rPr>
              <a:t>district </a:t>
            </a:r>
            <a:r>
              <a:rPr lang="en-US" dirty="0">
                <a:latin typeface="Arial" panose="020B0604020202020204" pitchFamily="34" charset="0"/>
                <a:cs typeface="Arial" panose="020B0604020202020204" pitchFamily="34" charset="0"/>
              </a:rPr>
              <a:t>Parent Involvement Policy, the School Parent &amp; Family Engagement Policy, as well as the School-Parent </a:t>
            </a:r>
            <a:r>
              <a:rPr lang="en-US" dirty="0" smtClean="0">
                <a:latin typeface="Arial" panose="020B0604020202020204" pitchFamily="34" charset="0"/>
                <a:cs typeface="Arial" panose="020B0604020202020204" pitchFamily="34" charset="0"/>
              </a:rPr>
              <a:t>Compact</a:t>
            </a:r>
          </a:p>
          <a:p>
            <a:r>
              <a:rPr lang="en-US" dirty="0" smtClean="0">
                <a:latin typeface="Arial" panose="020B0604020202020204" pitchFamily="34" charset="0"/>
                <a:cs typeface="Arial" panose="020B0604020202020204" pitchFamily="34" charset="0"/>
              </a:rPr>
              <a:t>The right of parents to be involved and the various ways to do so</a:t>
            </a:r>
          </a:p>
          <a:p>
            <a:r>
              <a:rPr lang="en-US" dirty="0" smtClean="0">
                <a:latin typeface="Arial" panose="020B0604020202020204" pitchFamily="34" charset="0"/>
                <a:cs typeface="Arial" panose="020B0604020202020204" pitchFamily="34" charset="0"/>
              </a:rPr>
              <a:t>The right of parents to request regular meetings to generate suggestions and participate in the decision-making process, as appropriate, about their child’s education knowing that the school must respond to any suggestion as soon as practicably possible.</a:t>
            </a:r>
          </a:p>
          <a:p>
            <a:pPr marL="0" indent="0" algn="ctr">
              <a:buNone/>
            </a:pPr>
            <a:r>
              <a:rPr lang="en-US" sz="900" dirty="0" smtClean="0">
                <a:latin typeface="Arial" panose="020B0604020202020204" pitchFamily="34" charset="0"/>
                <a:cs typeface="Arial" panose="020B0604020202020204" pitchFamily="34" charset="0"/>
              </a:rPr>
              <a:t>Section 1116(c)(4), ESEA.</a:t>
            </a:r>
            <a:endParaRPr lang="en-US" sz="9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5" name="Content Placeholder 4" descr="Stunning Curled Notebook PSD Graphic | UIClou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91521">
            <a:off x="4173735" y="4586284"/>
            <a:ext cx="2888699" cy="1600342"/>
          </a:xfrm>
          <a:prstGeom prst="rect">
            <a:avLst/>
          </a:prstGeom>
          <a:ln>
            <a:noFill/>
          </a:ln>
          <a:effectLst>
            <a:softEdge rad="112500"/>
          </a:effectLst>
        </p:spPr>
      </p:pic>
      <p:sp>
        <p:nvSpPr>
          <p:cNvPr id="6" name="Rectangle 5"/>
          <p:cNvSpPr/>
          <p:nvPr/>
        </p:nvSpPr>
        <p:spPr>
          <a:xfrm rot="20559177">
            <a:off x="4551294" y="5027220"/>
            <a:ext cx="2035553" cy="231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Annual Title I Meeting</a:t>
            </a:r>
            <a:endParaRPr lang="en-US" sz="800" dirty="0"/>
          </a:p>
        </p:txBody>
      </p:sp>
    </p:spTree>
    <p:extLst>
      <p:ext uri="{BB962C8B-B14F-4D97-AF65-F5344CB8AC3E}">
        <p14:creationId xmlns:p14="http://schemas.microsoft.com/office/powerpoint/2010/main" val="91927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a:solidFill>
                  <a:schemeClr val="bg1"/>
                </a:solidFill>
                <a:latin typeface="Arial" panose="020B0604020202020204" pitchFamily="34" charset="0"/>
                <a:cs typeface="Arial" panose="020B0604020202020204" pitchFamily="34" charset="0"/>
              </a:rPr>
              <a:t>Can the Title I Annual Meeting be held </a:t>
            </a:r>
            <a:r>
              <a:rPr lang="en-US" sz="6000" dirty="0" smtClean="0">
                <a:solidFill>
                  <a:schemeClr val="bg1"/>
                </a:solidFill>
                <a:latin typeface="Arial" panose="020B0604020202020204" pitchFamily="34" charset="0"/>
                <a:cs typeface="Arial" panose="020B0604020202020204" pitchFamily="34" charset="0"/>
              </a:rPr>
              <a:t>with</a:t>
            </a:r>
            <a:endParaRPr lang="en-US" sz="4000" dirty="0"/>
          </a:p>
        </p:txBody>
      </p:sp>
      <p:sp>
        <p:nvSpPr>
          <p:cNvPr id="3" name="Text Placeholder 2"/>
          <p:cNvSpPr>
            <a:spLocks noGrp="1"/>
          </p:cNvSpPr>
          <p:nvPr>
            <p:ph type="body" idx="1"/>
          </p:nvPr>
        </p:nvSpPr>
        <p:spPr>
          <a:xfrm>
            <a:off x="3724102" y="2826327"/>
            <a:ext cx="7459010" cy="3175462"/>
          </a:xfrm>
        </p:spPr>
        <p:txBody>
          <a:bodyPr>
            <a:normAutofit/>
          </a:bodyPr>
          <a:lstStyle/>
          <a:p>
            <a:pPr marL="342900" indent="-342900">
              <a:buFont typeface="Arial" panose="020B0604020202020204" pitchFamily="34" charset="0"/>
              <a:buChar char="•"/>
            </a:pPr>
            <a:r>
              <a:rPr lang="en-US" dirty="0" smtClean="0">
                <a:latin typeface="Arial" panose="020B0604020202020204" pitchFamily="34" charset="0"/>
                <a:cs typeface="Arial" panose="020B0604020202020204" pitchFamily="34" charset="0"/>
              </a:rPr>
              <a:t>The Annual Title I Meeting must be held only for the purpose of informing parents and must be advertised as such.  Parents should be clear about the Title I Program and about their rights upon leaving. </a:t>
            </a:r>
          </a:p>
          <a:p>
            <a:pPr marL="342900" indent="-342900">
              <a:buFont typeface="Arial" panose="020B0604020202020204" pitchFamily="34" charset="0"/>
              <a:buChar char="•"/>
            </a:pPr>
            <a:r>
              <a:rPr lang="en-US" dirty="0" smtClean="0">
                <a:latin typeface="Arial" panose="020B0604020202020204" pitchFamily="34" charset="0"/>
                <a:cs typeface="Arial" panose="020B0604020202020204" pitchFamily="34" charset="0"/>
              </a:rPr>
              <a:t>This meeting can not be combined with any other meeting or function. </a:t>
            </a:r>
          </a:p>
          <a:p>
            <a:pPr marL="800100" lvl="1" indent="-342900">
              <a:buFont typeface="Arial" panose="020B0604020202020204" pitchFamily="34" charset="0"/>
              <a:buChar char="•"/>
            </a:pPr>
            <a:r>
              <a:rPr lang="en-US" dirty="0" smtClean="0">
                <a:latin typeface="Arial" panose="020B0604020202020204" pitchFamily="34" charset="0"/>
                <a:cs typeface="Arial" panose="020B0604020202020204" pitchFamily="34" charset="0"/>
              </a:rPr>
              <a:t>This includes Open House, PTA/PTO, nor can the Title I meeting be included on an agenda as just an item. </a:t>
            </a:r>
            <a:endParaRPr lang="en-US" dirty="0">
              <a:latin typeface="Arial" panose="020B0604020202020204" pitchFamily="34" charset="0"/>
              <a:cs typeface="Arial" panose="020B0604020202020204" pitchFamily="34" charset="0"/>
            </a:endParaRPr>
          </a:p>
        </p:txBody>
      </p:sp>
      <p:pic>
        <p:nvPicPr>
          <p:cNvPr id="6" name="Picture 5" descr="8 Ways to Create Great Meetings | Leadership Frea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5084" y="244855"/>
            <a:ext cx="3633077" cy="2107185"/>
          </a:xfrm>
          <a:prstGeom prst="rect">
            <a:avLst/>
          </a:prstGeom>
          <a:ln>
            <a:noFill/>
          </a:ln>
          <a:effectLst>
            <a:softEdge rad="112500"/>
          </a:effectLst>
        </p:spPr>
      </p:pic>
      <p:sp>
        <p:nvSpPr>
          <p:cNvPr id="7" name="Rectangle 6"/>
          <p:cNvSpPr/>
          <p:nvPr/>
        </p:nvSpPr>
        <p:spPr>
          <a:xfrm>
            <a:off x="224443" y="2005490"/>
            <a:ext cx="2915689" cy="3416320"/>
          </a:xfrm>
          <a:prstGeom prst="rect">
            <a:avLst/>
          </a:prstGeom>
        </p:spPr>
        <p:txBody>
          <a:bodyPr wrap="square">
            <a:spAutoFit/>
          </a:bodyPr>
          <a:lstStyle/>
          <a:p>
            <a:pPr algn="ctr"/>
            <a:r>
              <a:rPr lang="en-US" sz="3600" dirty="0">
                <a:solidFill>
                  <a:schemeClr val="bg1"/>
                </a:solidFill>
                <a:latin typeface="Arial" panose="020B0604020202020204" pitchFamily="34" charset="0"/>
                <a:cs typeface="Arial" panose="020B0604020202020204" pitchFamily="34" charset="0"/>
              </a:rPr>
              <a:t>Can </a:t>
            </a:r>
            <a:r>
              <a:rPr lang="en-US" sz="3600" dirty="0" smtClean="0">
                <a:solidFill>
                  <a:schemeClr val="bg1"/>
                </a:solidFill>
                <a:latin typeface="Arial" panose="020B0604020202020204" pitchFamily="34" charset="0"/>
                <a:cs typeface="Arial" panose="020B0604020202020204" pitchFamily="34" charset="0"/>
              </a:rPr>
              <a:t>the Annual Title </a:t>
            </a:r>
            <a:r>
              <a:rPr lang="en-US" sz="3600" dirty="0">
                <a:solidFill>
                  <a:schemeClr val="bg1"/>
                </a:solidFill>
                <a:latin typeface="Arial" panose="020B0604020202020204" pitchFamily="34" charset="0"/>
                <a:cs typeface="Arial" panose="020B0604020202020204" pitchFamily="34" charset="0"/>
              </a:rPr>
              <a:t>I </a:t>
            </a:r>
            <a:r>
              <a:rPr lang="en-US" sz="3600" dirty="0" smtClean="0">
                <a:solidFill>
                  <a:schemeClr val="bg1"/>
                </a:solidFill>
                <a:latin typeface="Arial" panose="020B0604020202020204" pitchFamily="34" charset="0"/>
                <a:cs typeface="Arial" panose="020B0604020202020204" pitchFamily="34" charset="0"/>
              </a:rPr>
              <a:t>Meeting </a:t>
            </a:r>
            <a:r>
              <a:rPr lang="en-US" sz="3600" dirty="0">
                <a:solidFill>
                  <a:schemeClr val="bg1"/>
                </a:solidFill>
                <a:latin typeface="Arial" panose="020B0604020202020204" pitchFamily="34" charset="0"/>
                <a:cs typeface="Arial" panose="020B0604020202020204" pitchFamily="34" charset="0"/>
              </a:rPr>
              <a:t>be held with another meeting?</a:t>
            </a:r>
            <a:endParaRPr lang="en-US" sz="3600" dirty="0">
              <a:solidFill>
                <a:schemeClr val="bg1"/>
              </a:solidFill>
            </a:endParaRPr>
          </a:p>
        </p:txBody>
      </p:sp>
    </p:spTree>
    <p:extLst>
      <p:ext uri="{BB962C8B-B14F-4D97-AF65-F5344CB8AC3E}">
        <p14:creationId xmlns:p14="http://schemas.microsoft.com/office/powerpoint/2010/main" val="34193919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When should a school </a:t>
            </a:r>
            <a:r>
              <a:rPr lang="en-US" dirty="0">
                <a:latin typeface="Arial" panose="020B0604020202020204" pitchFamily="34" charset="0"/>
                <a:cs typeface="Arial" panose="020B0604020202020204" pitchFamily="34" charset="0"/>
              </a:rPr>
              <a:t>h</a:t>
            </a:r>
            <a:r>
              <a:rPr lang="en-US" dirty="0" smtClean="0">
                <a:latin typeface="Arial" panose="020B0604020202020204" pitchFamily="34" charset="0"/>
                <a:cs typeface="Arial" panose="020B0604020202020204" pitchFamily="34" charset="0"/>
              </a:rPr>
              <a:t>old the Annual Title I Meeting?</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sz="half" idx="1"/>
          </p:nvPr>
        </p:nvSpPr>
        <p:spPr>
          <a:xfrm>
            <a:off x="3596502" y="1417320"/>
            <a:ext cx="3474720" cy="5120640"/>
          </a:xfrm>
        </p:spPr>
        <p:txBody>
          <a:bodyPr>
            <a:normAutofit/>
          </a:bodyPr>
          <a:lstStyle/>
          <a:p>
            <a:r>
              <a:rPr lang="en-US" sz="2400" dirty="0" smtClean="0">
                <a:latin typeface="Arial" panose="020B0604020202020204" pitchFamily="34" charset="0"/>
                <a:cs typeface="Arial" panose="020B0604020202020204" pitchFamily="34" charset="0"/>
              </a:rPr>
              <a:t>There is not a specified timeline for which to hold the Annual Title I meeting.</a:t>
            </a:r>
          </a:p>
          <a:p>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The meeting should be held during the earlier portion of the year to ensure parents have what they need early on to assist their children. </a:t>
            </a:r>
            <a:endParaRPr lang="en-US" sz="2400" dirty="0">
              <a:latin typeface="Arial" panose="020B0604020202020204" pitchFamily="34" charset="0"/>
              <a:cs typeface="Arial" panose="020B0604020202020204" pitchFamily="34" charset="0"/>
            </a:endParaRPr>
          </a:p>
        </p:txBody>
      </p:sp>
      <p:sp>
        <p:nvSpPr>
          <p:cNvPr id="4" name="Content Placeholder 3"/>
          <p:cNvSpPr>
            <a:spLocks noGrp="1"/>
          </p:cNvSpPr>
          <p:nvPr>
            <p:ph sz="half" idx="2"/>
          </p:nvPr>
        </p:nvSpPr>
        <p:spPr>
          <a:xfrm>
            <a:off x="7784870" y="1242753"/>
            <a:ext cx="3474720" cy="5120640"/>
          </a:xfrm>
        </p:spPr>
        <p:txBody>
          <a:bodyPr>
            <a:normAutofit/>
          </a:bodyPr>
          <a:lstStyle/>
          <a:p>
            <a:r>
              <a:rPr lang="en-US" sz="2400" dirty="0" smtClean="0">
                <a:latin typeface="Arial" panose="020B0604020202020204" pitchFamily="34" charset="0"/>
                <a:cs typeface="Arial" panose="020B0604020202020204" pitchFamily="34" charset="0"/>
              </a:rPr>
              <a:t>The recommendation is that the annual meeting be held no later than the last week of October.</a:t>
            </a:r>
          </a:p>
          <a:p>
            <a:pPr marL="0" indent="0">
              <a:buNone/>
            </a:pP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Section 1116(c)(4)(A), ESEA</a:t>
            </a:r>
            <a:endParaRPr lang="en-US" sz="2400" dirty="0">
              <a:latin typeface="Arial" panose="020B0604020202020204" pitchFamily="34" charset="0"/>
              <a:cs typeface="Arial" panose="020B0604020202020204" pitchFamily="34" charset="0"/>
            </a:endParaRPr>
          </a:p>
        </p:txBody>
      </p:sp>
      <p:pic>
        <p:nvPicPr>
          <p:cNvPr id="5" name="Picture 4" descr="Trials and Tribulations of a Self-Taught Family Historia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3982" y="318828"/>
            <a:ext cx="2514600" cy="1847850"/>
          </a:xfrm>
          <a:prstGeom prst="rect">
            <a:avLst/>
          </a:prstGeom>
        </p:spPr>
      </p:pic>
    </p:spTree>
    <p:extLst>
      <p:ext uri="{BB962C8B-B14F-4D97-AF65-F5344CB8AC3E}">
        <p14:creationId xmlns:p14="http://schemas.microsoft.com/office/powerpoint/2010/main" val="422211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Who should the meeting conductors  be?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sz="half" idx="1"/>
          </p:nvPr>
        </p:nvSpPr>
        <p:spPr>
          <a:xfrm>
            <a:off x="3675889" y="519545"/>
            <a:ext cx="3474720" cy="5120640"/>
          </a:xfrm>
        </p:spPr>
        <p:txBody>
          <a:bodyPr>
            <a:normAutofit/>
          </a:bodyPr>
          <a:lstStyle/>
          <a:p>
            <a:r>
              <a:rPr lang="en-US" sz="2800" dirty="0" smtClean="0"/>
              <a:t>Whomever conducts the meeting should be very familiar with Title I, Part A and how the funding stream works.  </a:t>
            </a:r>
          </a:p>
          <a:p>
            <a:endParaRPr lang="en-US" sz="2800" dirty="0"/>
          </a:p>
        </p:txBody>
      </p:sp>
      <p:sp>
        <p:nvSpPr>
          <p:cNvPr id="4" name="Content Placeholder 3"/>
          <p:cNvSpPr>
            <a:spLocks noGrp="1"/>
          </p:cNvSpPr>
          <p:nvPr>
            <p:ph sz="half" idx="2"/>
          </p:nvPr>
        </p:nvSpPr>
        <p:spPr/>
        <p:txBody>
          <a:bodyPr>
            <a:noAutofit/>
          </a:bodyPr>
          <a:lstStyle/>
          <a:p>
            <a:pPr marL="0" indent="0">
              <a:buNone/>
            </a:pPr>
            <a:r>
              <a:rPr lang="en-US" sz="2800" b="1" dirty="0" smtClean="0"/>
              <a:t>Some examples of meeting conductors are:</a:t>
            </a:r>
          </a:p>
          <a:p>
            <a:r>
              <a:rPr lang="en-US" sz="2800" dirty="0" smtClean="0"/>
              <a:t>Principals</a:t>
            </a:r>
          </a:p>
          <a:p>
            <a:r>
              <a:rPr lang="en-US" sz="2800" dirty="0" smtClean="0"/>
              <a:t>Assistant Principals</a:t>
            </a:r>
          </a:p>
          <a:p>
            <a:r>
              <a:rPr lang="en-US" sz="2800" dirty="0" smtClean="0"/>
              <a:t>Title I Teachers</a:t>
            </a:r>
          </a:p>
          <a:p>
            <a:r>
              <a:rPr lang="en-US" sz="2800" dirty="0" smtClean="0"/>
              <a:t>Title I Facilitators</a:t>
            </a:r>
          </a:p>
          <a:p>
            <a:r>
              <a:rPr lang="en-US" sz="2800" dirty="0" smtClean="0"/>
              <a:t>Federal Programs Coordinators</a:t>
            </a:r>
          </a:p>
          <a:p>
            <a:r>
              <a:rPr lang="en-US" sz="2800" dirty="0" smtClean="0"/>
              <a:t>Parent Involvement Coordinators/ Facilitators (with one of the above)</a:t>
            </a:r>
            <a:endParaRPr lang="en-US" sz="2800" dirty="0"/>
          </a:p>
        </p:txBody>
      </p:sp>
      <p:pic>
        <p:nvPicPr>
          <p:cNvPr id="5" name="Picture 4" descr="What about Managerial Skill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8334" y="4382193"/>
            <a:ext cx="2174298" cy="2174298"/>
          </a:xfrm>
          <a:prstGeom prst="rect">
            <a:avLst/>
          </a:prstGeom>
        </p:spPr>
      </p:pic>
    </p:spTree>
    <p:extLst>
      <p:ext uri="{BB962C8B-B14F-4D97-AF65-F5344CB8AC3E}">
        <p14:creationId xmlns:p14="http://schemas.microsoft.com/office/powerpoint/2010/main" val="1827857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Should translators be present?</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919144" y="1123837"/>
            <a:ext cx="7315200" cy="5120640"/>
          </a:xfrm>
        </p:spPr>
        <p:txBody>
          <a:bodyPr/>
          <a:lstStyle/>
          <a:p>
            <a:r>
              <a:rPr lang="en-US" dirty="0" smtClean="0">
                <a:latin typeface="Arial" panose="020B0604020202020204" pitchFamily="34" charset="0"/>
                <a:cs typeface="Arial" panose="020B0604020202020204" pitchFamily="34" charset="0"/>
              </a:rPr>
              <a:t>Since schools are required to do what is reasonable in order to provide information to parents in a format and language that is understandable, translators and also assistive devices may be necessary.  </a:t>
            </a:r>
          </a:p>
          <a:p>
            <a:pPr marL="0" indent="0">
              <a:buNone/>
            </a:pP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This also includes accommodations for those with limited English proficiency, disabilities, or parents of migratory children. </a:t>
            </a:r>
            <a:endParaRPr lang="en-US" dirty="0">
              <a:latin typeface="Arial" panose="020B0604020202020204" pitchFamily="34" charset="0"/>
              <a:cs typeface="Arial" panose="020B0604020202020204" pitchFamily="34" charset="0"/>
            </a:endParaRPr>
          </a:p>
        </p:txBody>
      </p:sp>
      <p:pic>
        <p:nvPicPr>
          <p:cNvPr id="4" name="Picture 3" descr="ili Translator วุ้นแปลภาษารองรับภาษาไทย เตรียมเปิดพรีออ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1144" y="442592"/>
            <a:ext cx="3281390" cy="1849701"/>
          </a:xfrm>
          <a:prstGeom prst="rect">
            <a:avLst/>
          </a:prstGeom>
          <a:ln>
            <a:noFill/>
          </a:ln>
          <a:effectLst>
            <a:softEdge rad="112500"/>
          </a:effectLst>
        </p:spPr>
      </p:pic>
      <p:pic>
        <p:nvPicPr>
          <p:cNvPr id="5" name="Picture 4" descr="Forever a student: How to learn a foreign language fast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1516" y="5199022"/>
            <a:ext cx="2341018" cy="1051995"/>
          </a:xfrm>
          <a:prstGeom prst="rect">
            <a:avLst/>
          </a:prstGeom>
          <a:ln>
            <a:noFill/>
          </a:ln>
          <a:effectLst>
            <a:softEdge rad="112500"/>
          </a:effectLst>
        </p:spPr>
      </p:pic>
    </p:spTree>
    <p:extLst>
      <p:ext uri="{BB962C8B-B14F-4D97-AF65-F5344CB8AC3E}">
        <p14:creationId xmlns:p14="http://schemas.microsoft.com/office/powerpoint/2010/main" val="3140370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Can child care and transportation be paid?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sz="half" idx="1"/>
          </p:nvPr>
        </p:nvSpPr>
        <p:spPr>
          <a:xfrm>
            <a:off x="3591529" y="1334192"/>
            <a:ext cx="4022408" cy="5120640"/>
          </a:xfrm>
        </p:spPr>
        <p:txBody>
          <a:bodyPr>
            <a:normAutofit/>
          </a:bodyPr>
          <a:lstStyle/>
          <a:p>
            <a:r>
              <a:rPr lang="en-US" dirty="0" smtClean="0">
                <a:latin typeface="Arial" panose="020B0604020202020204" pitchFamily="34" charset="0"/>
                <a:cs typeface="Arial" panose="020B0604020202020204" pitchFamily="34" charset="0"/>
              </a:rPr>
              <a:t>Title I funds can be used to provide child care services during the annual meeting.</a:t>
            </a:r>
          </a:p>
          <a:p>
            <a:r>
              <a:rPr lang="en-US" dirty="0" smtClean="0">
                <a:latin typeface="Arial" panose="020B0604020202020204" pitchFamily="34" charset="0"/>
                <a:cs typeface="Arial" panose="020B0604020202020204" pitchFamily="34" charset="0"/>
              </a:rPr>
              <a:t>Funds may be used for paying a Title I paraprofessional to provide that child care.</a:t>
            </a:r>
            <a:endParaRPr lang="en-US" dirty="0">
              <a:latin typeface="Arial" panose="020B0604020202020204" pitchFamily="34" charset="0"/>
              <a:cs typeface="Arial" panose="020B0604020202020204" pitchFamily="34" charset="0"/>
            </a:endParaRPr>
          </a:p>
        </p:txBody>
      </p:sp>
      <p:sp>
        <p:nvSpPr>
          <p:cNvPr id="4" name="Content Placeholder 3"/>
          <p:cNvSpPr>
            <a:spLocks noGrp="1"/>
          </p:cNvSpPr>
          <p:nvPr>
            <p:ph sz="half" idx="2"/>
          </p:nvPr>
        </p:nvSpPr>
        <p:spPr>
          <a:xfrm>
            <a:off x="7701741" y="156903"/>
            <a:ext cx="3645131" cy="5120640"/>
          </a:xfrm>
        </p:spPr>
        <p:txBody>
          <a:bodyPr>
            <a:normAutofit/>
          </a:bodyPr>
          <a:lstStyle/>
          <a:p>
            <a:r>
              <a:rPr lang="en-US" dirty="0" smtClean="0">
                <a:latin typeface="Arial" panose="020B0604020202020204" pitchFamily="34" charset="0"/>
                <a:cs typeface="Arial" panose="020B0604020202020204" pitchFamily="34" charset="0"/>
              </a:rPr>
              <a:t>Funds may also be used to cover costs that are reasonable and necessary as it relates to the implementation of Parent and Family Engagement Activities (Section 1116) which includes transportation to and from meetings.  </a:t>
            </a:r>
            <a:endParaRPr lang="en-US" dirty="0">
              <a:latin typeface="Arial" panose="020B0604020202020204" pitchFamily="34" charset="0"/>
              <a:cs typeface="Arial" panose="020B0604020202020204" pitchFamily="34" charset="0"/>
            </a:endParaRPr>
          </a:p>
        </p:txBody>
      </p:sp>
      <p:pic>
        <p:nvPicPr>
          <p:cNvPr id="5" name="Picture 4" descr="Information about &quot;Daycare Image.png&quot; on daycare by daw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4559" y="746798"/>
            <a:ext cx="2790565" cy="2078490"/>
          </a:xfrm>
          <a:prstGeom prst="rect">
            <a:avLst/>
          </a:prstGeom>
        </p:spPr>
      </p:pic>
      <p:pic>
        <p:nvPicPr>
          <p:cNvPr id="6" name="Picture 5" descr="The Fragile X Files: The Doors on the Bu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4688" y="4256116"/>
            <a:ext cx="2543175" cy="1921539"/>
          </a:xfrm>
          <a:prstGeom prst="rect">
            <a:avLst/>
          </a:prstGeom>
        </p:spPr>
      </p:pic>
    </p:spTree>
    <p:extLst>
      <p:ext uri="{BB962C8B-B14F-4D97-AF65-F5344CB8AC3E}">
        <p14:creationId xmlns:p14="http://schemas.microsoft.com/office/powerpoint/2010/main" val="31967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TM03457475[[fn=Frame]]</Template>
  <TotalTime>627</TotalTime>
  <Words>930</Words>
  <Application>Microsoft Office PowerPoint</Application>
  <PresentationFormat>Widescreen</PresentationFormat>
  <Paragraphs>78</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Corbel</vt:lpstr>
      <vt:lpstr>Wingdings 2</vt:lpstr>
      <vt:lpstr>Frame</vt:lpstr>
      <vt:lpstr>Annual Title I Meeting</vt:lpstr>
      <vt:lpstr>Title I Meeting Section 1116(c)(1) and (2), ESEA</vt:lpstr>
      <vt:lpstr>Why have an Annual Title I Meeting?</vt:lpstr>
      <vt:lpstr>What information should be shared?</vt:lpstr>
      <vt:lpstr>Can the Title I Annual Meeting be held with</vt:lpstr>
      <vt:lpstr>When should a school hold the Annual Title I Meeting?</vt:lpstr>
      <vt:lpstr>Who should the meeting conductors  be?</vt:lpstr>
      <vt:lpstr>Should translators be present?</vt:lpstr>
      <vt:lpstr>Can child care and transportation be paid?</vt:lpstr>
      <vt:lpstr>Can a meal or snack be provided?</vt:lpstr>
      <vt:lpstr>What ways can meeting compliance be documented?</vt:lpstr>
      <vt:lpstr>For questions about the  Annual Title I Meeting: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Title I Meeting</dc:title>
  <dc:creator>Chante'le' Williams (ADE)</dc:creator>
  <cp:lastModifiedBy>Chante'le' Williams (ADE)</cp:lastModifiedBy>
  <cp:revision>62</cp:revision>
  <dcterms:created xsi:type="dcterms:W3CDTF">2019-08-26T18:02:18Z</dcterms:created>
  <dcterms:modified xsi:type="dcterms:W3CDTF">2019-09-09T15:54:03Z</dcterms:modified>
</cp:coreProperties>
</file>