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3" r:id="rId1"/>
  </p:sldMasterIdLst>
  <p:notesMasterIdLst>
    <p:notesMasterId r:id="rId45"/>
  </p:notesMasterIdLst>
  <p:sldIdLst>
    <p:sldId id="256" r:id="rId2"/>
    <p:sldId id="293" r:id="rId3"/>
    <p:sldId id="258" r:id="rId4"/>
    <p:sldId id="260" r:id="rId5"/>
    <p:sldId id="262" r:id="rId6"/>
    <p:sldId id="264" r:id="rId7"/>
    <p:sldId id="266" r:id="rId8"/>
    <p:sldId id="267" r:id="rId9"/>
    <p:sldId id="268" r:id="rId10"/>
    <p:sldId id="269" r:id="rId11"/>
    <p:sldId id="291" r:id="rId12"/>
    <p:sldId id="271" r:id="rId13"/>
    <p:sldId id="272"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4" r:id="rId30"/>
    <p:sldId id="296" r:id="rId31"/>
    <p:sldId id="295" r:id="rId32"/>
    <p:sldId id="297" r:id="rId33"/>
    <p:sldId id="298" r:id="rId34"/>
    <p:sldId id="307" r:id="rId35"/>
    <p:sldId id="300" r:id="rId36"/>
    <p:sldId id="301" r:id="rId37"/>
    <p:sldId id="302" r:id="rId38"/>
    <p:sldId id="303" r:id="rId39"/>
    <p:sldId id="304" r:id="rId40"/>
    <p:sldId id="305" r:id="rId41"/>
    <p:sldId id="306" r:id="rId42"/>
    <p:sldId id="290" r:id="rId43"/>
    <p:sldId id="292"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eri Umholtz (ADE)" initials="SU(" lastIdx="14" clrIdx="0">
    <p:extLst>
      <p:ext uri="{19B8F6BF-5375-455C-9EA6-DF929625EA0E}">
        <p15:presenceInfo xmlns:p15="http://schemas.microsoft.com/office/powerpoint/2012/main" userId="S-1-5-21-2258110698-522341403-3667143834-17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9" d="100"/>
          <a:sy n="69" d="100"/>
        </p:scale>
        <p:origin x="78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A45B6-6863-4E32-8CA9-F6E116826451}" type="datetimeFigureOut">
              <a:rPr lang="en-US" smtClean="0"/>
              <a:t>8/2/2018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63E822-869D-42CB-9C7E-DAEF056AB3DA}" type="slidenum">
              <a:rPr lang="en-US" smtClean="0"/>
              <a:t>‹#›</a:t>
            </a:fld>
            <a:endParaRPr lang="en-US"/>
          </a:p>
        </p:txBody>
      </p:sp>
    </p:spTree>
    <p:extLst>
      <p:ext uri="{BB962C8B-B14F-4D97-AF65-F5344CB8AC3E}">
        <p14:creationId xmlns:p14="http://schemas.microsoft.com/office/powerpoint/2010/main" val="83810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1695793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462274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2826784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448995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1681287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15542728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28276946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18478641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2542263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1572307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2883356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DD5FB8D9-C26B-1842-BA53-D4C9B7ED58CA}" type="slidenum">
              <a:rPr lang="en-US" sz="1200"/>
              <a:pPr/>
              <a:t>5</a:t>
            </a:fld>
            <a:endParaRPr lang="en-US" sz="1200"/>
          </a:p>
        </p:txBody>
      </p:sp>
      <p:sp>
        <p:nvSpPr>
          <p:cNvPr id="121859"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eaLnBrk="1" hangingPunct="1">
              <a:defRPr/>
            </a:pPr>
            <a:endParaRPr lang="en-US" smtClean="0">
              <a:ea typeface="ＭＳ Ｐゴシック" charset="0"/>
              <a:cs typeface="+mn-cs"/>
            </a:endParaRPr>
          </a:p>
        </p:txBody>
      </p:sp>
    </p:spTree>
    <p:extLst>
      <p:ext uri="{BB962C8B-B14F-4D97-AF65-F5344CB8AC3E}">
        <p14:creationId xmlns:p14="http://schemas.microsoft.com/office/powerpoint/2010/main" val="566974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573212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1BECB0-86D4-CB4A-BBFC-E98EB6876B95}" type="slidenum">
              <a:rPr lang="en-US" smtClean="0"/>
              <a:pPr/>
              <a:t>15</a:t>
            </a:fld>
            <a:endParaRPr lang="en-US"/>
          </a:p>
        </p:txBody>
      </p:sp>
    </p:spTree>
    <p:extLst>
      <p:ext uri="{BB962C8B-B14F-4D97-AF65-F5344CB8AC3E}">
        <p14:creationId xmlns:p14="http://schemas.microsoft.com/office/powerpoint/2010/main" val="4027720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1BECB0-86D4-CB4A-BBFC-E98EB6876B95}" type="slidenum">
              <a:rPr lang="en-US" smtClean="0"/>
              <a:pPr/>
              <a:t>16</a:t>
            </a:fld>
            <a:endParaRPr lang="en-US"/>
          </a:p>
        </p:txBody>
      </p:sp>
    </p:spTree>
    <p:extLst>
      <p:ext uri="{BB962C8B-B14F-4D97-AF65-F5344CB8AC3E}">
        <p14:creationId xmlns:p14="http://schemas.microsoft.com/office/powerpoint/2010/main" val="10480616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227241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4198827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618932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87DE6118-2437-4B30-8E3C-4D2BE6020583}" type="datetimeFigureOut">
              <a:rPr lang="en-US" smtClean="0"/>
              <a:pPr/>
              <a:t>8/2/2018</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69E57DC2-970A-4B3E-BB1C-7A09969E49DF}" type="slidenum">
              <a:rPr lang="en-US" smtClean="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70888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8/2/2018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4010598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8/2/2018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605568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8/2/2018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556791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87DE6118-2437-4B30-8E3C-4D2BE6020583}" type="datetimeFigureOut">
              <a:rPr lang="en-US" smtClean="0"/>
              <a:pPr/>
              <a:t>8/2/2018</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69E57DC2-970A-4B3E-BB1C-7A09969E49DF}" type="slidenum">
              <a:rPr lang="en-US" smtClean="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30068117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8/2/2018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34273352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8/2/2018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120065715"/>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8/2/2018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567340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8/2/2018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101916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87DE6118-2437-4B30-8E3C-4D2BE6020583}" type="datetimeFigureOut">
              <a:rPr lang="en-US" smtClean="0"/>
              <a:pPr/>
              <a:t>8/2/2018</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69E57DC2-970A-4B3E-BB1C-7A09969E49DF}" type="slidenum">
              <a:rPr lang="en-US" smtClean="0"/>
              <a:pPr/>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93066096"/>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87DE6118-2437-4B30-8E3C-4D2BE6020583}" type="datetimeFigureOut">
              <a:rPr lang="en-US" smtClean="0"/>
              <a:pPr/>
              <a:t>8/2/2018</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3718563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87DE6118-2437-4B30-8E3C-4D2BE6020583}" type="datetimeFigureOut">
              <a:rPr lang="en-US" smtClean="0"/>
              <a:pPr/>
              <a:t>8/2/2018</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69E57DC2-970A-4B3E-BB1C-7A09969E49DF}" type="slidenum">
              <a:rPr lang="en-US" smtClean="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07052171"/>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www.arkansased.gov/public/userfiles/Public_School_Accountability/Federal_Programs/Forms/Rights%20and%20Services.docx" TargetMode="External"/><Relationship Id="rId2" Type="http://schemas.openxmlformats.org/officeDocument/2006/relationships/hyperlink" Target="http://www.arkansased.gov/public/userfiles/Public_School_Accountability/Federal_Programs/Forms/Residency_Form.docx" TargetMode="External"/><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hyperlink" Target="http://www.arkansased.gov/public/userfiles/Public_School_Accountability/Federal_Programs/Forms/Dispute%20Resollution%20Form.docx"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arkansased.gov/public/userfiles/Public_School_Accountability/Federal_Programs/Forms/Missing%20Documents.docx" TargetMode="External"/><Relationship Id="rId2" Type="http://schemas.openxmlformats.org/officeDocument/2006/relationships/hyperlink" Target="http://www.arkansased.gov/public/userfiles/Public_School_Accountability/Federal_Programs/Forms/Collaboration%20Form.docx" TargetMode="External"/><Relationship Id="rId1" Type="http://schemas.openxmlformats.org/officeDocument/2006/relationships/slideLayout" Target="../slideLayouts/slideLayout7.xml"/><Relationship Id="rId5" Type="http://schemas.openxmlformats.org/officeDocument/2006/relationships/image" Target="../media/image1.jpg"/><Relationship Id="rId4" Type="http://schemas.openxmlformats.org/officeDocument/2006/relationships/hyperlink" Target="http://www.arkansased.gov/public/userfiles/Public_School_Accountability/Federal_Programs/Forms/Sample%20Caregiver%20Form.docx"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www.arkansased.gov/public/userfiles/Public_School_Accountability/Federal_Programs/Forms/Written%20Notification%20Form.docx" TargetMode="External"/><Relationship Id="rId2" Type="http://schemas.openxmlformats.org/officeDocument/2006/relationships/hyperlink" Target="http://www.arkansased.gov/public/userfiles/Public_School_Accountability/Federal_Programs/Forms/School%20of%20Origin%20Request%20Form.docx" TargetMode="External"/><Relationship Id="rId1" Type="http://schemas.openxmlformats.org/officeDocument/2006/relationships/slideLayout" Target="../slideLayouts/slideLayout7.xml"/><Relationship Id="rId6" Type="http://schemas.openxmlformats.org/officeDocument/2006/relationships/image" Target="../media/image1.jpg"/><Relationship Id="rId5" Type="http://schemas.openxmlformats.org/officeDocument/2006/relationships/image" Target="../media/image4.png"/><Relationship Id="rId4" Type="http://schemas.openxmlformats.org/officeDocument/2006/relationships/hyperlink" Target="http://www.arkansased.gov/public/userfiles/Public_School_Accountability/Federal_Programs/Forms/School%20Selection%20Checklist.docx"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hyperlink" Target="http://www.hearus.us/" TargetMode="External"/><Relationship Id="rId3" Type="http://schemas.openxmlformats.org/officeDocument/2006/relationships/hyperlink" Target="http://www.naehcy.org/" TargetMode="External"/><Relationship Id="rId7" Type="http://schemas.openxmlformats.org/officeDocument/2006/relationships/hyperlink" Target="mailto:pjulianelle@naehcy.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www.naehcy.org/videos" TargetMode="External"/><Relationship Id="rId5" Type="http://schemas.openxmlformats.org/officeDocument/2006/relationships/hyperlink" Target="http://www.nn4youth.org/" TargetMode="External"/><Relationship Id="rId4" Type="http://schemas.openxmlformats.org/officeDocument/2006/relationships/hyperlink" Target="http://center.serve.org/nche/" TargetMode="External"/><Relationship Id="rId9" Type="http://schemas.openxmlformats.org/officeDocument/2006/relationships/image" Target="../media/image1.jpg"/></Relationships>
</file>

<file path=ppt/slides/_rels/slide4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dana.davis@arkansas.gov"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8523" y="1098388"/>
            <a:ext cx="10318418" cy="2727163"/>
          </a:xfrm>
        </p:spPr>
        <p:txBody>
          <a:bodyPr/>
          <a:lstStyle/>
          <a:p>
            <a:r>
              <a:rPr lang="en-US" dirty="0" smtClean="0">
                <a:latin typeface="Arial" panose="020B0604020202020204" pitchFamily="34" charset="0"/>
                <a:cs typeface="Arial" panose="020B0604020202020204" pitchFamily="34" charset="0"/>
              </a:rPr>
              <a:t>New Liaison Training</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2679906" y="3582954"/>
            <a:ext cx="6831673" cy="2780523"/>
          </a:xfrm>
        </p:spPr>
        <p:txBody>
          <a:bodyPr>
            <a:normAutofit/>
          </a:bodyPr>
          <a:lstStyle/>
          <a:p>
            <a:endParaRPr lang="en-US" dirty="0" smtClean="0"/>
          </a:p>
          <a:p>
            <a:endParaRPr lang="en-US" dirty="0"/>
          </a:p>
          <a:p>
            <a:endParaRPr lang="en-US" dirty="0" smtClean="0"/>
          </a:p>
          <a:p>
            <a:endParaRPr lang="en-US" dirty="0"/>
          </a:p>
          <a:p>
            <a:r>
              <a:rPr lang="en-US" dirty="0" smtClean="0"/>
              <a:t>2018</a:t>
            </a:r>
          </a:p>
          <a:p>
            <a:endParaRPr lang="en-US" dirty="0"/>
          </a:p>
          <a:p>
            <a:r>
              <a:rPr lang="en-US" dirty="0" smtClean="0">
                <a:latin typeface="Arial" panose="020B0604020202020204" pitchFamily="34" charset="0"/>
                <a:cs typeface="Arial" panose="020B0604020202020204" pitchFamily="34" charset="0"/>
              </a:rPr>
              <a:t>Dana Davis, State Coordinator</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5497" y="3825551"/>
            <a:ext cx="1405221" cy="1235714"/>
          </a:xfrm>
          <a:prstGeom prst="rect">
            <a:avLst/>
          </a:prstGeom>
        </p:spPr>
      </p:pic>
    </p:spTree>
    <p:extLst>
      <p:ext uri="{BB962C8B-B14F-4D97-AF65-F5344CB8AC3E}">
        <p14:creationId xmlns:p14="http://schemas.microsoft.com/office/powerpoint/2010/main" val="17867369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23901"/>
          </a:xfrm>
        </p:spPr>
        <p:txBody>
          <a:bodyPr>
            <a:normAutofit/>
          </a:bodyPr>
          <a:lstStyle/>
          <a:p>
            <a:r>
              <a:rPr lang="en-US" sz="4000" b="1" dirty="0">
                <a:effectLst>
                  <a:outerShdw blurRad="38100" dist="38100" dir="2700000" algn="tl">
                    <a:srgbClr val="DDDDDD"/>
                  </a:outerShdw>
                </a:effectLst>
                <a:latin typeface="Arial" panose="020B0604020202020204" pitchFamily="34" charset="0"/>
                <a:cs typeface="Arial" panose="020B0604020202020204" pitchFamily="34" charset="0"/>
              </a:rPr>
              <a:t>Eligibility—Who is Covered?</a:t>
            </a:r>
            <a:endParaRPr lang="en-US" sz="40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166327" y="1273160"/>
            <a:ext cx="10263673" cy="5202285"/>
          </a:xfrm>
        </p:spPr>
        <p:txBody>
          <a:bodyPr>
            <a:normAutofit fontScale="55000" lnSpcReduction="20000"/>
          </a:bodyPr>
          <a:lstStyle/>
          <a:p>
            <a:pPr>
              <a:lnSpc>
                <a:spcPct val="90000"/>
              </a:lnSpc>
              <a:buFont typeface="Wingdings" panose="05000000000000000000" pitchFamily="2" charset="2"/>
              <a:buChar char="q"/>
            </a:pPr>
            <a:r>
              <a:rPr lang="en-US" sz="3600" dirty="0">
                <a:solidFill>
                  <a:srgbClr val="2A2D6C"/>
                </a:solidFill>
                <a:latin typeface="Arial" panose="020B0604020202020204" pitchFamily="34" charset="0"/>
                <a:cs typeface="Arial" panose="020B0604020202020204" pitchFamily="34" charset="0"/>
              </a:rPr>
              <a:t>Children who </a:t>
            </a:r>
            <a:r>
              <a:rPr lang="en-US" sz="3600" b="1" dirty="0">
                <a:solidFill>
                  <a:srgbClr val="2A2D6C"/>
                </a:solidFill>
                <a:latin typeface="Arial" panose="020B0604020202020204" pitchFamily="34" charset="0"/>
                <a:cs typeface="Arial" panose="020B0604020202020204" pitchFamily="34" charset="0"/>
              </a:rPr>
              <a:t>lack a fixed, regular, and adequate nighttime residence</a:t>
            </a:r>
            <a:r>
              <a:rPr lang="en-US" sz="3600" dirty="0">
                <a:solidFill>
                  <a:srgbClr val="2A2D6C"/>
                </a:solidFill>
                <a:latin typeface="Arial" panose="020B0604020202020204" pitchFamily="34" charset="0"/>
                <a:cs typeface="Arial" panose="020B0604020202020204" pitchFamily="34" charset="0"/>
              </a:rPr>
              <a:t>— </a:t>
            </a:r>
            <a:r>
              <a:rPr lang="en-US" sz="3600" dirty="0" smtClean="0">
                <a:solidFill>
                  <a:srgbClr val="2A2D6C"/>
                </a:solidFill>
                <a:latin typeface="Arial" panose="020B0604020202020204" pitchFamily="34" charset="0"/>
                <a:cs typeface="Arial" panose="020B0604020202020204" pitchFamily="34" charset="0"/>
              </a:rPr>
              <a:t>11434a(2)</a:t>
            </a:r>
          </a:p>
          <a:p>
            <a:pPr>
              <a:lnSpc>
                <a:spcPct val="90000"/>
              </a:lnSpc>
              <a:buFont typeface="Wingdings" panose="05000000000000000000" pitchFamily="2" charset="2"/>
              <a:buChar char="q"/>
            </a:pPr>
            <a:endParaRPr lang="en-US" sz="3600" dirty="0" smtClean="0">
              <a:solidFill>
                <a:srgbClr val="002060"/>
              </a:solidFill>
              <a:latin typeface="Arial" panose="020B0604020202020204" pitchFamily="34" charset="0"/>
              <a:ea typeface="Calibri" charset="0"/>
              <a:cs typeface="Arial" panose="020B0604020202020204" pitchFamily="34" charset="0"/>
            </a:endParaRPr>
          </a:p>
          <a:p>
            <a:pPr>
              <a:lnSpc>
                <a:spcPct val="90000"/>
              </a:lnSpc>
              <a:buFont typeface="Wingdings" panose="05000000000000000000" pitchFamily="2" charset="2"/>
              <a:buChar char="v"/>
            </a:pPr>
            <a:r>
              <a:rPr lang="en-US" sz="3600" dirty="0" smtClean="0">
                <a:solidFill>
                  <a:srgbClr val="002060"/>
                </a:solidFill>
                <a:latin typeface="Arial" panose="020B0604020202020204" pitchFamily="34" charset="0"/>
                <a:ea typeface="Calibri" charset="0"/>
                <a:cs typeface="Arial" panose="020B0604020202020204" pitchFamily="34" charset="0"/>
              </a:rPr>
              <a:t>Sharing </a:t>
            </a:r>
            <a:r>
              <a:rPr lang="en-US" sz="3600" dirty="0">
                <a:solidFill>
                  <a:srgbClr val="002060"/>
                </a:solidFill>
                <a:latin typeface="Arial" panose="020B0604020202020204" pitchFamily="34" charset="0"/>
                <a:ea typeface="Calibri" charset="0"/>
                <a:cs typeface="Arial" panose="020B0604020202020204" pitchFamily="34" charset="0"/>
              </a:rPr>
              <a:t>the housing of others due to loss of housing, economic hardship, or similar </a:t>
            </a:r>
            <a:r>
              <a:rPr lang="en-US" sz="3600" dirty="0" smtClean="0">
                <a:solidFill>
                  <a:srgbClr val="002060"/>
                </a:solidFill>
                <a:latin typeface="Arial" panose="020B0604020202020204" pitchFamily="34" charset="0"/>
                <a:ea typeface="Calibri" charset="0"/>
                <a:cs typeface="Arial" panose="020B0604020202020204" pitchFamily="34" charset="0"/>
              </a:rPr>
              <a:t>reason.</a:t>
            </a:r>
          </a:p>
          <a:p>
            <a:pPr>
              <a:lnSpc>
                <a:spcPct val="90000"/>
              </a:lnSpc>
              <a:buFont typeface="Wingdings" panose="05000000000000000000" pitchFamily="2" charset="2"/>
              <a:buChar char="v"/>
            </a:pPr>
            <a:endParaRPr lang="en-US" sz="3600" dirty="0" smtClean="0">
              <a:solidFill>
                <a:srgbClr val="002060"/>
              </a:solidFill>
              <a:latin typeface="Arial" panose="020B0604020202020204" pitchFamily="34" charset="0"/>
              <a:ea typeface="Calibri" charset="0"/>
              <a:cs typeface="Arial" panose="020B0604020202020204" pitchFamily="34" charset="0"/>
            </a:endParaRPr>
          </a:p>
          <a:p>
            <a:pPr>
              <a:lnSpc>
                <a:spcPct val="90000"/>
              </a:lnSpc>
              <a:buFont typeface="Wingdings" panose="05000000000000000000" pitchFamily="2" charset="2"/>
              <a:buChar char="v"/>
            </a:pPr>
            <a:r>
              <a:rPr lang="en-US" sz="3600" dirty="0" smtClean="0">
                <a:solidFill>
                  <a:srgbClr val="002060"/>
                </a:solidFill>
                <a:latin typeface="Arial" panose="020B0604020202020204" pitchFamily="34" charset="0"/>
                <a:ea typeface="Calibri" charset="0"/>
                <a:cs typeface="Arial" panose="020B0604020202020204" pitchFamily="34" charset="0"/>
              </a:rPr>
              <a:t>Living </a:t>
            </a:r>
            <a:r>
              <a:rPr lang="en-US" sz="3600" dirty="0">
                <a:solidFill>
                  <a:srgbClr val="002060"/>
                </a:solidFill>
                <a:latin typeface="Arial" panose="020B0604020202020204" pitchFamily="34" charset="0"/>
                <a:ea typeface="Calibri" charset="0"/>
                <a:cs typeface="Arial" panose="020B0604020202020204" pitchFamily="34" charset="0"/>
              </a:rPr>
              <a:t>in motels, hotels, trailer parks, camping grounds due to lack of adequate alternative </a:t>
            </a:r>
            <a:r>
              <a:rPr lang="en-US" sz="3600" dirty="0" smtClean="0">
                <a:solidFill>
                  <a:srgbClr val="002060"/>
                </a:solidFill>
                <a:latin typeface="Arial" panose="020B0604020202020204" pitchFamily="34" charset="0"/>
                <a:ea typeface="Calibri" charset="0"/>
                <a:cs typeface="Arial" panose="020B0604020202020204" pitchFamily="34" charset="0"/>
              </a:rPr>
              <a:t>accommodations.</a:t>
            </a:r>
          </a:p>
          <a:p>
            <a:pPr>
              <a:lnSpc>
                <a:spcPct val="90000"/>
              </a:lnSpc>
              <a:buFont typeface="Wingdings" panose="05000000000000000000" pitchFamily="2" charset="2"/>
              <a:buChar char="v"/>
            </a:pPr>
            <a:endParaRPr lang="en-US" sz="3600" dirty="0" smtClean="0">
              <a:solidFill>
                <a:srgbClr val="002060"/>
              </a:solidFill>
              <a:latin typeface="Arial" panose="020B0604020202020204" pitchFamily="34" charset="0"/>
              <a:ea typeface="Calibri" charset="0"/>
              <a:cs typeface="Arial" panose="020B0604020202020204" pitchFamily="34" charset="0"/>
            </a:endParaRPr>
          </a:p>
          <a:p>
            <a:pPr>
              <a:lnSpc>
                <a:spcPct val="90000"/>
              </a:lnSpc>
              <a:buFont typeface="Wingdings" panose="05000000000000000000" pitchFamily="2" charset="2"/>
              <a:buChar char="v"/>
            </a:pPr>
            <a:r>
              <a:rPr lang="en-US" sz="3600" dirty="0" smtClean="0">
                <a:solidFill>
                  <a:srgbClr val="2A2D6C"/>
                </a:solidFill>
                <a:latin typeface="Arial" panose="020B0604020202020204" pitchFamily="34" charset="0"/>
                <a:ea typeface="Calibri" charset="0"/>
                <a:cs typeface="Arial" panose="020B0604020202020204" pitchFamily="34" charset="0"/>
              </a:rPr>
              <a:t>Living </a:t>
            </a:r>
            <a:r>
              <a:rPr lang="en-US" sz="3600" dirty="0">
                <a:solidFill>
                  <a:srgbClr val="2A2D6C"/>
                </a:solidFill>
                <a:latin typeface="Arial" panose="020B0604020202020204" pitchFamily="34" charset="0"/>
                <a:ea typeface="Calibri" charset="0"/>
                <a:cs typeface="Arial" panose="020B0604020202020204" pitchFamily="34" charset="0"/>
              </a:rPr>
              <a:t>in emergency or transitional </a:t>
            </a:r>
            <a:r>
              <a:rPr lang="en-US" sz="3600" dirty="0" smtClean="0">
                <a:solidFill>
                  <a:srgbClr val="2A2D6C"/>
                </a:solidFill>
                <a:latin typeface="Arial" panose="020B0604020202020204" pitchFamily="34" charset="0"/>
                <a:ea typeface="Calibri" charset="0"/>
                <a:cs typeface="Arial" panose="020B0604020202020204" pitchFamily="34" charset="0"/>
              </a:rPr>
              <a:t>shelters.</a:t>
            </a:r>
          </a:p>
          <a:p>
            <a:pPr>
              <a:lnSpc>
                <a:spcPct val="90000"/>
              </a:lnSpc>
              <a:buFont typeface="Wingdings" panose="05000000000000000000" pitchFamily="2" charset="2"/>
              <a:buChar char="v"/>
            </a:pPr>
            <a:endParaRPr lang="en-US" sz="3600" dirty="0" smtClean="0">
              <a:solidFill>
                <a:srgbClr val="2A2D6C"/>
              </a:solidFill>
              <a:latin typeface="Arial" panose="020B0604020202020204" pitchFamily="34" charset="0"/>
              <a:ea typeface="Calibri" charset="0"/>
              <a:cs typeface="Arial" panose="020B0604020202020204" pitchFamily="34" charset="0"/>
            </a:endParaRPr>
          </a:p>
          <a:p>
            <a:pPr>
              <a:lnSpc>
                <a:spcPct val="90000"/>
              </a:lnSpc>
              <a:buFont typeface="Wingdings" panose="05000000000000000000" pitchFamily="2" charset="2"/>
              <a:buChar char="v"/>
            </a:pPr>
            <a:r>
              <a:rPr lang="en-US" sz="3600" dirty="0" smtClean="0">
                <a:solidFill>
                  <a:srgbClr val="2A2D6C"/>
                </a:solidFill>
                <a:latin typeface="Arial" panose="020B0604020202020204" pitchFamily="34" charset="0"/>
                <a:ea typeface="ＭＳ Ｐゴシック" charset="0"/>
                <a:cs typeface="Arial" panose="020B0604020202020204" pitchFamily="34" charset="0"/>
              </a:rPr>
              <a:t>Living </a:t>
            </a:r>
            <a:r>
              <a:rPr lang="en-US" sz="3600" dirty="0">
                <a:solidFill>
                  <a:srgbClr val="2A2D6C"/>
                </a:solidFill>
                <a:latin typeface="Arial" panose="020B0604020202020204" pitchFamily="34" charset="0"/>
                <a:ea typeface="ＭＳ Ｐゴシック" charset="0"/>
                <a:cs typeface="Arial" panose="020B0604020202020204" pitchFamily="34" charset="0"/>
              </a:rPr>
              <a:t>in a public or private place not designed for humans to </a:t>
            </a:r>
            <a:r>
              <a:rPr lang="en-US" sz="3600" dirty="0" smtClean="0">
                <a:solidFill>
                  <a:srgbClr val="2A2D6C"/>
                </a:solidFill>
                <a:latin typeface="Arial" panose="020B0604020202020204" pitchFamily="34" charset="0"/>
                <a:ea typeface="ＭＳ Ｐゴシック" charset="0"/>
                <a:cs typeface="Arial" panose="020B0604020202020204" pitchFamily="34" charset="0"/>
              </a:rPr>
              <a:t>live.</a:t>
            </a:r>
          </a:p>
          <a:p>
            <a:pPr>
              <a:lnSpc>
                <a:spcPct val="90000"/>
              </a:lnSpc>
              <a:buFont typeface="Wingdings" panose="05000000000000000000" pitchFamily="2" charset="2"/>
              <a:buChar char="v"/>
            </a:pPr>
            <a:endParaRPr lang="en-US" sz="3600" dirty="0" smtClean="0">
              <a:solidFill>
                <a:srgbClr val="2A2D6C"/>
              </a:solidFill>
              <a:latin typeface="Arial" panose="020B0604020202020204" pitchFamily="34" charset="0"/>
              <a:ea typeface="ＭＳ Ｐゴシック" charset="0"/>
              <a:cs typeface="Arial" panose="020B0604020202020204" pitchFamily="34" charset="0"/>
            </a:endParaRPr>
          </a:p>
          <a:p>
            <a:pPr>
              <a:lnSpc>
                <a:spcPct val="90000"/>
              </a:lnSpc>
              <a:buFont typeface="Wingdings" panose="05000000000000000000" pitchFamily="2" charset="2"/>
              <a:buChar char="v"/>
            </a:pPr>
            <a:r>
              <a:rPr lang="en-US" sz="3600" dirty="0" smtClean="0">
                <a:solidFill>
                  <a:srgbClr val="2A2D6C"/>
                </a:solidFill>
                <a:latin typeface="Arial" panose="020B0604020202020204" pitchFamily="34" charset="0"/>
                <a:ea typeface="ＭＳ Ｐゴシック" charset="0"/>
                <a:cs typeface="Arial" panose="020B0604020202020204" pitchFamily="34" charset="0"/>
              </a:rPr>
              <a:t>Living </a:t>
            </a:r>
            <a:r>
              <a:rPr lang="en-US" sz="3600" dirty="0">
                <a:solidFill>
                  <a:srgbClr val="2A2D6C"/>
                </a:solidFill>
                <a:latin typeface="Arial" panose="020B0604020202020204" pitchFamily="34" charset="0"/>
                <a:ea typeface="ＭＳ Ｐゴシック" charset="0"/>
                <a:cs typeface="Arial" panose="020B0604020202020204" pitchFamily="34" charset="0"/>
              </a:rPr>
              <a:t>in cars, parks, abandoned buildings, substandard housing, bus or train stations, or similar </a:t>
            </a:r>
            <a:r>
              <a:rPr lang="en-US" sz="3600" dirty="0" smtClean="0">
                <a:solidFill>
                  <a:srgbClr val="2A2D6C"/>
                </a:solidFill>
                <a:latin typeface="Arial" panose="020B0604020202020204" pitchFamily="34" charset="0"/>
                <a:ea typeface="ＭＳ Ｐゴシック" charset="0"/>
                <a:cs typeface="Arial" panose="020B0604020202020204" pitchFamily="34" charset="0"/>
              </a:rPr>
              <a:t>settings.</a:t>
            </a:r>
          </a:p>
          <a:p>
            <a:pPr>
              <a:lnSpc>
                <a:spcPct val="90000"/>
              </a:lnSpc>
              <a:buFont typeface="Wingdings" panose="05000000000000000000" pitchFamily="2" charset="2"/>
              <a:buChar char="v"/>
            </a:pPr>
            <a:endParaRPr lang="en-US" sz="3600" dirty="0" smtClean="0">
              <a:solidFill>
                <a:srgbClr val="2A2D6C"/>
              </a:solidFill>
              <a:latin typeface="Arial" panose="020B0604020202020204" pitchFamily="34" charset="0"/>
              <a:ea typeface="ＭＳ Ｐゴシック" charset="0"/>
              <a:cs typeface="Arial" panose="020B0604020202020204" pitchFamily="34" charset="0"/>
            </a:endParaRPr>
          </a:p>
          <a:p>
            <a:pPr>
              <a:lnSpc>
                <a:spcPct val="90000"/>
              </a:lnSpc>
              <a:buFont typeface="Wingdings" panose="05000000000000000000" pitchFamily="2" charset="2"/>
              <a:buChar char="v"/>
            </a:pPr>
            <a:r>
              <a:rPr lang="en-US" sz="3600" dirty="0" smtClean="0">
                <a:solidFill>
                  <a:srgbClr val="2A2D6C"/>
                </a:solidFill>
                <a:latin typeface="Arial" panose="020B0604020202020204" pitchFamily="34" charset="0"/>
                <a:ea typeface="ＭＳ Ｐゴシック" charset="0"/>
                <a:cs typeface="Arial" panose="020B0604020202020204" pitchFamily="34" charset="0"/>
              </a:rPr>
              <a:t>Migratory </a:t>
            </a:r>
            <a:r>
              <a:rPr lang="en-US" sz="3600" dirty="0">
                <a:solidFill>
                  <a:srgbClr val="2A2D6C"/>
                </a:solidFill>
                <a:latin typeface="Arial" panose="020B0604020202020204" pitchFamily="34" charset="0"/>
                <a:ea typeface="ＭＳ Ｐゴシック" charset="0"/>
                <a:cs typeface="Arial" panose="020B0604020202020204" pitchFamily="34" charset="0"/>
              </a:rPr>
              <a:t>children living in above circumstances.</a:t>
            </a:r>
          </a:p>
          <a:p>
            <a:pPr lvl="1">
              <a:lnSpc>
                <a:spcPct val="90000"/>
              </a:lnSpc>
              <a:buFont typeface="Wingdings" panose="05000000000000000000" pitchFamily="2" charset="2"/>
              <a:buChar char="v"/>
            </a:pPr>
            <a:endParaRPr lang="en-US" sz="3400" dirty="0">
              <a:solidFill>
                <a:srgbClr val="002060"/>
              </a:solidFill>
              <a:latin typeface="Calibri" charset="0"/>
              <a:ea typeface="Calibri" charset="0"/>
              <a:cs typeface="Calibri" charset="0"/>
            </a:endParaRPr>
          </a:p>
          <a:p>
            <a:pPr marL="457200" lvl="1" indent="0">
              <a:lnSpc>
                <a:spcPct val="90000"/>
              </a:lnSpc>
              <a:buNone/>
            </a:pPr>
            <a:r>
              <a:rPr lang="en-US" sz="2800" dirty="0" smtClean="0">
                <a:solidFill>
                  <a:srgbClr val="002060"/>
                </a:solidFill>
                <a:latin typeface="Calibri" charset="0"/>
                <a:ea typeface="Calibri" charset="0"/>
                <a:cs typeface="Calibri" charset="0"/>
              </a:rPr>
              <a:t>              </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2749631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Arial" panose="020B0604020202020204" pitchFamily="34" charset="0"/>
                <a:cs typeface="Arial" panose="020B0604020202020204" pitchFamily="34" charset="0"/>
              </a:rPr>
              <a:t>What does fixed, regular and adequate mean??</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251678" y="1959429"/>
            <a:ext cx="10178322" cy="4450702"/>
          </a:xfrm>
        </p:spPr>
        <p:txBody>
          <a:bodyPr>
            <a:normAutofit/>
          </a:bodyPr>
          <a:lstStyle/>
          <a:p>
            <a:pPr lvl="0"/>
            <a:r>
              <a:rPr lang="en-US" sz="2800" b="1" dirty="0">
                <a:solidFill>
                  <a:srgbClr val="FF0000"/>
                </a:solidFill>
                <a:latin typeface="Arial" panose="020B0604020202020204" pitchFamily="34" charset="0"/>
                <a:cs typeface="Arial" panose="020B0604020202020204" pitchFamily="34" charset="0"/>
              </a:rPr>
              <a:t>Fixed</a:t>
            </a:r>
            <a:r>
              <a:rPr lang="en-US" sz="2800" b="1" dirty="0">
                <a:latin typeface="Arial" panose="020B0604020202020204" pitchFamily="34" charset="0"/>
                <a:cs typeface="Arial" panose="020B0604020202020204" pitchFamily="34" charset="0"/>
              </a:rPr>
              <a:t>: </a:t>
            </a:r>
            <a:r>
              <a:rPr lang="en-US" sz="2800" dirty="0">
                <a:solidFill>
                  <a:srgbClr val="002060"/>
                </a:solidFill>
                <a:latin typeface="Arial" panose="020B0604020202020204" pitchFamily="34" charset="0"/>
                <a:cs typeface="Arial" panose="020B0604020202020204" pitchFamily="34" charset="0"/>
              </a:rPr>
              <a:t>Stationary, permanent, and not subject to </a:t>
            </a:r>
            <a:r>
              <a:rPr lang="en-US" sz="2800" dirty="0" smtClean="0">
                <a:solidFill>
                  <a:srgbClr val="002060"/>
                </a:solidFill>
                <a:latin typeface="Arial" panose="020B0604020202020204" pitchFamily="34" charset="0"/>
                <a:cs typeface="Arial" panose="020B0604020202020204" pitchFamily="34" charset="0"/>
              </a:rPr>
              <a:t>change.</a:t>
            </a:r>
          </a:p>
          <a:p>
            <a:pPr lvl="0"/>
            <a:endParaRPr lang="en-US" sz="2800" b="1" dirty="0">
              <a:solidFill>
                <a:srgbClr val="FF0000"/>
              </a:solidFill>
              <a:latin typeface="Arial" panose="020B0604020202020204" pitchFamily="34" charset="0"/>
              <a:cs typeface="Arial" panose="020B0604020202020204" pitchFamily="34" charset="0"/>
            </a:endParaRPr>
          </a:p>
          <a:p>
            <a:pPr lvl="0"/>
            <a:r>
              <a:rPr lang="en-US" sz="2800" b="1" dirty="0" smtClean="0">
                <a:solidFill>
                  <a:srgbClr val="FF0000"/>
                </a:solidFill>
                <a:latin typeface="Arial" panose="020B0604020202020204" pitchFamily="34" charset="0"/>
                <a:cs typeface="Arial" panose="020B0604020202020204" pitchFamily="34" charset="0"/>
              </a:rPr>
              <a:t>Regular</a:t>
            </a:r>
            <a:r>
              <a:rPr lang="en-US" sz="2800" b="1" dirty="0">
                <a:latin typeface="Arial" panose="020B0604020202020204" pitchFamily="34" charset="0"/>
                <a:cs typeface="Arial" panose="020B0604020202020204" pitchFamily="34" charset="0"/>
              </a:rPr>
              <a:t>: </a:t>
            </a:r>
            <a:r>
              <a:rPr lang="en-US" sz="2800" dirty="0">
                <a:solidFill>
                  <a:srgbClr val="002060"/>
                </a:solidFill>
                <a:latin typeface="Arial" panose="020B0604020202020204" pitchFamily="34" charset="0"/>
                <a:cs typeface="Arial" panose="020B0604020202020204" pitchFamily="34" charset="0"/>
              </a:rPr>
              <a:t>Used on a predictable, routine, or consistent </a:t>
            </a:r>
            <a:r>
              <a:rPr lang="en-US" sz="2800" dirty="0" smtClean="0">
                <a:solidFill>
                  <a:srgbClr val="002060"/>
                </a:solidFill>
                <a:latin typeface="Arial" panose="020B0604020202020204" pitchFamily="34" charset="0"/>
                <a:cs typeface="Arial" panose="020B0604020202020204" pitchFamily="34" charset="0"/>
              </a:rPr>
              <a:t>basis. </a:t>
            </a:r>
            <a:r>
              <a:rPr lang="en-US" sz="2800" i="1" dirty="0">
                <a:solidFill>
                  <a:srgbClr val="002060"/>
                </a:solidFill>
                <a:latin typeface="Arial" panose="020B0604020202020204" pitchFamily="34" charset="0"/>
                <a:cs typeface="Arial" panose="020B0604020202020204" pitchFamily="34" charset="0"/>
              </a:rPr>
              <a:t>(e.g. nightly)</a:t>
            </a:r>
            <a:endParaRPr lang="en-US" sz="2800" dirty="0">
              <a:solidFill>
                <a:srgbClr val="002060"/>
              </a:solidFill>
              <a:latin typeface="Arial" panose="020B0604020202020204" pitchFamily="34" charset="0"/>
              <a:cs typeface="Arial" panose="020B0604020202020204" pitchFamily="34" charset="0"/>
            </a:endParaRPr>
          </a:p>
          <a:p>
            <a:pPr lvl="0"/>
            <a:endParaRPr lang="en-US" sz="2800" b="1" dirty="0" smtClean="0">
              <a:solidFill>
                <a:srgbClr val="FF0000"/>
              </a:solidFill>
              <a:latin typeface="Arial" panose="020B0604020202020204" pitchFamily="34" charset="0"/>
              <a:cs typeface="Arial" panose="020B0604020202020204" pitchFamily="34" charset="0"/>
            </a:endParaRPr>
          </a:p>
          <a:p>
            <a:pPr lvl="0"/>
            <a:r>
              <a:rPr lang="en-US" sz="2800" b="1" dirty="0" smtClean="0">
                <a:solidFill>
                  <a:srgbClr val="FF0000"/>
                </a:solidFill>
                <a:latin typeface="Arial" panose="020B0604020202020204" pitchFamily="34" charset="0"/>
                <a:cs typeface="Arial" panose="020B0604020202020204" pitchFamily="34" charset="0"/>
              </a:rPr>
              <a:t>Adequate</a:t>
            </a:r>
            <a:r>
              <a:rPr lang="en-US" sz="2800" b="1" dirty="0">
                <a:latin typeface="Arial" panose="020B0604020202020204" pitchFamily="34" charset="0"/>
                <a:cs typeface="Arial" panose="020B0604020202020204" pitchFamily="34" charset="0"/>
              </a:rPr>
              <a:t>: </a:t>
            </a:r>
            <a:r>
              <a:rPr lang="en-US" sz="2800" dirty="0">
                <a:solidFill>
                  <a:srgbClr val="002060"/>
                </a:solidFill>
                <a:latin typeface="Arial" panose="020B0604020202020204" pitchFamily="34" charset="0"/>
                <a:cs typeface="Arial" panose="020B0604020202020204" pitchFamily="34" charset="0"/>
              </a:rPr>
              <a:t>Sufficient for meeting both the physical and psychological needs typically met in home </a:t>
            </a:r>
            <a:r>
              <a:rPr lang="en-US" sz="2800" dirty="0" smtClean="0">
                <a:solidFill>
                  <a:srgbClr val="002060"/>
                </a:solidFill>
                <a:latin typeface="Arial" panose="020B0604020202020204" pitchFamily="34" charset="0"/>
                <a:cs typeface="Arial" panose="020B0604020202020204" pitchFamily="34" charset="0"/>
              </a:rPr>
              <a:t>environments.</a:t>
            </a:r>
            <a:endParaRPr lang="en-US" sz="2800" dirty="0">
              <a:solidFill>
                <a:srgbClr val="002060"/>
              </a:solidFill>
              <a:latin typeface="Arial" panose="020B0604020202020204" pitchFamily="34" charset="0"/>
              <a:cs typeface="Arial" panose="020B0604020202020204" pitchFamily="34" charset="0"/>
            </a:endParaRPr>
          </a:p>
          <a:p>
            <a:pPr marL="0" indent="0">
              <a:buNone/>
            </a:pPr>
            <a:r>
              <a:rPr lang="en-US" sz="2800" b="1" i="1" dirty="0">
                <a:latin typeface="Calibri" panose="020F0502020204030204" pitchFamily="34" charset="0"/>
              </a:rPr>
              <a:t> </a:t>
            </a:r>
            <a:endParaRPr lang="en-US" sz="2800" dirty="0">
              <a:latin typeface="Calibri" panose="020F0502020204030204" pitchFamily="34" charset="0"/>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0872007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effectLst>
                  <a:outerShdw blurRad="38100" dist="38100" dir="2700000" algn="tl">
                    <a:srgbClr val="DDDDDD"/>
                  </a:outerShdw>
                </a:effectLst>
                <a:latin typeface="Arial" panose="020B0604020202020204" pitchFamily="34" charset="0"/>
                <a:cs typeface="Arial" panose="020B0604020202020204" pitchFamily="34" charset="0"/>
              </a:rPr>
              <a:t>Unaccompanied Homeless Youth</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800" dirty="0">
                <a:solidFill>
                  <a:srgbClr val="2A2D6C"/>
                </a:solidFill>
                <a:latin typeface="Arial" panose="020B0604020202020204" pitchFamily="34" charset="0"/>
                <a:cs typeface="Arial" panose="020B0604020202020204" pitchFamily="34" charset="0"/>
              </a:rPr>
              <a:t>Definition: </a:t>
            </a:r>
            <a:r>
              <a:rPr lang="en-US" sz="2800" dirty="0">
                <a:solidFill>
                  <a:srgbClr val="C40000"/>
                </a:solidFill>
                <a:latin typeface="Arial" panose="020B0604020202020204" pitchFamily="34" charset="0"/>
                <a:cs typeface="Arial" panose="020B0604020202020204" pitchFamily="34" charset="0"/>
              </a:rPr>
              <a:t>child or </a:t>
            </a:r>
            <a:r>
              <a:rPr lang="en-US" sz="2800" dirty="0">
                <a:solidFill>
                  <a:srgbClr val="C00000"/>
                </a:solidFill>
                <a:latin typeface="Arial" panose="020B0604020202020204" pitchFamily="34" charset="0"/>
                <a:cs typeface="Arial" panose="020B0604020202020204" pitchFamily="34" charset="0"/>
              </a:rPr>
              <a:t>youth</a:t>
            </a:r>
            <a:r>
              <a:rPr lang="en-US" sz="2800" dirty="0">
                <a:solidFill>
                  <a:srgbClr val="2A2D6C"/>
                </a:solidFill>
                <a:latin typeface="Arial" panose="020B0604020202020204" pitchFamily="34" charset="0"/>
                <a:cs typeface="Arial" panose="020B0604020202020204" pitchFamily="34" charset="0"/>
              </a:rPr>
              <a:t> </a:t>
            </a:r>
            <a:r>
              <a:rPr lang="en-US" sz="2800" dirty="0">
                <a:solidFill>
                  <a:srgbClr val="C40000"/>
                </a:solidFill>
                <a:latin typeface="Arial" panose="020B0604020202020204" pitchFamily="34" charset="0"/>
                <a:cs typeface="Arial" panose="020B0604020202020204" pitchFamily="34" charset="0"/>
              </a:rPr>
              <a:t>who meets the McKinney-Vento definition </a:t>
            </a:r>
            <a:r>
              <a:rPr lang="en-US" sz="2800" dirty="0">
                <a:solidFill>
                  <a:srgbClr val="2A2D6C"/>
                </a:solidFill>
                <a:latin typeface="Arial" panose="020B0604020202020204" pitchFamily="34" charset="0"/>
                <a:cs typeface="Arial" panose="020B0604020202020204" pitchFamily="34" charset="0"/>
              </a:rPr>
              <a:t>and is not in the physical custody of a parent or guardian.  11434a(6)</a:t>
            </a:r>
          </a:p>
          <a:p>
            <a:endParaRPr lang="en-US" sz="4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4935443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867917"/>
          </a:xfrm>
        </p:spPr>
        <p:txBody>
          <a:bodyPr>
            <a:normAutofit/>
          </a:bodyPr>
          <a:lstStyle/>
          <a:p>
            <a:pPr algn="ctr"/>
            <a:r>
              <a:rPr lang="en-US" sz="4800" b="1" dirty="0">
                <a:latin typeface="Arial" panose="020B0604020202020204" pitchFamily="34" charset="0"/>
                <a:cs typeface="Arial" panose="020B0604020202020204" pitchFamily="34" charset="0"/>
              </a:rPr>
              <a:t>Determining Eligibility</a:t>
            </a:r>
          </a:p>
        </p:txBody>
      </p:sp>
      <p:sp>
        <p:nvSpPr>
          <p:cNvPr id="3" name="Content Placeholder 2"/>
          <p:cNvSpPr>
            <a:spLocks noGrp="1"/>
          </p:cNvSpPr>
          <p:nvPr>
            <p:ph idx="1"/>
          </p:nvPr>
        </p:nvSpPr>
        <p:spPr>
          <a:xfrm>
            <a:off x="1251678" y="1063691"/>
            <a:ext cx="10178322" cy="5561044"/>
          </a:xfrm>
        </p:spPr>
        <p:txBody>
          <a:bodyPr>
            <a:normAutofit/>
          </a:bodyPr>
          <a:lstStyle/>
          <a:p>
            <a:r>
              <a:rPr lang="en-US" sz="2800" dirty="0">
                <a:solidFill>
                  <a:srgbClr val="2A2D6C"/>
                </a:solidFill>
                <a:latin typeface="Arial" panose="020B0604020202020204" pitchFamily="34" charset="0"/>
                <a:cs typeface="Arial" panose="020B0604020202020204" pitchFamily="34" charset="0"/>
              </a:rPr>
              <a:t>Case-by-case determination.</a:t>
            </a:r>
          </a:p>
          <a:p>
            <a:r>
              <a:rPr lang="en-US" sz="2800" dirty="0">
                <a:solidFill>
                  <a:srgbClr val="2A2D6C"/>
                </a:solidFill>
                <a:latin typeface="Arial" panose="020B0604020202020204" pitchFamily="34" charset="0"/>
                <a:cs typeface="Arial" panose="020B0604020202020204" pitchFamily="34" charset="0"/>
              </a:rPr>
              <a:t>Get as much information as possible (with sensitivity and discretion).</a:t>
            </a:r>
          </a:p>
          <a:p>
            <a:r>
              <a:rPr lang="en-US" sz="2800" dirty="0">
                <a:solidFill>
                  <a:srgbClr val="2A2D6C"/>
                </a:solidFill>
                <a:latin typeface="Arial" panose="020B0604020202020204" pitchFamily="34" charset="0"/>
                <a:cs typeface="Arial" panose="020B0604020202020204" pitchFamily="34" charset="0"/>
              </a:rPr>
              <a:t>Look at the MV definition (specific examples in the definition first, then overall definition).</a:t>
            </a:r>
          </a:p>
          <a:p>
            <a:r>
              <a:rPr lang="en-US" sz="2800" dirty="0">
                <a:solidFill>
                  <a:srgbClr val="2A2D6C"/>
                </a:solidFill>
                <a:latin typeface="Arial" panose="020B0604020202020204" pitchFamily="34" charset="0"/>
                <a:cs typeface="Arial" panose="020B0604020202020204" pitchFamily="34" charset="0"/>
              </a:rPr>
              <a:t>Considerations for families/youth who are staying with other people:</a:t>
            </a:r>
          </a:p>
          <a:p>
            <a:pPr lvl="2">
              <a:lnSpc>
                <a:spcPct val="90000"/>
              </a:lnSpc>
            </a:pPr>
            <a:r>
              <a:rPr lang="en-US" sz="2800" dirty="0">
                <a:solidFill>
                  <a:srgbClr val="2A2D6C"/>
                </a:solidFill>
                <a:latin typeface="Arial" panose="020B0604020202020204" pitchFamily="34" charset="0"/>
                <a:ea typeface="Calibri" charset="0"/>
                <a:cs typeface="Arial" panose="020B0604020202020204" pitchFamily="34" charset="0"/>
              </a:rPr>
              <a:t>Where would you go if you couldn’</a:t>
            </a:r>
            <a:r>
              <a:rPr lang="en-US" altLang="ja-JP" sz="2800" dirty="0">
                <a:solidFill>
                  <a:srgbClr val="2A2D6C"/>
                </a:solidFill>
                <a:latin typeface="Arial" panose="020B0604020202020204" pitchFamily="34" charset="0"/>
                <a:ea typeface="ＭＳ Ｐゴシック" charset="0"/>
                <a:cs typeface="Arial" panose="020B0604020202020204" pitchFamily="34" charset="0"/>
              </a:rPr>
              <a:t>t stay here?</a:t>
            </a:r>
          </a:p>
          <a:p>
            <a:pPr lvl="2">
              <a:lnSpc>
                <a:spcPct val="90000"/>
              </a:lnSpc>
            </a:pPr>
            <a:r>
              <a:rPr lang="en-US" sz="2800" dirty="0">
                <a:solidFill>
                  <a:srgbClr val="2A2D6C"/>
                </a:solidFill>
                <a:latin typeface="Arial" panose="020B0604020202020204" pitchFamily="34" charset="0"/>
                <a:ea typeface="Calibri" charset="0"/>
                <a:cs typeface="Arial" panose="020B0604020202020204" pitchFamily="34" charset="0"/>
              </a:rPr>
              <a:t>What led you to move in to this situation?</a:t>
            </a:r>
          </a:p>
          <a:p>
            <a:pPr marL="0" indent="0">
              <a:spcBef>
                <a:spcPct val="30000"/>
              </a:spcBef>
              <a:buNone/>
            </a:pPr>
            <a:r>
              <a:rPr lang="en-US" i="1" dirty="0">
                <a:solidFill>
                  <a:srgbClr val="2A2D6C"/>
                </a:solidFill>
                <a:latin typeface="Arial" panose="020B0604020202020204" pitchFamily="34" charset="0"/>
                <a:cs typeface="Arial" panose="020B0604020202020204" pitchFamily="34" charset="0"/>
              </a:rPr>
              <a:t>NCHE’</a:t>
            </a:r>
            <a:r>
              <a:rPr lang="en-US" altLang="ja-JP" i="1" dirty="0">
                <a:solidFill>
                  <a:srgbClr val="2A2D6C"/>
                </a:solidFill>
                <a:latin typeface="Arial" panose="020B0604020202020204" pitchFamily="34" charset="0"/>
                <a:cs typeface="Arial" panose="020B0604020202020204" pitchFamily="34" charset="0"/>
              </a:rPr>
              <a:t>s Determining Eligibility brief is </a:t>
            </a:r>
            <a:r>
              <a:rPr lang="en-US" altLang="ja-JP" i="1" dirty="0" smtClean="0">
                <a:solidFill>
                  <a:srgbClr val="2A2D6C"/>
                </a:solidFill>
                <a:latin typeface="Arial" panose="020B0604020202020204" pitchFamily="34" charset="0"/>
                <a:cs typeface="Arial" panose="020B0604020202020204" pitchFamily="34" charset="0"/>
              </a:rPr>
              <a:t>available at: http</a:t>
            </a:r>
            <a:r>
              <a:rPr lang="en-US" altLang="ja-JP" i="1" dirty="0">
                <a:solidFill>
                  <a:srgbClr val="2A2D6C"/>
                </a:solidFill>
                <a:latin typeface="Arial" panose="020B0604020202020204" pitchFamily="34" charset="0"/>
                <a:cs typeface="Arial" panose="020B0604020202020204" pitchFamily="34" charset="0"/>
              </a:rPr>
              <a:t>://</a:t>
            </a:r>
            <a:r>
              <a:rPr lang="en-US" altLang="ja-JP" i="1" dirty="0" smtClean="0">
                <a:solidFill>
                  <a:srgbClr val="2A2D6C"/>
                </a:solidFill>
                <a:latin typeface="Arial" panose="020B0604020202020204" pitchFamily="34" charset="0"/>
                <a:cs typeface="Arial" panose="020B0604020202020204" pitchFamily="34" charset="0"/>
              </a:rPr>
              <a:t>center.serve.org/nche/downloads/briefs/det_elig.pdf</a:t>
            </a:r>
          </a:p>
          <a:p>
            <a:pPr>
              <a:spcBef>
                <a:spcPct val="30000"/>
              </a:spcBef>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458701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9" name="Rectangle 2"/>
          <p:cNvSpPr>
            <a:spLocks noGrp="1" noChangeArrowheads="1"/>
          </p:cNvSpPr>
          <p:nvPr>
            <p:ph type="title"/>
          </p:nvPr>
        </p:nvSpPr>
        <p:spPr>
          <a:xfrm>
            <a:off x="1991545" y="304800"/>
            <a:ext cx="8226425" cy="914400"/>
          </a:xfrm>
        </p:spPr>
        <p:txBody>
          <a:bodyPr/>
          <a:lstStyle/>
          <a:p>
            <a:pPr algn="ctr" eaLnBrk="1" hangingPunct="1">
              <a:defRPr/>
            </a:pPr>
            <a:r>
              <a:rPr b="1" dirty="0" smtClean="0">
                <a:effectLst>
                  <a:outerShdw blurRad="38100" dist="38100" dir="2700000" algn="tl">
                    <a:srgbClr val="C0C0C0"/>
                  </a:outerShdw>
                </a:effectLst>
                <a:latin typeface="Arial" panose="020B0604020202020204" pitchFamily="34" charset="0"/>
                <a:cs typeface="Arial" panose="020B0604020202020204" pitchFamily="34" charset="0"/>
              </a:rPr>
              <a:t>School </a:t>
            </a:r>
            <a:r>
              <a:rPr lang="en-US" b="1" dirty="0" smtClean="0">
                <a:effectLst>
                  <a:outerShdw blurRad="38100" dist="38100" dir="2700000" algn="tl">
                    <a:srgbClr val="C0C0C0"/>
                  </a:outerShdw>
                </a:effectLst>
                <a:latin typeface="Arial" panose="020B0604020202020204" pitchFamily="34" charset="0"/>
                <a:cs typeface="Arial" panose="020B0604020202020204" pitchFamily="34" charset="0"/>
              </a:rPr>
              <a:t>Stability</a:t>
            </a:r>
            <a:endParaRPr b="1" dirty="0">
              <a:effectLst>
                <a:outerShdw blurRad="38100" dist="38100" dir="2700000" algn="tl">
                  <a:srgbClr val="000000"/>
                </a:outerShdw>
              </a:effectLst>
              <a:latin typeface="Arial" panose="020B0604020202020204" pitchFamily="34" charset="0"/>
              <a:cs typeface="Arial" panose="020B0604020202020204" pitchFamily="34" charset="0"/>
            </a:endParaRPr>
          </a:p>
        </p:txBody>
      </p:sp>
      <p:sp>
        <p:nvSpPr>
          <p:cNvPr id="46083" name="Rectangle 3"/>
          <p:cNvSpPr>
            <a:spLocks noGrp="1" noChangeArrowheads="1"/>
          </p:cNvSpPr>
          <p:nvPr>
            <p:ph idx="1"/>
          </p:nvPr>
        </p:nvSpPr>
        <p:spPr>
          <a:xfrm>
            <a:off x="1992314" y="1600200"/>
            <a:ext cx="8226425" cy="4876800"/>
          </a:xfrm>
        </p:spPr>
        <p:txBody>
          <a:bodyPr>
            <a:normAutofit/>
          </a:bodyPr>
          <a:lstStyle/>
          <a:p>
            <a:pPr>
              <a:spcAft>
                <a:spcPts val="600"/>
              </a:spcAft>
              <a:buNone/>
            </a:pPr>
            <a:r>
              <a:rPr lang="en-US" sz="2800" dirty="0">
                <a:solidFill>
                  <a:srgbClr val="1F2251"/>
                </a:solidFill>
                <a:latin typeface="Arial" panose="020B0604020202020204" pitchFamily="34" charset="0"/>
                <a:cs typeface="Arial" panose="020B0604020202020204" pitchFamily="34" charset="0"/>
              </a:rPr>
              <a:t>Each LEA shall, according to each </a:t>
            </a:r>
            <a:r>
              <a:rPr lang="en-US" sz="2800" dirty="0" smtClean="0">
                <a:solidFill>
                  <a:srgbClr val="1F2251"/>
                </a:solidFill>
                <a:latin typeface="Arial" panose="020B0604020202020204" pitchFamily="34" charset="0"/>
                <a:cs typeface="Arial" panose="020B0604020202020204" pitchFamily="34" charset="0"/>
              </a:rPr>
              <a:t>child’</a:t>
            </a:r>
            <a:r>
              <a:rPr lang="en-US" altLang="ja-JP" sz="2800" dirty="0" smtClean="0">
                <a:solidFill>
                  <a:srgbClr val="1F2251"/>
                </a:solidFill>
                <a:latin typeface="Arial" panose="020B0604020202020204" pitchFamily="34" charset="0"/>
                <a:cs typeface="Arial" panose="020B0604020202020204" pitchFamily="34" charset="0"/>
              </a:rPr>
              <a:t>s </a:t>
            </a:r>
            <a:r>
              <a:rPr lang="en-US" altLang="ja-JP" sz="2800" dirty="0">
                <a:solidFill>
                  <a:srgbClr val="1F2251"/>
                </a:solidFill>
                <a:latin typeface="Arial" panose="020B0604020202020204" pitchFamily="34" charset="0"/>
                <a:cs typeface="Arial" panose="020B0604020202020204" pitchFamily="34" charset="0"/>
              </a:rPr>
              <a:t>or </a:t>
            </a:r>
            <a:r>
              <a:rPr lang="en-US" altLang="ja-JP" sz="2800" dirty="0" smtClean="0">
                <a:solidFill>
                  <a:srgbClr val="1F2251"/>
                </a:solidFill>
                <a:latin typeface="Arial" panose="020B0604020202020204" pitchFamily="34" charset="0"/>
                <a:cs typeface="Arial" panose="020B0604020202020204" pitchFamily="34" charset="0"/>
              </a:rPr>
              <a:t>youth’s </a:t>
            </a:r>
            <a:r>
              <a:rPr lang="en-US" altLang="ja-JP" sz="2800" dirty="0">
                <a:solidFill>
                  <a:srgbClr val="1F2251"/>
                </a:solidFill>
                <a:latin typeface="Arial" panose="020B0604020202020204" pitchFamily="34" charset="0"/>
                <a:cs typeface="Arial" panose="020B0604020202020204" pitchFamily="34" charset="0"/>
              </a:rPr>
              <a:t>best interest:</a:t>
            </a:r>
          </a:p>
          <a:p>
            <a:pPr>
              <a:spcAft>
                <a:spcPts val="600"/>
              </a:spcAft>
            </a:pPr>
            <a:r>
              <a:rPr lang="en-US" sz="2800" dirty="0">
                <a:solidFill>
                  <a:srgbClr val="1F2251"/>
                </a:solidFill>
                <a:latin typeface="Arial" panose="020B0604020202020204" pitchFamily="34" charset="0"/>
                <a:cs typeface="Arial" panose="020B0604020202020204" pitchFamily="34" charset="0"/>
              </a:rPr>
              <a:t>Continue the </a:t>
            </a:r>
            <a:r>
              <a:rPr lang="en-US" sz="2800" dirty="0" smtClean="0">
                <a:solidFill>
                  <a:srgbClr val="1F2251"/>
                </a:solidFill>
                <a:latin typeface="Arial" panose="020B0604020202020204" pitchFamily="34" charset="0"/>
                <a:cs typeface="Arial" panose="020B0604020202020204" pitchFamily="34" charset="0"/>
              </a:rPr>
              <a:t>student’</a:t>
            </a:r>
            <a:r>
              <a:rPr lang="en-US" altLang="ja-JP" sz="2800" dirty="0" smtClean="0">
                <a:solidFill>
                  <a:srgbClr val="1F2251"/>
                </a:solidFill>
                <a:latin typeface="Arial" panose="020B0604020202020204" pitchFamily="34" charset="0"/>
                <a:cs typeface="Arial" panose="020B0604020202020204" pitchFamily="34" charset="0"/>
              </a:rPr>
              <a:t>s </a:t>
            </a:r>
            <a:r>
              <a:rPr lang="en-US" altLang="ja-JP" sz="2800" dirty="0">
                <a:solidFill>
                  <a:srgbClr val="1F2251"/>
                </a:solidFill>
                <a:latin typeface="Arial" panose="020B0604020202020204" pitchFamily="34" charset="0"/>
                <a:cs typeface="Arial" panose="020B0604020202020204" pitchFamily="34" charset="0"/>
              </a:rPr>
              <a:t>education in the school of origin for the duration of homelessness, and until the end of the academic year in which the student becomes permanently </a:t>
            </a:r>
            <a:r>
              <a:rPr lang="en-US" altLang="ja-JP" sz="2800" dirty="0" smtClean="0">
                <a:solidFill>
                  <a:srgbClr val="1F2251"/>
                </a:solidFill>
                <a:latin typeface="Arial" panose="020B0604020202020204" pitchFamily="34" charset="0"/>
                <a:cs typeface="Arial" panose="020B0604020202020204" pitchFamily="34" charset="0"/>
              </a:rPr>
              <a:t>housed; OR</a:t>
            </a:r>
            <a:endParaRPr lang="en-US" sz="2800" dirty="0">
              <a:solidFill>
                <a:srgbClr val="1F2251"/>
              </a:solidFill>
              <a:latin typeface="Arial" panose="020B0604020202020204" pitchFamily="34" charset="0"/>
              <a:cs typeface="Arial" panose="020B0604020202020204" pitchFamily="34" charset="0"/>
            </a:endParaRPr>
          </a:p>
          <a:p>
            <a:pPr>
              <a:spcAft>
                <a:spcPts val="600"/>
              </a:spcAft>
            </a:pPr>
            <a:r>
              <a:rPr lang="en-US" sz="2800" dirty="0" smtClean="0">
                <a:solidFill>
                  <a:srgbClr val="1F2251"/>
                </a:solidFill>
                <a:latin typeface="Arial" panose="020B0604020202020204" pitchFamily="34" charset="0"/>
                <a:cs typeface="Arial" panose="020B0604020202020204" pitchFamily="34" charset="0"/>
              </a:rPr>
              <a:t>Enroll in any public school that housed students living where the student is living are eligible to attend.</a:t>
            </a:r>
            <a:r>
              <a:rPr lang="en-US" altLang="ja-JP" sz="1800" dirty="0" smtClean="0">
                <a:solidFill>
                  <a:srgbClr val="1F2251"/>
                </a:solidFill>
                <a:latin typeface="Arial" panose="020B0604020202020204" pitchFamily="34" charset="0"/>
                <a:cs typeface="Arial" panose="020B0604020202020204" pitchFamily="34" charset="0"/>
              </a:rPr>
              <a:t>11432(g</a:t>
            </a:r>
            <a:r>
              <a:rPr lang="en-US" altLang="ja-JP" sz="1800" dirty="0">
                <a:solidFill>
                  <a:srgbClr val="1F2251"/>
                </a:solidFill>
                <a:latin typeface="Arial" panose="020B0604020202020204" pitchFamily="34" charset="0"/>
                <a:cs typeface="Arial" panose="020B0604020202020204" pitchFamily="34" charset="0"/>
              </a:rPr>
              <a:t>)(3)(A)</a:t>
            </a:r>
            <a:endParaRPr lang="en-US" altLang="ja-JP" sz="1800" dirty="0" smtClean="0">
              <a:solidFill>
                <a:srgbClr val="1F2251"/>
              </a:solidFill>
              <a:latin typeface="Arial" panose="020B0604020202020204" pitchFamily="34" charset="0"/>
              <a:cs typeface="Arial" panose="020B0604020202020204" pitchFamily="34" charset="0"/>
            </a:endParaRPr>
          </a:p>
        </p:txBody>
      </p:sp>
      <p:sp>
        <p:nvSpPr>
          <p:cNvPr id="46084" name="Slide Number Placeholder 5"/>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30136DAC-A696-4947-ACCC-663143B39D72}" type="slidenum">
              <a:rPr lang="en-US" sz="1400">
                <a:solidFill>
                  <a:srgbClr val="8889A7"/>
                </a:solidFill>
                <a:latin typeface="Calibri" charset="0"/>
              </a:rPr>
              <a:pPr/>
              <a:t>14</a:t>
            </a:fld>
            <a:endParaRPr lang="en-US" sz="1400">
              <a:solidFill>
                <a:srgbClr val="8889A7"/>
              </a:solidFill>
              <a:latin typeface="Calibri"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5449646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9" name="Rectangle 2"/>
          <p:cNvSpPr>
            <a:spLocks noGrp="1" noChangeArrowheads="1"/>
          </p:cNvSpPr>
          <p:nvPr>
            <p:ph type="title"/>
          </p:nvPr>
        </p:nvSpPr>
        <p:spPr>
          <a:xfrm>
            <a:off x="1701923" y="620688"/>
            <a:ext cx="9060872" cy="851694"/>
          </a:xfrm>
        </p:spPr>
        <p:txBody>
          <a:bodyPr>
            <a:normAutofit fontScale="90000"/>
          </a:bodyPr>
          <a:lstStyle/>
          <a:p>
            <a:pPr eaLnBrk="1" hangingPunct="1">
              <a:defRPr/>
            </a:pPr>
            <a:r>
              <a:rPr b="1" dirty="0" smtClean="0">
                <a:effectLst>
                  <a:outerShdw blurRad="38100" dist="38100" dir="2700000" algn="tl">
                    <a:srgbClr val="C0C0C0"/>
                  </a:outerShdw>
                </a:effectLst>
                <a:latin typeface="Arial" panose="020B0604020202020204" pitchFamily="34" charset="0"/>
                <a:cs typeface="Arial" panose="020B0604020202020204" pitchFamily="34" charset="0"/>
              </a:rPr>
              <a:t>School </a:t>
            </a:r>
            <a:r>
              <a:rPr lang="en-US" b="1" dirty="0" smtClean="0">
                <a:effectLst>
                  <a:outerShdw blurRad="38100" dist="38100" dir="2700000" algn="tl">
                    <a:srgbClr val="C0C0C0"/>
                  </a:outerShdw>
                </a:effectLst>
                <a:latin typeface="Arial" panose="020B0604020202020204" pitchFamily="34" charset="0"/>
                <a:cs typeface="Arial" panose="020B0604020202020204" pitchFamily="34" charset="0"/>
              </a:rPr>
              <a:t>Stability </a:t>
            </a:r>
            <a:r>
              <a:rPr b="1" dirty="0" smtClean="0">
                <a:effectLst>
                  <a:outerShdw blurRad="38100" dist="38100" dir="2700000" algn="tl">
                    <a:srgbClr val="C0C0C0"/>
                  </a:outerShdw>
                </a:effectLst>
                <a:latin typeface="Arial" panose="020B0604020202020204" pitchFamily="34" charset="0"/>
                <a:cs typeface="Arial" panose="020B0604020202020204" pitchFamily="34" charset="0"/>
              </a:rPr>
              <a:t>(</a:t>
            </a:r>
            <a:r>
              <a:rPr lang="en-US" b="1" dirty="0" smtClean="0">
                <a:effectLst>
                  <a:outerShdw blurRad="38100" dist="38100" dir="2700000" algn="tl">
                    <a:srgbClr val="C0C0C0"/>
                  </a:outerShdw>
                </a:effectLst>
                <a:latin typeface="Arial" panose="020B0604020202020204" pitchFamily="34" charset="0"/>
                <a:cs typeface="Arial" panose="020B0604020202020204" pitchFamily="34" charset="0"/>
              </a:rPr>
              <a:t>c</a:t>
            </a:r>
            <a:r>
              <a:rPr b="1" dirty="0" smtClean="0">
                <a:effectLst>
                  <a:outerShdw blurRad="38100" dist="38100" dir="2700000" algn="tl">
                    <a:srgbClr val="C0C0C0"/>
                  </a:outerShdw>
                </a:effectLst>
                <a:latin typeface="Arial" panose="020B0604020202020204" pitchFamily="34" charset="0"/>
                <a:cs typeface="Arial" panose="020B0604020202020204" pitchFamily="34" charset="0"/>
              </a:rPr>
              <a:t>ont.)</a:t>
            </a:r>
            <a:endParaRPr b="1" dirty="0">
              <a:effectLst>
                <a:outerShdw blurRad="38100" dist="38100" dir="2700000" algn="tl">
                  <a:srgbClr val="000000"/>
                </a:outerShdw>
              </a:effectLst>
              <a:latin typeface="Arial" panose="020B0604020202020204" pitchFamily="34" charset="0"/>
              <a:cs typeface="Arial" panose="020B0604020202020204" pitchFamily="34" charset="0"/>
            </a:endParaRPr>
          </a:p>
        </p:txBody>
      </p:sp>
      <p:sp>
        <p:nvSpPr>
          <p:cNvPr id="47107" name="Rectangle 3"/>
          <p:cNvSpPr>
            <a:spLocks noGrp="1" noChangeArrowheads="1"/>
          </p:cNvSpPr>
          <p:nvPr>
            <p:ph idx="1"/>
          </p:nvPr>
        </p:nvSpPr>
        <p:spPr>
          <a:xfrm>
            <a:off x="1847462" y="1716833"/>
            <a:ext cx="8371278" cy="4836367"/>
          </a:xfrm>
        </p:spPr>
        <p:txBody>
          <a:bodyPr>
            <a:noAutofit/>
          </a:bodyPr>
          <a:lstStyle/>
          <a:p>
            <a:r>
              <a:rPr lang="en-US" sz="2800" dirty="0" smtClean="0">
                <a:solidFill>
                  <a:srgbClr val="1F2251"/>
                </a:solidFill>
                <a:latin typeface="Arial" panose="020B0604020202020204" pitchFamily="34" charset="0"/>
                <a:ea typeface="Calibri" charset="0"/>
                <a:cs typeface="Arial" panose="020B0604020202020204" pitchFamily="34" charset="0"/>
              </a:rPr>
              <a:t>Applies when students lose housing during the year or during the summer. </a:t>
            </a:r>
            <a:r>
              <a:rPr lang="en-US" sz="1800" dirty="0" smtClean="0">
                <a:solidFill>
                  <a:srgbClr val="1F2251"/>
                </a:solidFill>
                <a:latin typeface="Arial" panose="020B0604020202020204" pitchFamily="34" charset="0"/>
                <a:ea typeface="Calibri" charset="0"/>
                <a:cs typeface="Arial" panose="020B0604020202020204" pitchFamily="34" charset="0"/>
              </a:rPr>
              <a:t>11432(g</a:t>
            </a:r>
            <a:r>
              <a:rPr lang="en-US" sz="1800" dirty="0">
                <a:solidFill>
                  <a:srgbClr val="1F2251"/>
                </a:solidFill>
                <a:latin typeface="Arial" panose="020B0604020202020204" pitchFamily="34" charset="0"/>
                <a:ea typeface="Calibri" charset="0"/>
                <a:cs typeface="Arial" panose="020B0604020202020204" pitchFamily="34" charset="0"/>
              </a:rPr>
              <a:t>)(3)(A)(i)(I)</a:t>
            </a:r>
            <a:endParaRPr lang="en-US" sz="1800" dirty="0" smtClean="0">
              <a:solidFill>
                <a:srgbClr val="1F2251"/>
              </a:solidFill>
              <a:latin typeface="Arial" panose="020B0604020202020204" pitchFamily="34" charset="0"/>
              <a:ea typeface="Calibri" charset="0"/>
              <a:cs typeface="Arial" panose="020B0604020202020204" pitchFamily="34" charset="0"/>
            </a:endParaRPr>
          </a:p>
          <a:p>
            <a:r>
              <a:rPr lang="en-US" sz="2800" dirty="0" smtClean="0">
                <a:solidFill>
                  <a:srgbClr val="1F2251"/>
                </a:solidFill>
                <a:latin typeface="Arial" panose="020B0604020202020204" pitchFamily="34" charset="0"/>
                <a:ea typeface="Calibri" charset="0"/>
                <a:cs typeface="Arial" panose="020B0604020202020204" pitchFamily="34" charset="0"/>
              </a:rPr>
              <a:t>School of origin:</a:t>
            </a:r>
          </a:p>
          <a:p>
            <a:pPr lvl="1"/>
            <a:r>
              <a:rPr lang="en-US" sz="2800" dirty="0">
                <a:solidFill>
                  <a:srgbClr val="1F2251"/>
                </a:solidFill>
                <a:latin typeface="Arial" panose="020B0604020202020204" pitchFamily="34" charset="0"/>
                <a:ea typeface="Calibri" charset="0"/>
                <a:cs typeface="Arial" panose="020B0604020202020204" pitchFamily="34" charset="0"/>
              </a:rPr>
              <a:t>School attended when permanently housed or school in which last enrolled, </a:t>
            </a:r>
            <a:r>
              <a:rPr lang="en-US" sz="2800" dirty="0">
                <a:solidFill>
                  <a:srgbClr val="C40000"/>
                </a:solidFill>
                <a:latin typeface="Arial" panose="020B0604020202020204" pitchFamily="34" charset="0"/>
                <a:ea typeface="Calibri" charset="0"/>
                <a:cs typeface="Arial" panose="020B0604020202020204" pitchFamily="34" charset="0"/>
              </a:rPr>
              <a:t>including a preschool.</a:t>
            </a:r>
          </a:p>
          <a:p>
            <a:pPr lvl="1"/>
            <a:r>
              <a:rPr lang="en-US" sz="2800" dirty="0">
                <a:solidFill>
                  <a:srgbClr val="C40000"/>
                </a:solidFill>
                <a:latin typeface="Arial" panose="020B0604020202020204" pitchFamily="34" charset="0"/>
                <a:ea typeface="Calibri" charset="0"/>
                <a:cs typeface="Arial" panose="020B0604020202020204" pitchFamily="34" charset="0"/>
              </a:rPr>
              <a:t>The designated receiving school at the next grade level for feeder school patterns, when the student completes the final grade level served by the school of </a:t>
            </a:r>
            <a:r>
              <a:rPr lang="en-US" sz="2800" dirty="0" smtClean="0">
                <a:solidFill>
                  <a:srgbClr val="C40000"/>
                </a:solidFill>
                <a:latin typeface="Arial" panose="020B0604020202020204" pitchFamily="34" charset="0"/>
                <a:ea typeface="Calibri" charset="0"/>
                <a:cs typeface="Arial" panose="020B0604020202020204" pitchFamily="34" charset="0"/>
              </a:rPr>
              <a:t>origin.</a:t>
            </a:r>
            <a:r>
              <a:rPr lang="en-US" sz="2800" dirty="0">
                <a:solidFill>
                  <a:srgbClr val="1F2251"/>
                </a:solidFill>
                <a:latin typeface="Arial" panose="020B0604020202020204" pitchFamily="34" charset="0"/>
                <a:ea typeface="Calibri" charset="0"/>
                <a:cs typeface="Arial" panose="020B0604020202020204" pitchFamily="34" charset="0"/>
              </a:rPr>
              <a:t> </a:t>
            </a:r>
            <a:r>
              <a:rPr lang="en-US" dirty="0" smtClean="0">
                <a:solidFill>
                  <a:srgbClr val="1F2251"/>
                </a:solidFill>
                <a:latin typeface="Arial" panose="020B0604020202020204" pitchFamily="34" charset="0"/>
                <a:ea typeface="Calibri" charset="0"/>
                <a:cs typeface="Arial" panose="020B0604020202020204" pitchFamily="34" charset="0"/>
              </a:rPr>
              <a:t>11432(g</a:t>
            </a:r>
            <a:r>
              <a:rPr lang="en-US" dirty="0">
                <a:solidFill>
                  <a:srgbClr val="1F2251"/>
                </a:solidFill>
                <a:latin typeface="Arial" panose="020B0604020202020204" pitchFamily="34" charset="0"/>
                <a:ea typeface="Calibri" charset="0"/>
                <a:cs typeface="Arial" panose="020B0604020202020204" pitchFamily="34" charset="0"/>
              </a:rPr>
              <a:t>)(3)(I)</a:t>
            </a:r>
          </a:p>
        </p:txBody>
      </p:sp>
      <p:sp>
        <p:nvSpPr>
          <p:cNvPr id="47108" name="Slide Number Placeholder 5"/>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30CC72B4-6BF6-CF4B-9270-3217DED08B6D}" type="slidenum">
              <a:rPr lang="en-US" sz="1400">
                <a:solidFill>
                  <a:srgbClr val="8889A7"/>
                </a:solidFill>
                <a:latin typeface="Calibri" charset="0"/>
              </a:rPr>
              <a:pPr/>
              <a:t>15</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5044084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9" name="Rectangle 2"/>
          <p:cNvSpPr>
            <a:spLocks noGrp="1" noChangeArrowheads="1"/>
          </p:cNvSpPr>
          <p:nvPr>
            <p:ph type="title"/>
          </p:nvPr>
        </p:nvSpPr>
        <p:spPr>
          <a:xfrm>
            <a:off x="1530220" y="0"/>
            <a:ext cx="9499457" cy="1295400"/>
          </a:xfrm>
        </p:spPr>
        <p:txBody>
          <a:bodyPr>
            <a:noAutofit/>
          </a:bodyPr>
          <a:lstStyle/>
          <a:p>
            <a:pPr eaLnBrk="1" hangingPunct="1">
              <a:defRPr/>
            </a:pPr>
            <a:r>
              <a:rPr sz="4800" b="1" dirty="0" smtClean="0">
                <a:effectLst>
                  <a:outerShdw blurRad="38100" dist="38100" dir="2700000" algn="tl">
                    <a:srgbClr val="C0C0C0"/>
                  </a:outerShdw>
                </a:effectLst>
                <a:latin typeface="Arial" panose="020B0604020202020204" pitchFamily="34" charset="0"/>
                <a:cs typeface="Arial" panose="020B0604020202020204" pitchFamily="34" charset="0"/>
              </a:rPr>
              <a:t>School </a:t>
            </a:r>
            <a:r>
              <a:rPr lang="en-US" sz="4800" b="1" dirty="0" smtClean="0">
                <a:effectLst>
                  <a:outerShdw blurRad="38100" dist="38100" dir="2700000" algn="tl">
                    <a:srgbClr val="C0C0C0"/>
                  </a:outerShdw>
                </a:effectLst>
                <a:latin typeface="Arial" panose="020B0604020202020204" pitchFamily="34" charset="0"/>
                <a:cs typeface="Arial" panose="020B0604020202020204" pitchFamily="34" charset="0"/>
              </a:rPr>
              <a:t>Stability </a:t>
            </a:r>
            <a:r>
              <a:rPr sz="4800" b="1" dirty="0" smtClean="0">
                <a:effectLst>
                  <a:outerShdw blurRad="38100" dist="38100" dir="2700000" algn="tl">
                    <a:srgbClr val="C0C0C0"/>
                  </a:outerShdw>
                </a:effectLst>
                <a:latin typeface="Arial" panose="020B0604020202020204" pitchFamily="34" charset="0"/>
                <a:cs typeface="Arial" panose="020B0604020202020204" pitchFamily="34" charset="0"/>
              </a:rPr>
              <a:t>(</a:t>
            </a:r>
            <a:r>
              <a:rPr lang="en-US" sz="4800" b="1" dirty="0" smtClean="0">
                <a:effectLst>
                  <a:outerShdw blurRad="38100" dist="38100" dir="2700000" algn="tl">
                    <a:srgbClr val="C0C0C0"/>
                  </a:outerShdw>
                </a:effectLst>
                <a:latin typeface="Arial" panose="020B0604020202020204" pitchFamily="34" charset="0"/>
                <a:cs typeface="Arial" panose="020B0604020202020204" pitchFamily="34" charset="0"/>
              </a:rPr>
              <a:t>c</a:t>
            </a:r>
            <a:r>
              <a:rPr sz="4800" b="1" dirty="0" smtClean="0">
                <a:effectLst>
                  <a:outerShdw blurRad="38100" dist="38100" dir="2700000" algn="tl">
                    <a:srgbClr val="C0C0C0"/>
                  </a:outerShdw>
                </a:effectLst>
                <a:latin typeface="Arial" panose="020B0604020202020204" pitchFamily="34" charset="0"/>
                <a:cs typeface="Arial" panose="020B0604020202020204" pitchFamily="34" charset="0"/>
              </a:rPr>
              <a:t>ont.</a:t>
            </a:r>
            <a:r>
              <a:rPr sz="4800" b="1" dirty="0">
                <a:effectLst>
                  <a:outerShdw blurRad="38100" dist="38100" dir="2700000" algn="tl">
                    <a:srgbClr val="C0C0C0"/>
                  </a:outerShdw>
                </a:effectLst>
                <a:latin typeface="Arial" panose="020B0604020202020204" pitchFamily="34" charset="0"/>
                <a:cs typeface="Arial" panose="020B0604020202020204" pitchFamily="34" charset="0"/>
              </a:rPr>
              <a:t>)</a:t>
            </a:r>
            <a:endParaRPr sz="4800" b="1" dirty="0">
              <a:effectLst>
                <a:outerShdw blurRad="38100" dist="38100" dir="2700000" algn="tl">
                  <a:srgbClr val="000000"/>
                </a:outerShdw>
              </a:effectLst>
              <a:latin typeface="Arial" panose="020B0604020202020204" pitchFamily="34" charset="0"/>
              <a:cs typeface="Arial" panose="020B0604020202020204" pitchFamily="34" charset="0"/>
            </a:endParaRPr>
          </a:p>
        </p:txBody>
      </p:sp>
      <p:sp>
        <p:nvSpPr>
          <p:cNvPr id="48131" name="Rectangle 3"/>
          <p:cNvSpPr>
            <a:spLocks noGrp="1" noChangeArrowheads="1"/>
          </p:cNvSpPr>
          <p:nvPr>
            <p:ph idx="1"/>
          </p:nvPr>
        </p:nvSpPr>
        <p:spPr>
          <a:xfrm>
            <a:off x="1530220" y="951722"/>
            <a:ext cx="9321281" cy="5677678"/>
          </a:xfrm>
        </p:spPr>
        <p:txBody>
          <a:bodyPr>
            <a:normAutofit lnSpcReduction="10000"/>
          </a:bodyPr>
          <a:lstStyle/>
          <a:p>
            <a:pPr>
              <a:buNone/>
            </a:pPr>
            <a:r>
              <a:rPr lang="en-US" sz="2800" dirty="0">
                <a:solidFill>
                  <a:schemeClr val="tx2">
                    <a:lumMod val="75000"/>
                  </a:schemeClr>
                </a:solidFill>
                <a:latin typeface="Arial" panose="020B0604020202020204" pitchFamily="34" charset="0"/>
                <a:cs typeface="Arial" panose="020B0604020202020204" pitchFamily="34" charset="0"/>
              </a:rPr>
              <a:t>In determining best interest, the LEA shall:</a:t>
            </a:r>
            <a:endParaRPr lang="en-US" sz="2800" dirty="0" smtClean="0">
              <a:solidFill>
                <a:schemeClr val="tx2">
                  <a:lumMod val="75000"/>
                </a:schemeClr>
              </a:solidFill>
              <a:latin typeface="Arial" panose="020B0604020202020204" pitchFamily="34" charset="0"/>
              <a:cs typeface="Arial" panose="020B0604020202020204" pitchFamily="34" charset="0"/>
            </a:endParaRPr>
          </a:p>
          <a:p>
            <a:r>
              <a:rPr lang="en-US" sz="2800" dirty="0">
                <a:solidFill>
                  <a:srgbClr val="C40000"/>
                </a:solidFill>
                <a:latin typeface="Arial" panose="020B0604020202020204" pitchFamily="34" charset="0"/>
                <a:cs typeface="Arial" panose="020B0604020202020204" pitchFamily="34" charset="0"/>
              </a:rPr>
              <a:t>Presume </a:t>
            </a:r>
            <a:r>
              <a:rPr lang="en-US" sz="2800" dirty="0">
                <a:solidFill>
                  <a:schemeClr val="tx2">
                    <a:lumMod val="75000"/>
                  </a:schemeClr>
                </a:solidFill>
                <a:latin typeface="Arial" panose="020B0604020202020204" pitchFamily="34" charset="0"/>
                <a:cs typeface="Arial" panose="020B0604020202020204" pitchFamily="34" charset="0"/>
              </a:rPr>
              <a:t>that keeping the student in the school of origin is in the student’s best interest.</a:t>
            </a:r>
          </a:p>
          <a:p>
            <a:pPr lvl="1"/>
            <a:r>
              <a:rPr lang="en-US" sz="2800" dirty="0">
                <a:solidFill>
                  <a:schemeClr val="tx2">
                    <a:lumMod val="75000"/>
                  </a:schemeClr>
                </a:solidFill>
                <a:latin typeface="Arial" panose="020B0604020202020204" pitchFamily="34" charset="0"/>
                <a:ea typeface="Calibri" charset="0"/>
                <a:cs typeface="Arial" panose="020B0604020202020204" pitchFamily="34" charset="0"/>
              </a:rPr>
              <a:t>Unless contrary to the request of the </a:t>
            </a:r>
            <a:r>
              <a:rPr lang="en-US" altLang="ja-JP" sz="2800" dirty="0">
                <a:solidFill>
                  <a:schemeClr val="tx2">
                    <a:lumMod val="75000"/>
                  </a:schemeClr>
                </a:solidFill>
                <a:latin typeface="Arial" panose="020B0604020202020204" pitchFamily="34" charset="0"/>
                <a:ea typeface="Calibri" charset="0"/>
                <a:cs typeface="Arial" panose="020B0604020202020204" pitchFamily="34" charset="0"/>
              </a:rPr>
              <a:t>parent, guardian, </a:t>
            </a:r>
            <a:r>
              <a:rPr lang="en-US" altLang="ja-JP" sz="2800" dirty="0">
                <a:solidFill>
                  <a:srgbClr val="C40000"/>
                </a:solidFill>
                <a:latin typeface="Arial" panose="020B0604020202020204" pitchFamily="34" charset="0"/>
                <a:ea typeface="Calibri" charset="0"/>
                <a:cs typeface="Arial" panose="020B0604020202020204" pitchFamily="34" charset="0"/>
              </a:rPr>
              <a:t>or unaccompanied youth</a:t>
            </a:r>
            <a:r>
              <a:rPr lang="en-US" sz="2800" dirty="0">
                <a:solidFill>
                  <a:schemeClr val="tx2">
                    <a:lumMod val="75000"/>
                  </a:schemeClr>
                </a:solidFill>
                <a:latin typeface="Arial" panose="020B0604020202020204" pitchFamily="34" charset="0"/>
                <a:ea typeface="Calibri" charset="0"/>
                <a:cs typeface="Arial" panose="020B0604020202020204" pitchFamily="34" charset="0"/>
              </a:rPr>
              <a:t>.</a:t>
            </a:r>
          </a:p>
          <a:p>
            <a:r>
              <a:rPr lang="en-US" sz="2800" dirty="0">
                <a:solidFill>
                  <a:srgbClr val="C40000"/>
                </a:solidFill>
                <a:latin typeface="Arial" panose="020B0604020202020204" pitchFamily="34" charset="0"/>
                <a:cs typeface="Arial" panose="020B0604020202020204" pitchFamily="34" charset="0"/>
              </a:rPr>
              <a:t>Consider student-centered factors, including the impact of mobility on achievement, education, health, and safety.</a:t>
            </a:r>
          </a:p>
          <a:p>
            <a:r>
              <a:rPr lang="en-US" sz="2800" dirty="0">
                <a:solidFill>
                  <a:srgbClr val="C40000"/>
                </a:solidFill>
                <a:latin typeface="Arial" panose="020B0604020202020204" pitchFamily="34" charset="0"/>
                <a:cs typeface="Arial" panose="020B0604020202020204" pitchFamily="34" charset="0"/>
              </a:rPr>
              <a:t>Give priority to the parent’s/guardian’s request.</a:t>
            </a:r>
          </a:p>
          <a:p>
            <a:r>
              <a:rPr lang="en-US" sz="2800" dirty="0">
                <a:solidFill>
                  <a:srgbClr val="C40000"/>
                </a:solidFill>
                <a:latin typeface="Arial" panose="020B0604020202020204" pitchFamily="34" charset="0"/>
                <a:cs typeface="Arial" panose="020B0604020202020204" pitchFamily="34" charset="0"/>
              </a:rPr>
              <a:t>Give priority to the youth’s request (in the case of an unaccompanied youth).</a:t>
            </a:r>
            <a:r>
              <a:rPr lang="en-US" sz="2800" dirty="0">
                <a:solidFill>
                  <a:schemeClr val="tx2">
                    <a:lumMod val="75000"/>
                  </a:schemeClr>
                </a:solidFill>
                <a:latin typeface="Arial" panose="020B0604020202020204" pitchFamily="34" charset="0"/>
                <a:ea typeface="Calibri" charset="0"/>
                <a:cs typeface="Arial" panose="020B0604020202020204" pitchFamily="34" charset="0"/>
              </a:rPr>
              <a:t>	</a:t>
            </a:r>
            <a:r>
              <a:rPr lang="en-US" sz="1800" dirty="0" smtClean="0">
                <a:solidFill>
                  <a:schemeClr val="tx2">
                    <a:lumMod val="75000"/>
                  </a:schemeClr>
                </a:solidFill>
                <a:latin typeface="Arial" panose="020B0604020202020204" pitchFamily="34" charset="0"/>
                <a:cs typeface="Arial" panose="020B0604020202020204" pitchFamily="34" charset="0"/>
              </a:rPr>
              <a:t>11432(g</a:t>
            </a:r>
            <a:r>
              <a:rPr lang="en-US" sz="1800" dirty="0">
                <a:solidFill>
                  <a:schemeClr val="tx2">
                    <a:lumMod val="75000"/>
                  </a:schemeClr>
                </a:solidFill>
                <a:latin typeface="Arial" panose="020B0604020202020204" pitchFamily="34" charset="0"/>
                <a:cs typeface="Arial" panose="020B0604020202020204" pitchFamily="34" charset="0"/>
              </a:rPr>
              <a:t>)(3)(B)(i)-(ii)</a:t>
            </a:r>
          </a:p>
          <a:p>
            <a:pPr lvl="1">
              <a:spcAft>
                <a:spcPts val="1200"/>
              </a:spcAft>
            </a:pPr>
            <a:endParaRPr lang="en-US" sz="2800" dirty="0">
              <a:solidFill>
                <a:srgbClr val="660066"/>
              </a:solidFill>
              <a:latin typeface="Calibri" charset="0"/>
              <a:ea typeface="Calibri" charset="0"/>
              <a:cs typeface="Calibri" charset="0"/>
            </a:endParaRPr>
          </a:p>
          <a:p>
            <a:pPr>
              <a:spcAft>
                <a:spcPts val="600"/>
              </a:spcAft>
            </a:pPr>
            <a:endParaRPr lang="en-US" sz="3000" dirty="0">
              <a:latin typeface="Calibri" charset="0"/>
            </a:endParaRPr>
          </a:p>
        </p:txBody>
      </p:sp>
      <p:sp>
        <p:nvSpPr>
          <p:cNvPr id="48132" name="Slide Number Placeholder 5"/>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71CF599F-93C8-FE41-A264-10D5FF29154E}" type="slidenum">
              <a:rPr lang="en-US" sz="1400">
                <a:solidFill>
                  <a:srgbClr val="8889A7"/>
                </a:solidFill>
                <a:latin typeface="Calibri" charset="0"/>
              </a:rPr>
              <a:pPr/>
              <a:t>16</a:t>
            </a:fld>
            <a:endParaRPr lang="en-US" sz="1400" dirty="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8894661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9" name="Rectangle 2"/>
          <p:cNvSpPr>
            <a:spLocks noGrp="1" noChangeArrowheads="1"/>
          </p:cNvSpPr>
          <p:nvPr>
            <p:ph type="title"/>
          </p:nvPr>
        </p:nvSpPr>
        <p:spPr>
          <a:xfrm>
            <a:off x="1991545" y="381000"/>
            <a:ext cx="8723123" cy="838200"/>
          </a:xfrm>
        </p:spPr>
        <p:txBody>
          <a:bodyPr>
            <a:normAutofit fontScale="90000"/>
          </a:bodyPr>
          <a:lstStyle/>
          <a:p>
            <a:pPr eaLnBrk="1" hangingPunct="1">
              <a:defRPr/>
            </a:pPr>
            <a:r>
              <a:rPr lang="en-US" b="1" dirty="0" smtClean="0">
                <a:effectLst>
                  <a:outerShdw blurRad="38100" dist="38100" dir="2700000" algn="tl">
                    <a:srgbClr val="DDDDDD"/>
                  </a:outerShdw>
                </a:effectLst>
                <a:latin typeface="Arial" panose="020B0604020202020204" pitchFamily="34" charset="0"/>
                <a:cs typeface="Arial" panose="020B0604020202020204" pitchFamily="34" charset="0"/>
              </a:rPr>
              <a:t>School Stability (cont.)</a:t>
            </a:r>
            <a:endParaRPr b="1" dirty="0">
              <a:effectLst>
                <a:outerShdw blurRad="38100" dist="38100" dir="2700000" algn="tl">
                  <a:srgbClr val="000000"/>
                </a:outerShdw>
              </a:effectLst>
              <a:latin typeface="Arial" panose="020B0604020202020204" pitchFamily="34" charset="0"/>
              <a:cs typeface="Arial" panose="020B0604020202020204" pitchFamily="34" charset="0"/>
            </a:endParaRPr>
          </a:p>
        </p:txBody>
      </p:sp>
      <p:sp>
        <p:nvSpPr>
          <p:cNvPr id="68611" name="Rectangle 3"/>
          <p:cNvSpPr>
            <a:spLocks noGrp="1" noChangeArrowheads="1"/>
          </p:cNvSpPr>
          <p:nvPr>
            <p:ph idx="1"/>
          </p:nvPr>
        </p:nvSpPr>
        <p:spPr>
          <a:xfrm>
            <a:off x="1992314" y="1628775"/>
            <a:ext cx="8226425" cy="4876800"/>
          </a:xfrm>
        </p:spPr>
        <p:txBody>
          <a:bodyPr/>
          <a:lstStyle/>
          <a:p>
            <a:pPr>
              <a:spcAft>
                <a:spcPts val="600"/>
              </a:spcAft>
              <a:buNone/>
            </a:pPr>
            <a:r>
              <a:rPr lang="en-US" sz="2800" dirty="0">
                <a:solidFill>
                  <a:schemeClr val="tx2">
                    <a:lumMod val="75000"/>
                  </a:schemeClr>
                </a:solidFill>
                <a:latin typeface="Arial" panose="020B0604020202020204" pitchFamily="34" charset="0"/>
                <a:cs typeface="Arial" panose="020B0604020202020204" pitchFamily="34" charset="0"/>
              </a:rPr>
              <a:t>If the LEA determines that</a:t>
            </a:r>
            <a:r>
              <a:rPr lang="en-US" sz="2800" dirty="0" smtClean="0">
                <a:solidFill>
                  <a:schemeClr val="tx2">
                    <a:lumMod val="75000"/>
                  </a:schemeClr>
                </a:solidFill>
                <a:latin typeface="Arial" panose="020B0604020202020204" pitchFamily="34" charset="0"/>
                <a:cs typeface="Arial" panose="020B0604020202020204" pitchFamily="34" charset="0"/>
              </a:rPr>
              <a:t> it is not in the student’s best interest to attend the school of origin or the school requested by the parent, guardian or youth, </a:t>
            </a:r>
            <a:r>
              <a:rPr lang="en-US" altLang="ja-JP" sz="2800" dirty="0" smtClean="0">
                <a:solidFill>
                  <a:schemeClr val="tx2">
                    <a:lumMod val="75000"/>
                  </a:schemeClr>
                </a:solidFill>
                <a:latin typeface="Arial" panose="020B0604020202020204" pitchFamily="34" charset="0"/>
                <a:cs typeface="Arial" panose="020B0604020202020204" pitchFamily="34" charset="0"/>
              </a:rPr>
              <a:t>the </a:t>
            </a:r>
            <a:r>
              <a:rPr lang="en-US" altLang="ja-JP" sz="2800" dirty="0">
                <a:solidFill>
                  <a:schemeClr val="tx2">
                    <a:lumMod val="75000"/>
                  </a:schemeClr>
                </a:solidFill>
                <a:latin typeface="Arial" panose="020B0604020202020204" pitchFamily="34" charset="0"/>
                <a:cs typeface="Arial" panose="020B0604020202020204" pitchFamily="34" charset="0"/>
              </a:rPr>
              <a:t>LEA </a:t>
            </a:r>
            <a:r>
              <a:rPr lang="en-US" altLang="ja-JP" sz="2800" dirty="0" smtClean="0">
                <a:solidFill>
                  <a:schemeClr val="tx2">
                    <a:lumMod val="75000"/>
                  </a:schemeClr>
                </a:solidFill>
                <a:latin typeface="Arial" panose="020B0604020202020204" pitchFamily="34" charset="0"/>
                <a:cs typeface="Arial" panose="020B0604020202020204" pitchFamily="34" charset="0"/>
              </a:rPr>
              <a:t>must provide </a:t>
            </a:r>
            <a:r>
              <a:rPr lang="en-US" sz="2800" dirty="0" smtClean="0">
                <a:solidFill>
                  <a:schemeClr val="tx2">
                    <a:lumMod val="75000"/>
                  </a:schemeClr>
                </a:solidFill>
                <a:latin typeface="Arial" panose="020B0604020202020204" pitchFamily="34" charset="0"/>
                <a:cs typeface="Arial" panose="020B0604020202020204" pitchFamily="34" charset="0"/>
              </a:rPr>
              <a:t>a written explanation </a:t>
            </a:r>
            <a:r>
              <a:rPr lang="en-US" sz="2800" dirty="0" smtClean="0">
                <a:solidFill>
                  <a:srgbClr val="C40000"/>
                </a:solidFill>
                <a:latin typeface="Arial" panose="020B0604020202020204" pitchFamily="34" charset="0"/>
                <a:cs typeface="Arial" panose="020B0604020202020204" pitchFamily="34" charset="0"/>
              </a:rPr>
              <a:t>of the reasons for its determination, in a manner and form understandable to such parent, guardian, or unaccompanied youth, </a:t>
            </a:r>
            <a:r>
              <a:rPr lang="en-US" sz="2800" dirty="0" smtClean="0">
                <a:solidFill>
                  <a:srgbClr val="1F2251"/>
                </a:solidFill>
                <a:latin typeface="Arial" panose="020B0604020202020204" pitchFamily="34" charset="0"/>
                <a:cs typeface="Arial" panose="020B0604020202020204" pitchFamily="34" charset="0"/>
              </a:rPr>
              <a:t>including information regarding the right to appeal.	</a:t>
            </a:r>
            <a:r>
              <a:rPr lang="en-US" sz="1800" dirty="0" smtClean="0">
                <a:solidFill>
                  <a:schemeClr val="tx2"/>
                </a:solidFill>
                <a:latin typeface="Arial" panose="020B0604020202020204" pitchFamily="34" charset="0"/>
                <a:cs typeface="Arial" panose="020B0604020202020204" pitchFamily="34" charset="0"/>
              </a:rPr>
              <a:t>11432(g</a:t>
            </a:r>
            <a:r>
              <a:rPr lang="en-US" sz="1800" dirty="0">
                <a:solidFill>
                  <a:schemeClr val="tx2"/>
                </a:solidFill>
                <a:latin typeface="Arial" panose="020B0604020202020204" pitchFamily="34" charset="0"/>
                <a:cs typeface="Arial" panose="020B0604020202020204" pitchFamily="34" charset="0"/>
              </a:rPr>
              <a:t>)(3)(B)(iii)</a:t>
            </a:r>
          </a:p>
          <a:p>
            <a:pPr>
              <a:spcAft>
                <a:spcPts val="600"/>
              </a:spcAft>
            </a:pPr>
            <a:endParaRPr lang="en-US" sz="2800" dirty="0">
              <a:latin typeface="Calibri" panose="020F0502020204030204" pitchFamily="34" charset="0"/>
            </a:endParaRPr>
          </a:p>
          <a:p>
            <a:pPr>
              <a:spcAft>
                <a:spcPts val="600"/>
              </a:spcAft>
            </a:pPr>
            <a:endParaRPr lang="en-US" sz="3000" dirty="0">
              <a:latin typeface="Calibri" charset="0"/>
            </a:endParaRPr>
          </a:p>
        </p:txBody>
      </p:sp>
      <p:sp>
        <p:nvSpPr>
          <p:cNvPr id="68612" name="Slide Number Placeholder 5"/>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592A1C4F-F0F0-1A4B-B064-E3729A4520D0}" type="slidenum">
              <a:rPr lang="en-US" sz="1400">
                <a:solidFill>
                  <a:srgbClr val="8889A7"/>
                </a:solidFill>
                <a:latin typeface="Calibri" charset="0"/>
              </a:rPr>
              <a:pPr/>
              <a:t>17</a:t>
            </a:fld>
            <a:endParaRPr lang="en-US" sz="1400">
              <a:solidFill>
                <a:srgbClr val="8889A7"/>
              </a:solidFill>
              <a:latin typeface="Calibri"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7556317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defRPr/>
            </a:pPr>
            <a:r>
              <a:rPr b="1" dirty="0" smtClean="0">
                <a:effectLst>
                  <a:outerShdw blurRad="38100" dist="38100" dir="2700000" algn="tl">
                    <a:srgbClr val="DDDDDD"/>
                  </a:outerShdw>
                </a:effectLst>
                <a:latin typeface="Arial" panose="020B0604020202020204" pitchFamily="34" charset="0"/>
                <a:cs typeface="Arial" panose="020B0604020202020204" pitchFamily="34" charset="0"/>
              </a:rPr>
              <a:t>Transportation</a:t>
            </a:r>
            <a:endParaRPr b="1" dirty="0">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52227" name="Rectangle 3"/>
          <p:cNvSpPr>
            <a:spLocks noGrp="1" noChangeArrowheads="1"/>
          </p:cNvSpPr>
          <p:nvPr>
            <p:ph type="body" idx="1"/>
          </p:nvPr>
        </p:nvSpPr>
        <p:spPr>
          <a:xfrm>
            <a:off x="1828800" y="1166327"/>
            <a:ext cx="8382000" cy="5467738"/>
          </a:xfrm>
        </p:spPr>
        <p:txBody>
          <a:bodyPr>
            <a:noAutofit/>
          </a:bodyPr>
          <a:lstStyle/>
          <a:p>
            <a:pPr marL="698500" indent="-514350">
              <a:spcAft>
                <a:spcPts val="600"/>
              </a:spcAft>
              <a:buFont typeface="Wingdings" panose="05000000000000000000" pitchFamily="2" charset="2"/>
              <a:buChar char="q"/>
            </a:pPr>
            <a:r>
              <a:rPr lang="en-US" sz="2400" dirty="0" smtClean="0">
                <a:solidFill>
                  <a:srgbClr val="2A2D6C"/>
                </a:solidFill>
                <a:latin typeface="Arial" panose="020B0604020202020204" pitchFamily="34" charset="0"/>
                <a:cs typeface="Arial" panose="020B0604020202020204" pitchFamily="34" charset="0"/>
              </a:rPr>
              <a:t>LEAs </a:t>
            </a:r>
            <a:r>
              <a:rPr lang="en-US" sz="2400" dirty="0">
                <a:solidFill>
                  <a:srgbClr val="2A2D6C"/>
                </a:solidFill>
                <a:latin typeface="Arial" panose="020B0604020202020204" pitchFamily="34" charset="0"/>
                <a:cs typeface="Arial" panose="020B0604020202020204" pitchFamily="34" charset="0"/>
              </a:rPr>
              <a:t>must provide transportation to and from the school of origin, </a:t>
            </a:r>
            <a:r>
              <a:rPr lang="en-US" sz="2400" dirty="0">
                <a:solidFill>
                  <a:srgbClr val="C40000"/>
                </a:solidFill>
                <a:latin typeface="Arial" panose="020B0604020202020204" pitchFamily="34" charset="0"/>
                <a:cs typeface="Arial" panose="020B0604020202020204" pitchFamily="34" charset="0"/>
              </a:rPr>
              <a:t>including until the end of the year when the student obtains permanent housing</a:t>
            </a:r>
            <a:r>
              <a:rPr lang="en-US" sz="2400" dirty="0">
                <a:solidFill>
                  <a:srgbClr val="2A2D6C"/>
                </a:solidFill>
                <a:latin typeface="Arial" panose="020B0604020202020204" pitchFamily="34" charset="0"/>
                <a:cs typeface="Arial" panose="020B0604020202020204" pitchFamily="34" charset="0"/>
              </a:rPr>
              <a:t>, at a parent</a:t>
            </a:r>
            <a:r>
              <a:rPr lang="es-ES_tradnl" sz="2400" dirty="0">
                <a:solidFill>
                  <a:srgbClr val="2A2D6C"/>
                </a:solidFill>
                <a:latin typeface="Arial" panose="020B0604020202020204" pitchFamily="34" charset="0"/>
                <a:cs typeface="Arial" panose="020B0604020202020204" pitchFamily="34" charset="0"/>
              </a:rPr>
              <a:t>’</a:t>
            </a:r>
            <a:r>
              <a:rPr lang="en-US" altLang="ja-JP" sz="2400" dirty="0" err="1">
                <a:solidFill>
                  <a:srgbClr val="2A2D6C"/>
                </a:solidFill>
                <a:latin typeface="Arial" panose="020B0604020202020204" pitchFamily="34" charset="0"/>
                <a:cs typeface="Arial" panose="020B0604020202020204" pitchFamily="34" charset="0"/>
              </a:rPr>
              <a:t>s</a:t>
            </a:r>
            <a:r>
              <a:rPr lang="en-US" altLang="ja-JP" sz="2400" dirty="0">
                <a:solidFill>
                  <a:srgbClr val="2A2D6C"/>
                </a:solidFill>
                <a:latin typeface="Arial" panose="020B0604020202020204" pitchFamily="34" charset="0"/>
                <a:cs typeface="Arial" panose="020B0604020202020204" pitchFamily="34" charset="0"/>
              </a:rPr>
              <a:t> or guardian</a:t>
            </a:r>
            <a:r>
              <a:rPr lang="es-ES_tradnl" altLang="ja-JP" sz="2400" dirty="0">
                <a:solidFill>
                  <a:srgbClr val="2A2D6C"/>
                </a:solidFill>
                <a:latin typeface="Arial" panose="020B0604020202020204" pitchFamily="34" charset="0"/>
                <a:cs typeface="Arial" panose="020B0604020202020204" pitchFamily="34" charset="0"/>
              </a:rPr>
              <a:t>’</a:t>
            </a:r>
            <a:r>
              <a:rPr lang="en-US" altLang="ja-JP" sz="2400" dirty="0" err="1">
                <a:solidFill>
                  <a:srgbClr val="2A2D6C"/>
                </a:solidFill>
                <a:latin typeface="Arial" panose="020B0604020202020204" pitchFamily="34" charset="0"/>
                <a:cs typeface="Arial" panose="020B0604020202020204" pitchFamily="34" charset="0"/>
              </a:rPr>
              <a:t>s</a:t>
            </a:r>
            <a:r>
              <a:rPr lang="en-US" altLang="ja-JP" sz="2400" dirty="0">
                <a:solidFill>
                  <a:srgbClr val="2A2D6C"/>
                </a:solidFill>
                <a:latin typeface="Arial" panose="020B0604020202020204" pitchFamily="34" charset="0"/>
                <a:cs typeface="Arial" panose="020B0604020202020204" pitchFamily="34" charset="0"/>
              </a:rPr>
              <a:t> request (or at the liaison’s request for unaccompanied youth).</a:t>
            </a:r>
          </a:p>
          <a:p>
            <a:pPr lvl="2">
              <a:spcAft>
                <a:spcPts val="600"/>
              </a:spcAft>
            </a:pPr>
            <a:r>
              <a:rPr lang="en-US" sz="2200" dirty="0">
                <a:solidFill>
                  <a:srgbClr val="2A2D6C"/>
                </a:solidFill>
                <a:latin typeface="Arial" panose="020B0604020202020204" pitchFamily="34" charset="0"/>
                <a:ea typeface="Calibri" charset="0"/>
                <a:cs typeface="Arial" panose="020B0604020202020204" pitchFamily="34" charset="0"/>
              </a:rPr>
              <a:t>If staying in the same LEA, that LEA must provide or arrange transportation to the school of origin.</a:t>
            </a:r>
          </a:p>
          <a:p>
            <a:pPr lvl="2">
              <a:spcAft>
                <a:spcPts val="600"/>
              </a:spcAft>
            </a:pPr>
            <a:r>
              <a:rPr lang="en-US" sz="2200" dirty="0">
                <a:solidFill>
                  <a:srgbClr val="2A2D6C"/>
                </a:solidFill>
                <a:latin typeface="Arial" panose="020B0604020202020204" pitchFamily="34" charset="0"/>
                <a:ea typeface="Calibri" charset="0"/>
                <a:cs typeface="Arial" panose="020B0604020202020204" pitchFamily="34" charset="0"/>
              </a:rPr>
              <a:t>If crossing LEA lines, both LEAs must determine how to divide the responsibility and share the cost, or they must share the cost </a:t>
            </a:r>
            <a:r>
              <a:rPr lang="en-US" sz="2200" dirty="0" smtClean="0">
                <a:solidFill>
                  <a:srgbClr val="2A2D6C"/>
                </a:solidFill>
                <a:latin typeface="Arial" panose="020B0604020202020204" pitchFamily="34" charset="0"/>
                <a:ea typeface="Calibri" charset="0"/>
                <a:cs typeface="Arial" panose="020B0604020202020204" pitchFamily="34" charset="0"/>
              </a:rPr>
              <a:t>equally. 11432(g</a:t>
            </a:r>
            <a:r>
              <a:rPr lang="en-US" sz="2200" dirty="0">
                <a:solidFill>
                  <a:srgbClr val="2A2D6C"/>
                </a:solidFill>
                <a:latin typeface="Arial" panose="020B0604020202020204" pitchFamily="34" charset="0"/>
                <a:ea typeface="Calibri" charset="0"/>
                <a:cs typeface="Arial" panose="020B0604020202020204" pitchFamily="34" charset="0"/>
              </a:rPr>
              <a:t>)(1)(J)(iii)</a:t>
            </a:r>
          </a:p>
        </p:txBody>
      </p:sp>
      <p:sp>
        <p:nvSpPr>
          <p:cNvPr id="52228"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44B01ECB-4330-4A45-84D4-C58BAADFD67A}" type="slidenum">
              <a:rPr lang="en-US" sz="1400">
                <a:solidFill>
                  <a:srgbClr val="8889A7"/>
                </a:solidFill>
                <a:latin typeface="Calibri" charset="0"/>
              </a:rPr>
              <a:pPr/>
              <a:t>18</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4118676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defRPr/>
            </a:pPr>
            <a:r>
              <a:rPr b="1" dirty="0">
                <a:effectLst>
                  <a:outerShdw blurRad="38100" dist="38100" dir="2700000" algn="tl">
                    <a:srgbClr val="DDDDDD"/>
                  </a:outerShdw>
                </a:effectLst>
                <a:latin typeface="Arial" panose="020B0604020202020204" pitchFamily="34" charset="0"/>
                <a:cs typeface="Arial" panose="020B0604020202020204" pitchFamily="34" charset="0"/>
              </a:rPr>
              <a:t>Transportation—Key Provisions</a:t>
            </a:r>
          </a:p>
        </p:txBody>
      </p:sp>
      <p:sp>
        <p:nvSpPr>
          <p:cNvPr id="54275" name="Rectangle 3"/>
          <p:cNvSpPr>
            <a:spLocks noGrp="1" noChangeArrowheads="1"/>
          </p:cNvSpPr>
          <p:nvPr>
            <p:ph type="body" idx="1"/>
          </p:nvPr>
        </p:nvSpPr>
        <p:spPr>
          <a:xfrm>
            <a:off x="1981200" y="2358189"/>
            <a:ext cx="8229600" cy="3963237"/>
          </a:xfrm>
        </p:spPr>
        <p:txBody>
          <a:bodyPr/>
          <a:lstStyle/>
          <a:p>
            <a:pPr marL="698500" indent="-514350">
              <a:lnSpc>
                <a:spcPct val="90000"/>
              </a:lnSpc>
              <a:spcAft>
                <a:spcPts val="1200"/>
              </a:spcAft>
              <a:buFont typeface="Wingdings" panose="05000000000000000000" pitchFamily="2" charset="2"/>
              <a:buChar char="q"/>
            </a:pPr>
            <a:r>
              <a:rPr lang="en-US" sz="2400" dirty="0" smtClean="0">
                <a:solidFill>
                  <a:srgbClr val="002060"/>
                </a:solidFill>
                <a:latin typeface="Calibri" charset="0"/>
              </a:rPr>
              <a:t>LEAs </a:t>
            </a:r>
            <a:r>
              <a:rPr lang="en-US" sz="2400" dirty="0">
                <a:solidFill>
                  <a:srgbClr val="002060"/>
                </a:solidFill>
                <a:latin typeface="Calibri" charset="0"/>
              </a:rPr>
              <a:t>also </a:t>
            </a:r>
            <a:r>
              <a:rPr lang="en-US" sz="2400" dirty="0">
                <a:solidFill>
                  <a:srgbClr val="2A2D6C"/>
                </a:solidFill>
                <a:latin typeface="Calibri" charset="0"/>
              </a:rPr>
              <a:t>must provide students in homeless situations with transportation services comparable to those provided to other </a:t>
            </a:r>
            <a:r>
              <a:rPr lang="en-US" sz="2400" dirty="0" smtClean="0">
                <a:solidFill>
                  <a:srgbClr val="2A2D6C"/>
                </a:solidFill>
                <a:latin typeface="Calibri" charset="0"/>
              </a:rPr>
              <a:t>students.</a:t>
            </a:r>
            <a:r>
              <a:rPr lang="en-US" sz="2400" dirty="0">
                <a:solidFill>
                  <a:srgbClr val="2A2D6C"/>
                </a:solidFill>
                <a:latin typeface="Calibri" charset="0"/>
              </a:rPr>
              <a:t> </a:t>
            </a:r>
            <a:r>
              <a:rPr lang="en-US" sz="1800" dirty="0" smtClean="0">
                <a:solidFill>
                  <a:srgbClr val="2A2D6C"/>
                </a:solidFill>
                <a:latin typeface="Calibri" charset="0"/>
              </a:rPr>
              <a:t>11432(g</a:t>
            </a:r>
            <a:r>
              <a:rPr lang="en-US" sz="1800" dirty="0">
                <a:solidFill>
                  <a:srgbClr val="2A2D6C"/>
                </a:solidFill>
                <a:latin typeface="Calibri" charset="0"/>
              </a:rPr>
              <a:t>)(4)(A)</a:t>
            </a:r>
            <a:endParaRPr lang="en-US" sz="1800" dirty="0" smtClean="0">
              <a:solidFill>
                <a:srgbClr val="2A2D6C"/>
              </a:solidFill>
              <a:latin typeface="Calibri" charset="0"/>
            </a:endParaRPr>
          </a:p>
          <a:p>
            <a:pPr marL="698500" indent="-514350">
              <a:lnSpc>
                <a:spcPct val="90000"/>
              </a:lnSpc>
              <a:spcAft>
                <a:spcPts val="1200"/>
              </a:spcAft>
              <a:buFont typeface="Wingdings" panose="05000000000000000000" pitchFamily="2" charset="2"/>
              <a:buChar char="q"/>
            </a:pPr>
            <a:r>
              <a:rPr lang="en-US" sz="2400" dirty="0" smtClean="0">
                <a:solidFill>
                  <a:srgbClr val="2A2D6C"/>
                </a:solidFill>
                <a:latin typeface="Calibri" charset="0"/>
              </a:rPr>
              <a:t>LEAs </a:t>
            </a:r>
            <a:r>
              <a:rPr lang="en-US" sz="2400" dirty="0">
                <a:solidFill>
                  <a:srgbClr val="2A2D6C"/>
                </a:solidFill>
                <a:latin typeface="Calibri" charset="0"/>
              </a:rPr>
              <a:t>must eliminate barriers to the</a:t>
            </a:r>
            <a:r>
              <a:rPr lang="en-US" sz="2400" dirty="0" smtClean="0">
                <a:solidFill>
                  <a:srgbClr val="2A2D6C"/>
                </a:solidFill>
                <a:latin typeface="Calibri" charset="0"/>
              </a:rPr>
              <a:t> </a:t>
            </a:r>
            <a:r>
              <a:rPr lang="en-US" sz="2400" dirty="0" smtClean="0">
                <a:solidFill>
                  <a:srgbClr val="C40000"/>
                </a:solidFill>
                <a:latin typeface="Calibri" charset="0"/>
              </a:rPr>
              <a:t>identification</a:t>
            </a:r>
            <a:r>
              <a:rPr lang="en-US" sz="2400" dirty="0" smtClean="0">
                <a:solidFill>
                  <a:srgbClr val="2A2D6C"/>
                </a:solidFill>
                <a:latin typeface="Calibri" charset="0"/>
              </a:rPr>
              <a:t>, enrollment </a:t>
            </a:r>
            <a:r>
              <a:rPr lang="en-US" sz="2400" dirty="0">
                <a:solidFill>
                  <a:srgbClr val="2A2D6C"/>
                </a:solidFill>
                <a:latin typeface="Calibri" charset="0"/>
              </a:rPr>
              <a:t>and retention of students experiencing homelessness (including transportation barriers</a:t>
            </a:r>
            <a:r>
              <a:rPr lang="en-US" sz="2400" dirty="0" smtClean="0">
                <a:solidFill>
                  <a:srgbClr val="2A2D6C"/>
                </a:solidFill>
                <a:latin typeface="Calibri" charset="0"/>
              </a:rPr>
              <a:t>). </a:t>
            </a:r>
            <a:r>
              <a:rPr lang="en-US" sz="1800" dirty="0" smtClean="0">
                <a:solidFill>
                  <a:srgbClr val="2A2D6C"/>
                </a:solidFill>
                <a:latin typeface="Calibri" charset="0"/>
              </a:rPr>
              <a:t>11432(g</a:t>
            </a:r>
            <a:r>
              <a:rPr lang="en-US" sz="1800" dirty="0">
                <a:solidFill>
                  <a:srgbClr val="2A2D6C"/>
                </a:solidFill>
                <a:latin typeface="Calibri" charset="0"/>
              </a:rPr>
              <a:t>)(1)(I)</a:t>
            </a:r>
          </a:p>
        </p:txBody>
      </p:sp>
      <p:sp>
        <p:nvSpPr>
          <p:cNvPr id="54276"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7E0DB4D2-1300-D749-8CED-008183E3E668}" type="slidenum">
              <a:rPr lang="en-US" sz="1400">
                <a:solidFill>
                  <a:srgbClr val="8889A7"/>
                </a:solidFill>
                <a:latin typeface="Calibri" charset="0"/>
              </a:rPr>
              <a:pPr/>
              <a:t>19</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163638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Arial" panose="020B0604020202020204" pitchFamily="34" charset="0"/>
                <a:cs typeface="Arial" panose="020B0604020202020204" pitchFamily="34" charset="0"/>
              </a:rPr>
              <a:t>What is McKinney-Vento?</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sz="2800" dirty="0">
                <a:solidFill>
                  <a:srgbClr val="002060"/>
                </a:solidFill>
                <a:latin typeface="Arial" panose="020B0604020202020204" pitchFamily="34" charset="0"/>
                <a:cs typeface="Arial" panose="020B0604020202020204" pitchFamily="34" charset="0"/>
              </a:rPr>
              <a:t>The </a:t>
            </a:r>
            <a:r>
              <a:rPr lang="en-US" sz="2800" b="1" dirty="0">
                <a:solidFill>
                  <a:srgbClr val="002060"/>
                </a:solidFill>
                <a:latin typeface="Arial" panose="020B0604020202020204" pitchFamily="34" charset="0"/>
                <a:cs typeface="Arial" panose="020B0604020202020204" pitchFamily="34" charset="0"/>
              </a:rPr>
              <a:t>McKinney</a:t>
            </a:r>
            <a:r>
              <a:rPr lang="en-US" sz="2800" dirty="0">
                <a:solidFill>
                  <a:srgbClr val="002060"/>
                </a:solidFill>
                <a:latin typeface="Arial" panose="020B0604020202020204" pitchFamily="34" charset="0"/>
                <a:cs typeface="Arial" panose="020B0604020202020204" pitchFamily="34" charset="0"/>
              </a:rPr>
              <a:t>-</a:t>
            </a:r>
            <a:r>
              <a:rPr lang="en-US" sz="2800" b="1" dirty="0">
                <a:solidFill>
                  <a:srgbClr val="002060"/>
                </a:solidFill>
                <a:latin typeface="Arial" panose="020B0604020202020204" pitchFamily="34" charset="0"/>
                <a:cs typeface="Arial" panose="020B0604020202020204" pitchFamily="34" charset="0"/>
              </a:rPr>
              <a:t>Vento</a:t>
            </a:r>
            <a:r>
              <a:rPr lang="en-US" sz="2800" dirty="0">
                <a:solidFill>
                  <a:srgbClr val="002060"/>
                </a:solidFill>
                <a:latin typeface="Arial" panose="020B0604020202020204" pitchFamily="34" charset="0"/>
                <a:cs typeface="Arial" panose="020B0604020202020204" pitchFamily="34" charset="0"/>
              </a:rPr>
              <a:t> Education of Homeless Children and Youth Assistance Act is a federal law that ensures immediate enrollment and educational stability for homeless children and youth. </a:t>
            </a:r>
            <a:r>
              <a:rPr lang="en-US" sz="2800" b="1" dirty="0">
                <a:solidFill>
                  <a:srgbClr val="002060"/>
                </a:solidFill>
                <a:latin typeface="Arial" panose="020B0604020202020204" pitchFamily="34" charset="0"/>
                <a:cs typeface="Arial" panose="020B0604020202020204" pitchFamily="34" charset="0"/>
              </a:rPr>
              <a:t>McKinney</a:t>
            </a:r>
            <a:r>
              <a:rPr lang="en-US" sz="2800" dirty="0">
                <a:solidFill>
                  <a:srgbClr val="002060"/>
                </a:solidFill>
                <a:latin typeface="Arial" panose="020B0604020202020204" pitchFamily="34" charset="0"/>
                <a:cs typeface="Arial" panose="020B0604020202020204" pitchFamily="34" charset="0"/>
              </a:rPr>
              <a:t>-</a:t>
            </a:r>
            <a:r>
              <a:rPr lang="en-US" sz="2800" b="1" dirty="0">
                <a:solidFill>
                  <a:srgbClr val="002060"/>
                </a:solidFill>
                <a:latin typeface="Arial" panose="020B0604020202020204" pitchFamily="34" charset="0"/>
                <a:cs typeface="Arial" panose="020B0604020202020204" pitchFamily="34" charset="0"/>
              </a:rPr>
              <a:t>Vento</a:t>
            </a:r>
            <a:r>
              <a:rPr lang="en-US" sz="2800" dirty="0">
                <a:solidFill>
                  <a:srgbClr val="002060"/>
                </a:solidFill>
                <a:latin typeface="Arial" panose="020B0604020202020204" pitchFamily="34" charset="0"/>
                <a:cs typeface="Arial" panose="020B0604020202020204" pitchFamily="34" charset="0"/>
              </a:rPr>
              <a:t> provides federal funding to states for the purpose of supporting district programs that serve homeless students.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12011042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noAutofit/>
          </a:bodyPr>
          <a:lstStyle/>
          <a:p>
            <a:pPr eaLnBrk="1" hangingPunct="1">
              <a:defRPr/>
            </a:pPr>
            <a:r>
              <a:rPr b="1" dirty="0" smtClean="0">
                <a:effectLst>
                  <a:outerShdw blurRad="38100" dist="38100" dir="2700000" algn="tl">
                    <a:srgbClr val="DDDDDD"/>
                  </a:outerShdw>
                </a:effectLst>
                <a:latin typeface="Arial" panose="020B0604020202020204" pitchFamily="34" charset="0"/>
                <a:ea typeface="+mj-lt"/>
                <a:cs typeface="Arial" panose="020B0604020202020204" pitchFamily="34" charset="0"/>
              </a:rPr>
              <a:t>School Enrollment</a:t>
            </a:r>
          </a:p>
        </p:txBody>
      </p:sp>
      <p:sp>
        <p:nvSpPr>
          <p:cNvPr id="60419" name="Rectangle 3"/>
          <p:cNvSpPr>
            <a:spLocks noGrp="1" noChangeArrowheads="1"/>
          </p:cNvSpPr>
          <p:nvPr>
            <p:ph type="body" idx="1"/>
          </p:nvPr>
        </p:nvSpPr>
        <p:spPr>
          <a:xfrm>
            <a:off x="1073020" y="1073020"/>
            <a:ext cx="10356980" cy="5403980"/>
          </a:xfrm>
        </p:spPr>
        <p:txBody>
          <a:bodyPr>
            <a:noAutofit/>
          </a:bodyPr>
          <a:lstStyle/>
          <a:p>
            <a:pPr>
              <a:spcAft>
                <a:spcPts val="1200"/>
              </a:spcAft>
              <a:buNone/>
            </a:pPr>
            <a:r>
              <a:rPr lang="en-US" sz="2400" dirty="0">
                <a:solidFill>
                  <a:schemeClr val="tx2">
                    <a:lumMod val="75000"/>
                  </a:schemeClr>
                </a:solidFill>
                <a:latin typeface="Arial" panose="020B0604020202020204" pitchFamily="34" charset="0"/>
                <a:cs typeface="Arial" panose="020B0604020202020204" pitchFamily="34" charset="0"/>
              </a:rPr>
              <a:t>When remaining in the school of origin is not in the student’s best interest or what the parent, guardian or youth requests: </a:t>
            </a:r>
            <a:r>
              <a:rPr lang="en-US" sz="1800" dirty="0" smtClean="0">
                <a:solidFill>
                  <a:schemeClr val="tx2">
                    <a:lumMod val="75000"/>
                  </a:schemeClr>
                </a:solidFill>
                <a:latin typeface="Arial" panose="020B0604020202020204" pitchFamily="34" charset="0"/>
                <a:cs typeface="Arial" panose="020B0604020202020204" pitchFamily="34" charset="0"/>
              </a:rPr>
              <a:t>11432(g</a:t>
            </a:r>
            <a:r>
              <a:rPr lang="en-US" sz="1800" dirty="0">
                <a:solidFill>
                  <a:schemeClr val="tx2">
                    <a:lumMod val="75000"/>
                  </a:schemeClr>
                </a:solidFill>
                <a:latin typeface="Arial" panose="020B0604020202020204" pitchFamily="34" charset="0"/>
                <a:cs typeface="Arial" panose="020B0604020202020204" pitchFamily="34" charset="0"/>
              </a:rPr>
              <a:t>)(3)(C)(i)</a:t>
            </a:r>
          </a:p>
          <a:p>
            <a:pPr>
              <a:spcAft>
                <a:spcPts val="1200"/>
              </a:spcAft>
            </a:pPr>
            <a:r>
              <a:rPr lang="en-US" sz="2400" dirty="0">
                <a:solidFill>
                  <a:schemeClr val="tx2">
                    <a:lumMod val="75000"/>
                  </a:schemeClr>
                </a:solidFill>
                <a:latin typeface="Arial" panose="020B0604020202020204" pitchFamily="34" charset="0"/>
                <a:cs typeface="Arial" panose="020B0604020202020204" pitchFamily="34" charset="0"/>
              </a:rPr>
              <a:t>McKinney-Vento students are entitled to immediate enrollment in any public school that students living in the same attendance area are eligible to attend; even if:</a:t>
            </a:r>
          </a:p>
          <a:p>
            <a:pPr lvl="1" eaLnBrk="1" hangingPunct="1"/>
            <a:r>
              <a:rPr lang="en-US" sz="2400" dirty="0">
                <a:solidFill>
                  <a:srgbClr val="1F2251"/>
                </a:solidFill>
                <a:latin typeface="Arial" panose="020B0604020202020204" pitchFamily="34" charset="0"/>
                <a:cs typeface="Arial" panose="020B0604020202020204" pitchFamily="34" charset="0"/>
              </a:rPr>
              <a:t>Students do not have required documents, such as school records, </a:t>
            </a:r>
            <a:r>
              <a:rPr lang="en-US" sz="2400" dirty="0">
                <a:solidFill>
                  <a:srgbClr val="C40000"/>
                </a:solidFill>
                <a:latin typeface="Arial" panose="020B0604020202020204" pitchFamily="34" charset="0"/>
                <a:cs typeface="Arial" panose="020B0604020202020204" pitchFamily="34" charset="0"/>
              </a:rPr>
              <a:t>records of immunization and other required health records</a:t>
            </a:r>
            <a:r>
              <a:rPr lang="en-US" sz="2400" dirty="0">
                <a:solidFill>
                  <a:srgbClr val="1F2251"/>
                </a:solidFill>
                <a:latin typeface="Arial" panose="020B0604020202020204" pitchFamily="34" charset="0"/>
                <a:cs typeface="Arial" panose="020B0604020202020204" pitchFamily="34" charset="0"/>
              </a:rPr>
              <a:t>, proof of residency, guardianship, or other documents; or</a:t>
            </a:r>
          </a:p>
          <a:p>
            <a:pPr lvl="1" eaLnBrk="1" hangingPunct="1"/>
            <a:r>
              <a:rPr lang="en-US" sz="2400" dirty="0">
                <a:solidFill>
                  <a:srgbClr val="C40000"/>
                </a:solidFill>
                <a:latin typeface="Arial" panose="020B0604020202020204" pitchFamily="34" charset="0"/>
                <a:cs typeface="Arial" panose="020B0604020202020204" pitchFamily="34" charset="0"/>
              </a:rPr>
              <a:t>Students have missed application or enrollment deadlines during any period of homelessness</a:t>
            </a:r>
            <a:r>
              <a:rPr lang="en-US" sz="2400" dirty="0">
                <a:solidFill>
                  <a:srgbClr val="1F2251"/>
                </a:solidFill>
                <a:latin typeface="Arial" panose="020B0604020202020204" pitchFamily="34" charset="0"/>
                <a:cs typeface="Arial" panose="020B0604020202020204" pitchFamily="34" charset="0"/>
              </a:rPr>
              <a:t>.</a:t>
            </a:r>
          </a:p>
        </p:txBody>
      </p:sp>
      <p:sp>
        <p:nvSpPr>
          <p:cNvPr id="60420"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9D0605A-F728-974E-9F67-923CEEC5CCDB}" type="slidenum">
              <a:rPr lang="en-US" sz="1400">
                <a:solidFill>
                  <a:srgbClr val="8889A7"/>
                </a:solidFill>
                <a:latin typeface="Calibri" charset="0"/>
              </a:rPr>
              <a:pPr/>
              <a:t>20</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8896136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noAutofit/>
          </a:bodyPr>
          <a:lstStyle/>
          <a:p>
            <a:pPr eaLnBrk="1" hangingPunct="1">
              <a:defRPr/>
            </a:pPr>
            <a:r>
              <a:rPr b="1" dirty="0" smtClean="0">
                <a:effectLst>
                  <a:outerShdw blurRad="38100" dist="38100" dir="2700000" algn="tl">
                    <a:srgbClr val="DDDDDD"/>
                  </a:outerShdw>
                </a:effectLst>
                <a:latin typeface="Arial" panose="020B0604020202020204" pitchFamily="34" charset="0"/>
                <a:ea typeface="+mj-lt"/>
                <a:cs typeface="Arial" panose="020B0604020202020204" pitchFamily="34" charset="0"/>
              </a:rPr>
              <a:t>Enrollment</a:t>
            </a:r>
            <a:r>
              <a:rPr lang="en-US" b="1" dirty="0" smtClean="0">
                <a:effectLst>
                  <a:outerShdw blurRad="38100" dist="38100" dir="2700000" algn="tl">
                    <a:srgbClr val="DDDDDD"/>
                  </a:outerShdw>
                </a:effectLst>
                <a:latin typeface="Arial" panose="020B0604020202020204" pitchFamily="34" charset="0"/>
                <a:ea typeface="+mj-lt"/>
                <a:cs typeface="Arial" panose="020B0604020202020204" pitchFamily="34" charset="0"/>
              </a:rPr>
              <a:t> (cont.)</a:t>
            </a:r>
            <a:endParaRPr b="1" dirty="0" smtClean="0">
              <a:effectLst>
                <a:outerShdw blurRad="38100" dist="38100" dir="2700000" algn="tl">
                  <a:srgbClr val="DDDDDD"/>
                </a:outerShdw>
              </a:effectLst>
              <a:latin typeface="Arial" panose="020B0604020202020204" pitchFamily="34" charset="0"/>
              <a:ea typeface="+mj-lt"/>
              <a:cs typeface="Arial" panose="020B0604020202020204" pitchFamily="34" charset="0"/>
            </a:endParaRPr>
          </a:p>
        </p:txBody>
      </p:sp>
      <p:sp>
        <p:nvSpPr>
          <p:cNvPr id="60419" name="Rectangle 3"/>
          <p:cNvSpPr>
            <a:spLocks noGrp="1" noChangeArrowheads="1"/>
          </p:cNvSpPr>
          <p:nvPr>
            <p:ph type="body" idx="1"/>
          </p:nvPr>
        </p:nvSpPr>
        <p:spPr>
          <a:xfrm>
            <a:off x="1981200" y="1600200"/>
            <a:ext cx="8229600" cy="4876800"/>
          </a:xfrm>
        </p:spPr>
        <p:txBody>
          <a:bodyPr>
            <a:normAutofit/>
          </a:bodyPr>
          <a:lstStyle/>
          <a:p>
            <a:pPr eaLnBrk="1" hangingPunct="1"/>
            <a:r>
              <a:rPr lang="en-US" sz="2800" dirty="0" smtClean="0">
                <a:solidFill>
                  <a:srgbClr val="1F2251"/>
                </a:solidFill>
                <a:latin typeface="Arial" panose="020B0604020202020204" pitchFamily="34" charset="0"/>
                <a:cs typeface="Arial" panose="020B0604020202020204" pitchFamily="34" charset="0"/>
              </a:rPr>
              <a:t>The </a:t>
            </a:r>
            <a:r>
              <a:rPr lang="en-US" sz="2800" dirty="0">
                <a:solidFill>
                  <a:srgbClr val="1F2251"/>
                </a:solidFill>
                <a:latin typeface="Arial" panose="020B0604020202020204" pitchFamily="34" charset="0"/>
                <a:cs typeface="Arial" panose="020B0604020202020204" pitchFamily="34" charset="0"/>
              </a:rPr>
              <a:t>terms </a:t>
            </a:r>
            <a:r>
              <a:rPr lang="ja-JP" altLang="en-US" sz="2800" dirty="0">
                <a:solidFill>
                  <a:srgbClr val="1F2251"/>
                </a:solidFill>
                <a:latin typeface="Arial" panose="020B0604020202020204" pitchFamily="34" charset="0"/>
                <a:cs typeface="Arial" panose="020B0604020202020204" pitchFamily="34" charset="0"/>
              </a:rPr>
              <a:t>“</a:t>
            </a:r>
            <a:r>
              <a:rPr lang="en-US" altLang="ja-JP" sz="2800" dirty="0">
                <a:solidFill>
                  <a:srgbClr val="1F2251"/>
                </a:solidFill>
                <a:latin typeface="Arial" panose="020B0604020202020204" pitchFamily="34" charset="0"/>
                <a:cs typeface="Arial" panose="020B0604020202020204" pitchFamily="34" charset="0"/>
              </a:rPr>
              <a:t>enroll</a:t>
            </a:r>
            <a:r>
              <a:rPr lang="ja-JP" altLang="en-US" sz="2800" dirty="0">
                <a:solidFill>
                  <a:srgbClr val="1F2251"/>
                </a:solidFill>
                <a:latin typeface="Arial" panose="020B0604020202020204" pitchFamily="34" charset="0"/>
                <a:cs typeface="Arial" panose="020B0604020202020204" pitchFamily="34" charset="0"/>
              </a:rPr>
              <a:t>”</a:t>
            </a:r>
            <a:r>
              <a:rPr lang="en-US" altLang="ja-JP" sz="2800" dirty="0">
                <a:solidFill>
                  <a:srgbClr val="1F2251"/>
                </a:solidFill>
                <a:latin typeface="Arial" panose="020B0604020202020204" pitchFamily="34" charset="0"/>
                <a:cs typeface="Arial" panose="020B0604020202020204" pitchFamily="34" charset="0"/>
              </a:rPr>
              <a:t> and </a:t>
            </a:r>
            <a:r>
              <a:rPr lang="ja-JP" altLang="en-US" sz="2800" dirty="0">
                <a:solidFill>
                  <a:srgbClr val="1F2251"/>
                </a:solidFill>
                <a:latin typeface="Arial" panose="020B0604020202020204" pitchFamily="34" charset="0"/>
                <a:cs typeface="Arial" panose="020B0604020202020204" pitchFamily="34" charset="0"/>
              </a:rPr>
              <a:t>“</a:t>
            </a:r>
            <a:r>
              <a:rPr lang="en-US" altLang="ja-JP" sz="2800" dirty="0">
                <a:solidFill>
                  <a:srgbClr val="1F2251"/>
                </a:solidFill>
                <a:latin typeface="Arial" panose="020B0604020202020204" pitchFamily="34" charset="0"/>
                <a:cs typeface="Arial" panose="020B0604020202020204" pitchFamily="34" charset="0"/>
              </a:rPr>
              <a:t>enrollment</a:t>
            </a:r>
            <a:r>
              <a:rPr lang="ja-JP" altLang="en-US" sz="2800" dirty="0">
                <a:solidFill>
                  <a:srgbClr val="1F2251"/>
                </a:solidFill>
                <a:latin typeface="Arial" panose="020B0604020202020204" pitchFamily="34" charset="0"/>
                <a:cs typeface="Arial" panose="020B0604020202020204" pitchFamily="34" charset="0"/>
              </a:rPr>
              <a:t>”</a:t>
            </a:r>
            <a:r>
              <a:rPr lang="en-US" altLang="ja-JP" sz="2800" dirty="0">
                <a:solidFill>
                  <a:srgbClr val="1F2251"/>
                </a:solidFill>
                <a:latin typeface="Arial" panose="020B0604020202020204" pitchFamily="34" charset="0"/>
                <a:cs typeface="Arial" panose="020B0604020202020204" pitchFamily="34" charset="0"/>
              </a:rPr>
              <a:t> include attending classes and participating fully in school activities</a:t>
            </a:r>
            <a:r>
              <a:rPr lang="en-US" altLang="ja-JP" sz="2800" dirty="0" smtClean="0">
                <a:solidFill>
                  <a:srgbClr val="1F2251"/>
                </a:solidFill>
                <a:latin typeface="Arial" panose="020B0604020202020204" pitchFamily="34" charset="0"/>
                <a:cs typeface="Arial" panose="020B0604020202020204" pitchFamily="34" charset="0"/>
              </a:rPr>
              <a:t>. </a:t>
            </a:r>
            <a:r>
              <a:rPr lang="en-US" altLang="ja-JP" sz="1800" dirty="0" smtClean="0">
                <a:solidFill>
                  <a:srgbClr val="1F2251"/>
                </a:solidFill>
                <a:latin typeface="Arial" panose="020B0604020202020204" pitchFamily="34" charset="0"/>
                <a:cs typeface="Arial" panose="020B0604020202020204" pitchFamily="34" charset="0"/>
              </a:rPr>
              <a:t>11434a(1</a:t>
            </a:r>
            <a:r>
              <a:rPr lang="en-US" altLang="ja-JP" sz="1800" dirty="0">
                <a:solidFill>
                  <a:srgbClr val="1F2251"/>
                </a:solidFill>
                <a:latin typeface="Arial" panose="020B0604020202020204" pitchFamily="34" charset="0"/>
                <a:cs typeface="Arial" panose="020B0604020202020204" pitchFamily="34" charset="0"/>
              </a:rPr>
              <a:t>)</a:t>
            </a:r>
            <a:endParaRPr lang="en-US" altLang="ja-JP" sz="1800" dirty="0" smtClean="0">
              <a:solidFill>
                <a:srgbClr val="1F2251"/>
              </a:solidFill>
              <a:latin typeface="Arial" panose="020B0604020202020204" pitchFamily="34" charset="0"/>
              <a:cs typeface="Arial" panose="020B0604020202020204" pitchFamily="34" charset="0"/>
            </a:endParaRPr>
          </a:p>
          <a:p>
            <a:pPr eaLnBrk="1" hangingPunct="1"/>
            <a:r>
              <a:rPr lang="en-US" sz="2800" dirty="0" smtClean="0">
                <a:solidFill>
                  <a:srgbClr val="1F2251"/>
                </a:solidFill>
                <a:latin typeface="Arial" panose="020B0604020202020204" pitchFamily="34" charset="0"/>
                <a:cs typeface="Arial" panose="020B0604020202020204" pitchFamily="34" charset="0"/>
              </a:rPr>
              <a:t>SEAs and LEAs must develop, review, and revise policies to remove barriers to the </a:t>
            </a:r>
            <a:r>
              <a:rPr lang="en-US" sz="2800" dirty="0" smtClean="0">
                <a:solidFill>
                  <a:srgbClr val="C40000"/>
                </a:solidFill>
                <a:latin typeface="Arial" panose="020B0604020202020204" pitchFamily="34" charset="0"/>
                <a:cs typeface="Arial" panose="020B0604020202020204" pitchFamily="34" charset="0"/>
              </a:rPr>
              <a:t>identification</a:t>
            </a:r>
            <a:r>
              <a:rPr lang="en-US" sz="2800" dirty="0" smtClean="0">
                <a:solidFill>
                  <a:srgbClr val="1F2251"/>
                </a:solidFill>
                <a:latin typeface="Arial" panose="020B0604020202020204" pitchFamily="34" charset="0"/>
                <a:cs typeface="Arial" panose="020B0604020202020204" pitchFamily="34" charset="0"/>
              </a:rPr>
              <a:t>, enrollment and retention of children and youth in homeless situations, </a:t>
            </a:r>
            <a:r>
              <a:rPr lang="en-US" sz="2800" dirty="0" smtClean="0">
                <a:solidFill>
                  <a:srgbClr val="C40000"/>
                </a:solidFill>
                <a:latin typeface="Arial" panose="020B0604020202020204" pitchFamily="34" charset="0"/>
                <a:cs typeface="Arial" panose="020B0604020202020204" pitchFamily="34" charset="0"/>
              </a:rPr>
              <a:t>including barriers due to outstanding fees or fines, or absences</a:t>
            </a:r>
            <a:r>
              <a:rPr lang="en-US" sz="2800" dirty="0" smtClean="0">
                <a:solidFill>
                  <a:srgbClr val="1F2251"/>
                </a:solidFill>
                <a:latin typeface="Arial" panose="020B0604020202020204" pitchFamily="34" charset="0"/>
                <a:cs typeface="Arial" panose="020B0604020202020204" pitchFamily="34" charset="0"/>
              </a:rPr>
              <a:t>.</a:t>
            </a:r>
            <a:r>
              <a:rPr lang="en-US" sz="2800" dirty="0" smtClean="0">
                <a:solidFill>
                  <a:srgbClr val="2A2D6C"/>
                </a:solidFill>
                <a:latin typeface="Arial" panose="020B0604020202020204" pitchFamily="34" charset="0"/>
                <a:cs typeface="Arial" panose="020B0604020202020204" pitchFamily="34" charset="0"/>
              </a:rPr>
              <a:t> </a:t>
            </a:r>
            <a:r>
              <a:rPr lang="en-US" sz="1800" dirty="0" smtClean="0">
                <a:solidFill>
                  <a:srgbClr val="2A2D6C"/>
                </a:solidFill>
                <a:latin typeface="Arial" panose="020B0604020202020204" pitchFamily="34" charset="0"/>
                <a:cs typeface="Arial" panose="020B0604020202020204" pitchFamily="34" charset="0"/>
              </a:rPr>
              <a:t>11432(g</a:t>
            </a:r>
            <a:r>
              <a:rPr lang="en-US" sz="1800" dirty="0">
                <a:solidFill>
                  <a:srgbClr val="2A2D6C"/>
                </a:solidFill>
                <a:latin typeface="Arial" panose="020B0604020202020204" pitchFamily="34" charset="0"/>
                <a:cs typeface="Arial" panose="020B0604020202020204" pitchFamily="34" charset="0"/>
              </a:rPr>
              <a:t>)(1)(I)</a:t>
            </a:r>
            <a:endParaRPr lang="en-US" sz="1800" dirty="0" smtClean="0">
              <a:solidFill>
                <a:srgbClr val="1F2251"/>
              </a:solidFill>
              <a:latin typeface="Arial" panose="020B0604020202020204" pitchFamily="34" charset="0"/>
              <a:cs typeface="Arial" panose="020B0604020202020204" pitchFamily="34" charset="0"/>
            </a:endParaRPr>
          </a:p>
          <a:p>
            <a:pPr eaLnBrk="1" hangingPunct="1"/>
            <a:endParaRPr lang="en-US" sz="2800" dirty="0">
              <a:solidFill>
                <a:schemeClr val="tx2">
                  <a:lumMod val="75000"/>
                </a:schemeClr>
              </a:solidFill>
              <a:latin typeface="Arial" panose="020B0604020202020204" pitchFamily="34" charset="0"/>
              <a:cs typeface="Arial" panose="020B0604020202020204" pitchFamily="34" charset="0"/>
            </a:endParaRPr>
          </a:p>
        </p:txBody>
      </p:sp>
      <p:sp>
        <p:nvSpPr>
          <p:cNvPr id="60420"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9D0605A-F728-974E-9F67-923CEEC5CCDB}" type="slidenum">
              <a:rPr lang="en-US" sz="1400">
                <a:solidFill>
                  <a:srgbClr val="8889A7"/>
                </a:solidFill>
                <a:latin typeface="Calibri" charset="0"/>
              </a:rPr>
              <a:pPr/>
              <a:t>21</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6010546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noAutofit/>
          </a:bodyPr>
          <a:lstStyle/>
          <a:p>
            <a:pPr eaLnBrk="1" hangingPunct="1">
              <a:defRPr/>
            </a:pPr>
            <a:r>
              <a:rPr b="1" dirty="0" smtClean="0">
                <a:effectLst>
                  <a:outerShdw blurRad="38100" dist="38100" dir="2700000" algn="tl">
                    <a:srgbClr val="DDDDDD"/>
                  </a:outerShdw>
                </a:effectLst>
                <a:latin typeface="Arial" panose="020B0604020202020204" pitchFamily="34" charset="0"/>
                <a:cs typeface="Arial" panose="020B0604020202020204" pitchFamily="34" charset="0"/>
              </a:rPr>
              <a:t>Enrollment</a:t>
            </a:r>
            <a:r>
              <a:rPr lang="en-US" b="1" dirty="0" smtClean="0">
                <a:effectLst>
                  <a:outerShdw blurRad="38100" dist="38100" dir="2700000" algn="tl">
                    <a:srgbClr val="DDDDDD"/>
                  </a:outerShdw>
                </a:effectLst>
                <a:latin typeface="Arial" panose="020B0604020202020204" pitchFamily="34" charset="0"/>
                <a:cs typeface="Arial" panose="020B0604020202020204" pitchFamily="34" charset="0"/>
              </a:rPr>
              <a:t> </a:t>
            </a:r>
            <a:r>
              <a:rPr b="1" dirty="0" smtClean="0">
                <a:effectLst>
                  <a:outerShdw blurRad="38100" dist="38100" dir="2700000" algn="tl">
                    <a:srgbClr val="DDDDDD"/>
                  </a:outerShdw>
                </a:effectLst>
                <a:latin typeface="Arial" panose="020B0604020202020204" pitchFamily="34" charset="0"/>
                <a:cs typeface="Arial" panose="020B0604020202020204" pitchFamily="34" charset="0"/>
              </a:rPr>
              <a:t>(</a:t>
            </a:r>
            <a:r>
              <a:rPr b="1" dirty="0">
                <a:effectLst>
                  <a:outerShdw blurRad="38100" dist="38100" dir="2700000" algn="tl">
                    <a:srgbClr val="DDDDDD"/>
                  </a:outerShdw>
                </a:effectLst>
                <a:latin typeface="Arial" panose="020B0604020202020204" pitchFamily="34" charset="0"/>
                <a:cs typeface="Arial" panose="020B0604020202020204" pitchFamily="34" charset="0"/>
              </a:rPr>
              <a:t>cont.)</a:t>
            </a:r>
          </a:p>
        </p:txBody>
      </p:sp>
      <p:sp>
        <p:nvSpPr>
          <p:cNvPr id="62467" name="Rectangle 3"/>
          <p:cNvSpPr>
            <a:spLocks noGrp="1" noChangeArrowheads="1"/>
          </p:cNvSpPr>
          <p:nvPr>
            <p:ph type="body" idx="1"/>
          </p:nvPr>
        </p:nvSpPr>
        <p:spPr>
          <a:xfrm>
            <a:off x="1981200" y="1524000"/>
            <a:ext cx="8804988" cy="4953000"/>
          </a:xfrm>
        </p:spPr>
        <p:txBody>
          <a:bodyPr>
            <a:noAutofit/>
          </a:bodyPr>
          <a:lstStyle/>
          <a:p>
            <a:pPr eaLnBrk="1" hangingPunct="1"/>
            <a:r>
              <a:rPr lang="en-US" sz="2800" dirty="0" smtClean="0">
                <a:solidFill>
                  <a:srgbClr val="002060"/>
                </a:solidFill>
                <a:latin typeface="Arial" panose="020B0604020202020204" pitchFamily="34" charset="0"/>
                <a:cs typeface="Arial" panose="020B0604020202020204" pitchFamily="34" charset="0"/>
              </a:rPr>
              <a:t>If </a:t>
            </a:r>
            <a:r>
              <a:rPr lang="en-US" sz="2800" dirty="0">
                <a:solidFill>
                  <a:srgbClr val="002060"/>
                </a:solidFill>
                <a:latin typeface="Arial" panose="020B0604020202020204" pitchFamily="34" charset="0"/>
                <a:cs typeface="Arial" panose="020B0604020202020204" pitchFamily="34" charset="0"/>
              </a:rPr>
              <a:t>a student does not have immunizations</a:t>
            </a:r>
            <a:r>
              <a:rPr lang="en-US" sz="2800" dirty="0" smtClean="0">
                <a:solidFill>
                  <a:srgbClr val="002060"/>
                </a:solidFill>
                <a:latin typeface="Arial" panose="020B0604020202020204" pitchFamily="34" charset="0"/>
                <a:cs typeface="Arial" panose="020B0604020202020204" pitchFamily="34" charset="0"/>
              </a:rPr>
              <a:t>, or </a:t>
            </a:r>
            <a:r>
              <a:rPr lang="en-US" sz="2800" dirty="0">
                <a:solidFill>
                  <a:srgbClr val="002060"/>
                </a:solidFill>
                <a:latin typeface="Arial" panose="020B0604020202020204" pitchFamily="34" charset="0"/>
                <a:cs typeface="Arial" panose="020B0604020202020204" pitchFamily="34" charset="0"/>
              </a:rPr>
              <a:t>immunization or</a:t>
            </a:r>
            <a:r>
              <a:rPr lang="en-US" sz="2800" dirty="0" smtClean="0">
                <a:solidFill>
                  <a:srgbClr val="002060"/>
                </a:solidFill>
                <a:latin typeface="Arial" panose="020B0604020202020204" pitchFamily="34" charset="0"/>
                <a:cs typeface="Arial" panose="020B0604020202020204" pitchFamily="34" charset="0"/>
              </a:rPr>
              <a:t> other health records or screenings, </a:t>
            </a:r>
            <a:r>
              <a:rPr lang="en-US" sz="2800" dirty="0">
                <a:solidFill>
                  <a:srgbClr val="002060"/>
                </a:solidFill>
                <a:latin typeface="Arial" panose="020B0604020202020204" pitchFamily="34" charset="0"/>
                <a:cs typeface="Arial" panose="020B0604020202020204" pitchFamily="34" charset="0"/>
              </a:rPr>
              <a:t>the liaison must</a:t>
            </a:r>
            <a:r>
              <a:rPr lang="en-US" sz="2800" dirty="0" smtClean="0">
                <a:solidFill>
                  <a:srgbClr val="002060"/>
                </a:solidFill>
                <a:latin typeface="Arial" panose="020B0604020202020204" pitchFamily="34" charset="0"/>
                <a:cs typeface="Arial" panose="020B0604020202020204" pitchFamily="34" charset="0"/>
              </a:rPr>
              <a:t> immediately assist </a:t>
            </a:r>
            <a:r>
              <a:rPr lang="en-US" sz="2800" dirty="0">
                <a:solidFill>
                  <a:srgbClr val="002060"/>
                </a:solidFill>
                <a:latin typeface="Arial" panose="020B0604020202020204" pitchFamily="34" charset="0"/>
                <a:cs typeface="Arial" panose="020B0604020202020204" pitchFamily="34" charset="0"/>
              </a:rPr>
              <a:t>in obtaining </a:t>
            </a:r>
            <a:r>
              <a:rPr lang="en-US" sz="2800" dirty="0" smtClean="0">
                <a:solidFill>
                  <a:srgbClr val="002060"/>
                </a:solidFill>
                <a:latin typeface="Arial" panose="020B0604020202020204" pitchFamily="34" charset="0"/>
                <a:cs typeface="Arial" panose="020B0604020202020204" pitchFamily="34" charset="0"/>
              </a:rPr>
              <a:t>them; the </a:t>
            </a:r>
            <a:r>
              <a:rPr lang="en-US" sz="2800" dirty="0">
                <a:solidFill>
                  <a:srgbClr val="002060"/>
                </a:solidFill>
                <a:latin typeface="Arial" panose="020B0604020202020204" pitchFamily="34" charset="0"/>
                <a:cs typeface="Arial" panose="020B0604020202020204" pitchFamily="34" charset="0"/>
              </a:rPr>
              <a:t>student must be enrolled in </a:t>
            </a:r>
            <a:r>
              <a:rPr lang="en-US" sz="2800" dirty="0" smtClean="0">
                <a:solidFill>
                  <a:srgbClr val="002060"/>
                </a:solidFill>
                <a:latin typeface="Arial" panose="020B0604020202020204" pitchFamily="34" charset="0"/>
                <a:cs typeface="Arial" panose="020B0604020202020204" pitchFamily="34" charset="0"/>
              </a:rPr>
              <a:t>the interim. </a:t>
            </a:r>
            <a:r>
              <a:rPr lang="en-US" sz="1800" dirty="0" smtClean="0">
                <a:solidFill>
                  <a:srgbClr val="002060"/>
                </a:solidFill>
                <a:latin typeface="Arial" panose="020B0604020202020204" pitchFamily="34" charset="0"/>
                <a:cs typeface="Arial" panose="020B0604020202020204" pitchFamily="34" charset="0"/>
              </a:rPr>
              <a:t>11432(g</a:t>
            </a:r>
            <a:r>
              <a:rPr lang="en-US" sz="1800" dirty="0">
                <a:solidFill>
                  <a:srgbClr val="002060"/>
                </a:solidFill>
                <a:latin typeface="Arial" panose="020B0604020202020204" pitchFamily="34" charset="0"/>
                <a:cs typeface="Arial" panose="020B0604020202020204" pitchFamily="34" charset="0"/>
              </a:rPr>
              <a:t>)(3)(C)(iii)</a:t>
            </a:r>
            <a:endParaRPr lang="en-US" sz="1800" dirty="0" smtClean="0">
              <a:solidFill>
                <a:srgbClr val="002060"/>
              </a:solidFill>
              <a:latin typeface="Arial" panose="020B0604020202020204" pitchFamily="34" charset="0"/>
              <a:cs typeface="Arial" panose="020B0604020202020204" pitchFamily="34" charset="0"/>
            </a:endParaRPr>
          </a:p>
          <a:p>
            <a:pPr eaLnBrk="1" hangingPunct="1"/>
            <a:r>
              <a:rPr lang="en-US" sz="2800" dirty="0" smtClean="0">
                <a:solidFill>
                  <a:srgbClr val="002060"/>
                </a:solidFill>
                <a:latin typeface="Arial" panose="020B0604020202020204" pitchFamily="34" charset="0"/>
                <a:cs typeface="Arial" panose="020B0604020202020204" pitchFamily="34" charset="0"/>
              </a:rPr>
              <a:t>Enrolling schools must obtain school records from the previous school, and students must be enrolled in school while records are obtained. </a:t>
            </a:r>
            <a:r>
              <a:rPr lang="en-US" dirty="0" smtClean="0">
                <a:solidFill>
                  <a:srgbClr val="002060"/>
                </a:solidFill>
                <a:latin typeface="Arial" panose="020B0604020202020204" pitchFamily="34" charset="0"/>
                <a:cs typeface="Arial" panose="020B0604020202020204" pitchFamily="34" charset="0"/>
              </a:rPr>
              <a:t>11432(g)(3)(C)(ii)</a:t>
            </a:r>
          </a:p>
          <a:p>
            <a:pPr eaLnBrk="1" hangingPunct="1"/>
            <a:r>
              <a:rPr lang="en-US" sz="2800" dirty="0" smtClean="0">
                <a:solidFill>
                  <a:srgbClr val="002060"/>
                </a:solidFill>
                <a:latin typeface="Arial" panose="020B0604020202020204" pitchFamily="34" charset="0"/>
                <a:cs typeface="Arial" panose="020B0604020202020204" pitchFamily="34" charset="0"/>
              </a:rPr>
              <a:t>Schools must maintain McKinney-Vento students’ records so they are available quickly. </a:t>
            </a:r>
            <a:r>
              <a:rPr lang="en-US" sz="1800" dirty="0" smtClean="0">
                <a:solidFill>
                  <a:srgbClr val="002060"/>
                </a:solidFill>
                <a:latin typeface="Arial" panose="020B0604020202020204" pitchFamily="34" charset="0"/>
                <a:cs typeface="Arial" panose="020B0604020202020204" pitchFamily="34" charset="0"/>
              </a:rPr>
              <a:t>11432(g)(3)(D) </a:t>
            </a:r>
          </a:p>
        </p:txBody>
      </p:sp>
      <p:sp>
        <p:nvSpPr>
          <p:cNvPr id="62468"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D4199936-3B78-0545-A400-D78E94BEB2AE}" type="slidenum">
              <a:rPr lang="en-US" sz="1400">
                <a:solidFill>
                  <a:srgbClr val="8889A7"/>
                </a:solidFill>
                <a:latin typeface="Calibri" charset="0"/>
              </a:rPr>
              <a:pPr/>
              <a:t>22</a:t>
            </a:fld>
            <a:endParaRPr lang="en-US" sz="1400" dirty="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6837457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0040" y="304800"/>
            <a:ext cx="9371506" cy="914400"/>
          </a:xfrm>
        </p:spPr>
        <p:txBody>
          <a:bodyPr>
            <a:noAutofit/>
          </a:bodyPr>
          <a:lstStyle/>
          <a:p>
            <a:pPr eaLnBrk="1" hangingPunct="1">
              <a:defRPr/>
            </a:pPr>
            <a:r>
              <a:rPr sz="4800" b="1" dirty="0">
                <a:effectLst>
                  <a:outerShdw blurRad="38100" dist="38100" dir="2700000" algn="tl">
                    <a:srgbClr val="DDDDDD"/>
                  </a:outerShdw>
                </a:effectLst>
                <a:latin typeface="Arial" panose="020B0604020202020204" pitchFamily="34" charset="0"/>
                <a:cs typeface="Arial" panose="020B0604020202020204" pitchFamily="34" charset="0"/>
              </a:rPr>
              <a:t>Immediate Enrollment</a:t>
            </a:r>
            <a:r>
              <a:rPr sz="4800" b="1" dirty="0" smtClean="0">
                <a:effectLst>
                  <a:outerShdw blurRad="38100" dist="38100" dir="2700000" algn="tl">
                    <a:srgbClr val="DDDDDD"/>
                  </a:outerShdw>
                </a:effectLst>
                <a:latin typeface="Arial" panose="020B0604020202020204" pitchFamily="34" charset="0"/>
                <a:cs typeface="Arial" panose="020B0604020202020204" pitchFamily="34" charset="0"/>
              </a:rPr>
              <a:t>— Strategies</a:t>
            </a:r>
            <a:endParaRPr sz="4800" b="1" dirty="0">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66563" name="Content Placeholder 2"/>
          <p:cNvSpPr>
            <a:spLocks noGrp="1"/>
          </p:cNvSpPr>
          <p:nvPr>
            <p:ph idx="1"/>
          </p:nvPr>
        </p:nvSpPr>
        <p:spPr>
          <a:xfrm>
            <a:off x="1981200" y="2136710"/>
            <a:ext cx="8229600" cy="4184716"/>
          </a:xfrm>
        </p:spPr>
        <p:txBody>
          <a:bodyPr>
            <a:noAutofit/>
          </a:bodyPr>
          <a:lstStyle/>
          <a:p>
            <a:pPr marL="285750" indent="-285750">
              <a:lnSpc>
                <a:spcPct val="90000"/>
              </a:lnSpc>
            </a:pPr>
            <a:r>
              <a:rPr lang="en-US" sz="2400" dirty="0">
                <a:solidFill>
                  <a:srgbClr val="2A2D6C"/>
                </a:solidFill>
                <a:latin typeface="Arial" panose="020B0604020202020204" pitchFamily="34" charset="0"/>
                <a:cs typeface="Arial" panose="020B0604020202020204" pitchFamily="34" charset="0"/>
              </a:rPr>
              <a:t>Request all records from the previous school immediately, including immunization records.</a:t>
            </a:r>
          </a:p>
          <a:p>
            <a:pPr lvl="1" eaLnBrk="1" hangingPunct="1">
              <a:lnSpc>
                <a:spcPct val="90000"/>
              </a:lnSpc>
            </a:pPr>
            <a:r>
              <a:rPr lang="en-US" sz="2400" dirty="0">
                <a:solidFill>
                  <a:srgbClr val="2A2D6C"/>
                </a:solidFill>
                <a:latin typeface="Arial" panose="020B0604020202020204" pitchFamily="34" charset="0"/>
                <a:ea typeface="ＭＳ Ｐゴシック" charset="0"/>
                <a:cs typeface="Arial" panose="020B0604020202020204" pitchFamily="34" charset="0"/>
              </a:rPr>
              <a:t>Parental signature is not required for transfer </a:t>
            </a:r>
            <a:r>
              <a:rPr lang="en-US" sz="2400" dirty="0" smtClean="0">
                <a:solidFill>
                  <a:srgbClr val="2A2D6C"/>
                </a:solidFill>
                <a:latin typeface="Arial" panose="020B0604020202020204" pitchFamily="34" charset="0"/>
                <a:ea typeface="ＭＳ Ｐゴシック" charset="0"/>
                <a:cs typeface="Arial" panose="020B0604020202020204" pitchFamily="34" charset="0"/>
              </a:rPr>
              <a:t>students.</a:t>
            </a:r>
            <a:endParaRPr lang="en-US" sz="2400" dirty="0">
              <a:solidFill>
                <a:srgbClr val="2A2D6C"/>
              </a:solidFill>
              <a:latin typeface="Arial" panose="020B0604020202020204" pitchFamily="34" charset="0"/>
              <a:ea typeface="ＭＳ Ｐゴシック" charset="0"/>
              <a:cs typeface="Arial" panose="020B0604020202020204" pitchFamily="34" charset="0"/>
            </a:endParaRPr>
          </a:p>
          <a:p>
            <a:pPr lvl="1" eaLnBrk="1" hangingPunct="1">
              <a:lnSpc>
                <a:spcPct val="90000"/>
              </a:lnSpc>
            </a:pPr>
            <a:r>
              <a:rPr lang="en-US" sz="2400" dirty="0">
                <a:solidFill>
                  <a:srgbClr val="2A2D6C"/>
                </a:solidFill>
                <a:latin typeface="Arial" panose="020B0604020202020204" pitchFamily="34" charset="0"/>
                <a:ea typeface="ＭＳ Ｐゴシック" charset="0"/>
                <a:cs typeface="Arial" panose="020B0604020202020204" pitchFamily="34" charset="0"/>
              </a:rPr>
              <a:t>The vast majority of students have been enrolled in school before and have received immunizations.</a:t>
            </a:r>
            <a:endParaRPr lang="en-US" sz="2400" b="1" dirty="0">
              <a:solidFill>
                <a:srgbClr val="2A2D6C"/>
              </a:solidFill>
              <a:latin typeface="Arial" panose="020B0604020202020204" pitchFamily="34" charset="0"/>
              <a:ea typeface="ＭＳ Ｐゴシック" charset="0"/>
              <a:cs typeface="Arial" panose="020B0604020202020204" pitchFamily="34" charset="0"/>
            </a:endParaRPr>
          </a:p>
          <a:p>
            <a:pPr marL="285750" indent="-285750">
              <a:lnSpc>
                <a:spcPct val="90000"/>
              </a:lnSpc>
            </a:pPr>
            <a:r>
              <a:rPr lang="en-US" sz="2400" dirty="0">
                <a:solidFill>
                  <a:srgbClr val="2A2D6C"/>
                </a:solidFill>
                <a:latin typeface="Arial" panose="020B0604020202020204" pitchFamily="34" charset="0"/>
                <a:cs typeface="Arial" panose="020B0604020202020204" pitchFamily="34" charset="0"/>
              </a:rPr>
              <a:t>Speak with parents and youth about the classes the student was in, previous coursework and special needs.</a:t>
            </a:r>
          </a:p>
          <a:p>
            <a:pPr marL="285750" indent="-285750">
              <a:lnSpc>
                <a:spcPct val="90000"/>
              </a:lnSpc>
            </a:pPr>
            <a:r>
              <a:rPr lang="en-US" sz="2400" dirty="0">
                <a:solidFill>
                  <a:srgbClr val="2A2D6C"/>
                </a:solidFill>
                <a:latin typeface="Arial" panose="020B0604020202020204" pitchFamily="34" charset="0"/>
                <a:cs typeface="Arial" panose="020B0604020202020204" pitchFamily="34" charset="0"/>
              </a:rPr>
              <a:t>Call the counselor, teachers or principal at the previous school for information.</a:t>
            </a:r>
          </a:p>
          <a:p>
            <a:pPr marL="285750" indent="-285750">
              <a:lnSpc>
                <a:spcPct val="90000"/>
              </a:lnSpc>
            </a:pPr>
            <a:r>
              <a:rPr lang="en-US" sz="2400" dirty="0">
                <a:solidFill>
                  <a:srgbClr val="2A2D6C"/>
                </a:solidFill>
                <a:latin typeface="Arial" panose="020B0604020202020204" pitchFamily="34" charset="0"/>
                <a:cs typeface="Arial" panose="020B0604020202020204" pitchFamily="34" charset="0"/>
              </a:rPr>
              <a:t>Ensure enrollment staff on every campus are aware of the law and procedures.</a:t>
            </a:r>
          </a:p>
        </p:txBody>
      </p:sp>
      <p:sp>
        <p:nvSpPr>
          <p:cNvPr id="66564"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111BD80F-3440-454D-8D7C-A06157046A45}" type="slidenum">
              <a:rPr lang="en-US" sz="1400">
                <a:solidFill>
                  <a:srgbClr val="8889A7"/>
                </a:solidFill>
                <a:latin typeface="Calibri" charset="0"/>
              </a:rPr>
              <a:pPr/>
              <a:t>23</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5049668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1981200" y="304800"/>
            <a:ext cx="8229600" cy="838200"/>
          </a:xfrm>
        </p:spPr>
        <p:txBody>
          <a:bodyPr>
            <a:noAutofit/>
          </a:bodyPr>
          <a:lstStyle/>
          <a:p>
            <a:pPr eaLnBrk="1" hangingPunct="1">
              <a:defRPr/>
            </a:pPr>
            <a:r>
              <a:rPr lang="en-US" sz="4000" b="1" dirty="0" smtClean="0">
                <a:effectLst>
                  <a:outerShdw blurRad="38100" dist="38100" dir="2700000" algn="tl">
                    <a:srgbClr val="DDDDDD"/>
                  </a:outerShdw>
                </a:effectLst>
                <a:latin typeface="Arial" panose="020B0604020202020204" pitchFamily="34" charset="0"/>
                <a:cs typeface="Arial" panose="020B0604020202020204" pitchFamily="34" charset="0"/>
              </a:rPr>
              <a:t>Enrollment of </a:t>
            </a:r>
            <a:r>
              <a:rPr sz="4000" b="1" dirty="0" smtClean="0">
                <a:effectLst>
                  <a:outerShdw blurRad="38100" dist="38100" dir="2700000" algn="tl">
                    <a:srgbClr val="DDDDDD"/>
                  </a:outerShdw>
                </a:effectLst>
                <a:latin typeface="Arial" panose="020B0604020202020204" pitchFamily="34" charset="0"/>
                <a:cs typeface="Arial" panose="020B0604020202020204" pitchFamily="34" charset="0"/>
              </a:rPr>
              <a:t>Unaccompanied Youth</a:t>
            </a:r>
            <a:endParaRPr sz="4000" b="1" dirty="0">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98307" name="Rectangle 3"/>
          <p:cNvSpPr>
            <a:spLocks noGrp="1" noChangeArrowheads="1"/>
          </p:cNvSpPr>
          <p:nvPr>
            <p:ph type="body" idx="1"/>
          </p:nvPr>
        </p:nvSpPr>
        <p:spPr>
          <a:xfrm>
            <a:off x="1981200" y="2062064"/>
            <a:ext cx="8229600" cy="4491135"/>
          </a:xfrm>
        </p:spPr>
        <p:txBody>
          <a:bodyPr>
            <a:noAutofit/>
          </a:bodyPr>
          <a:lstStyle/>
          <a:p>
            <a:pPr eaLnBrk="1" hangingPunct="1"/>
            <a:r>
              <a:rPr lang="en-US" sz="2400" dirty="0">
                <a:solidFill>
                  <a:srgbClr val="002060"/>
                </a:solidFill>
                <a:latin typeface="Arial" panose="020B0604020202020204" pitchFamily="34" charset="0"/>
                <a:cs typeface="Arial" panose="020B0604020202020204" pitchFamily="34" charset="0"/>
              </a:rPr>
              <a:t>Immediate enrollment applies, even without parent or guardian</a:t>
            </a:r>
            <a:r>
              <a:rPr lang="en-US" sz="2400" dirty="0" smtClean="0">
                <a:solidFill>
                  <a:srgbClr val="002060"/>
                </a:solidFill>
                <a:latin typeface="Arial" panose="020B0604020202020204" pitchFamily="34" charset="0"/>
                <a:cs typeface="Arial" panose="020B0604020202020204" pitchFamily="34" charset="0"/>
              </a:rPr>
              <a:t>. </a:t>
            </a:r>
            <a:r>
              <a:rPr lang="en-US" sz="1800" dirty="0" smtClean="0">
                <a:solidFill>
                  <a:srgbClr val="002060"/>
                </a:solidFill>
                <a:latin typeface="Arial" panose="020B0604020202020204" pitchFamily="34" charset="0"/>
                <a:cs typeface="Arial" panose="020B0604020202020204" pitchFamily="34" charset="0"/>
              </a:rPr>
              <a:t>11432(g</a:t>
            </a:r>
            <a:r>
              <a:rPr lang="en-US" sz="1800" dirty="0">
                <a:solidFill>
                  <a:srgbClr val="002060"/>
                </a:solidFill>
                <a:latin typeface="Arial" panose="020B0604020202020204" pitchFamily="34" charset="0"/>
                <a:cs typeface="Arial" panose="020B0604020202020204" pitchFamily="34" charset="0"/>
              </a:rPr>
              <a:t>)(1)(H)(iv)</a:t>
            </a:r>
            <a:endParaRPr lang="en-US" sz="1800" dirty="0" smtClean="0">
              <a:solidFill>
                <a:srgbClr val="002060"/>
              </a:solidFill>
              <a:latin typeface="Arial" panose="020B0604020202020204" pitchFamily="34" charset="0"/>
              <a:cs typeface="Arial" panose="020B0604020202020204" pitchFamily="34" charset="0"/>
            </a:endParaRPr>
          </a:p>
          <a:p>
            <a:pPr lvl="1" eaLnBrk="1" hangingPunct="1"/>
            <a:r>
              <a:rPr lang="en-US" sz="2400" dirty="0">
                <a:solidFill>
                  <a:srgbClr val="002060"/>
                </a:solidFill>
                <a:latin typeface="Arial" panose="020B0604020202020204" pitchFamily="34" charset="0"/>
                <a:ea typeface="Calibri" charset="0"/>
                <a:cs typeface="Arial" panose="020B0604020202020204" pitchFamily="34" charset="0"/>
              </a:rPr>
              <a:t>Youth self-enrollment; Caregiver forms</a:t>
            </a:r>
          </a:p>
          <a:p>
            <a:pPr eaLnBrk="1" hangingPunct="1"/>
            <a:r>
              <a:rPr lang="en-US" sz="2400" dirty="0">
                <a:solidFill>
                  <a:srgbClr val="002060"/>
                </a:solidFill>
                <a:latin typeface="Arial" panose="020B0604020202020204" pitchFamily="34" charset="0"/>
                <a:cs typeface="Arial" panose="020B0604020202020204" pitchFamily="34" charset="0"/>
              </a:rPr>
              <a:t>Liaisons must help unaccompanied youth choose and enroll in a school,</a:t>
            </a:r>
            <a:r>
              <a:rPr lang="en-US" sz="2400" dirty="0" smtClean="0">
                <a:solidFill>
                  <a:srgbClr val="002060"/>
                </a:solidFill>
                <a:latin typeface="Arial" panose="020B0604020202020204" pitchFamily="34" charset="0"/>
                <a:cs typeface="Arial" panose="020B0604020202020204" pitchFamily="34" charset="0"/>
              </a:rPr>
              <a:t> </a:t>
            </a:r>
            <a:r>
              <a:rPr lang="en-US" sz="2400" dirty="0" smtClean="0">
                <a:solidFill>
                  <a:srgbClr val="C40000"/>
                </a:solidFill>
                <a:latin typeface="Arial" panose="020B0604020202020204" pitchFamily="34" charset="0"/>
                <a:cs typeface="Arial" panose="020B0604020202020204" pitchFamily="34" charset="0"/>
              </a:rPr>
              <a:t>give priority to the </a:t>
            </a:r>
            <a:r>
              <a:rPr lang="en-US" sz="2400" dirty="0">
                <a:solidFill>
                  <a:srgbClr val="C40000"/>
                </a:solidFill>
                <a:latin typeface="Arial" panose="020B0604020202020204" pitchFamily="34" charset="0"/>
                <a:cs typeface="Arial" panose="020B0604020202020204" pitchFamily="34" charset="0"/>
              </a:rPr>
              <a:t>youth</a:t>
            </a:r>
            <a:r>
              <a:rPr lang="es-ES_tradnl" sz="2400" dirty="0">
                <a:solidFill>
                  <a:srgbClr val="C40000"/>
                </a:solidFill>
                <a:latin typeface="Arial" panose="020B0604020202020204" pitchFamily="34" charset="0"/>
                <a:cs typeface="Arial" panose="020B0604020202020204" pitchFamily="34" charset="0"/>
              </a:rPr>
              <a:t>’</a:t>
            </a:r>
            <a:r>
              <a:rPr lang="en-US" altLang="ja-JP" sz="2400" dirty="0">
                <a:solidFill>
                  <a:srgbClr val="C40000"/>
                </a:solidFill>
                <a:latin typeface="Arial" panose="020B0604020202020204" pitchFamily="34" charset="0"/>
                <a:cs typeface="Arial" panose="020B0604020202020204" pitchFamily="34" charset="0"/>
              </a:rPr>
              <a:t>s wishes</a:t>
            </a:r>
            <a:r>
              <a:rPr lang="en-US" altLang="ja-JP" sz="2400" dirty="0">
                <a:solidFill>
                  <a:srgbClr val="002060"/>
                </a:solidFill>
                <a:latin typeface="Arial" panose="020B0604020202020204" pitchFamily="34" charset="0"/>
                <a:cs typeface="Arial" panose="020B0604020202020204" pitchFamily="34" charset="0"/>
              </a:rPr>
              <a:t>, and inform the youth of his or her appeal rights</a:t>
            </a:r>
            <a:r>
              <a:rPr lang="en-US" altLang="ja-JP" sz="2400" dirty="0" smtClean="0">
                <a:solidFill>
                  <a:srgbClr val="002060"/>
                </a:solidFill>
                <a:latin typeface="Arial" panose="020B0604020202020204" pitchFamily="34" charset="0"/>
                <a:cs typeface="Arial" panose="020B0604020202020204" pitchFamily="34" charset="0"/>
              </a:rPr>
              <a:t>. </a:t>
            </a:r>
            <a:r>
              <a:rPr lang="en-US" altLang="ja-JP" sz="1800" dirty="0" smtClean="0">
                <a:solidFill>
                  <a:srgbClr val="002060"/>
                </a:solidFill>
                <a:latin typeface="Arial" panose="020B0604020202020204" pitchFamily="34" charset="0"/>
                <a:cs typeface="Arial" panose="020B0604020202020204" pitchFamily="34" charset="0"/>
              </a:rPr>
              <a:t>11432(G</a:t>
            </a:r>
            <a:r>
              <a:rPr lang="en-US" altLang="ja-JP" sz="1800" dirty="0">
                <a:solidFill>
                  <a:srgbClr val="002060"/>
                </a:solidFill>
                <a:latin typeface="Arial" panose="020B0604020202020204" pitchFamily="34" charset="0"/>
                <a:cs typeface="Arial" panose="020B0604020202020204" pitchFamily="34" charset="0"/>
              </a:rPr>
              <a:t>)(3)(B)(iv)</a:t>
            </a:r>
            <a:endParaRPr lang="en-US" altLang="ja-JP" sz="1800" dirty="0" smtClean="0">
              <a:solidFill>
                <a:srgbClr val="002060"/>
              </a:solidFill>
              <a:latin typeface="Arial" panose="020B0604020202020204" pitchFamily="34" charset="0"/>
              <a:cs typeface="Arial" panose="020B0604020202020204" pitchFamily="34" charset="0"/>
            </a:endParaRPr>
          </a:p>
          <a:p>
            <a:pPr eaLnBrk="1" hangingPunct="1"/>
            <a:r>
              <a:rPr lang="en-US" sz="2400" dirty="0">
                <a:solidFill>
                  <a:srgbClr val="002060"/>
                </a:solidFill>
                <a:latin typeface="Arial" panose="020B0604020202020204" pitchFamily="34" charset="0"/>
                <a:cs typeface="Arial" panose="020B0604020202020204" pitchFamily="34" charset="0"/>
              </a:rPr>
              <a:t>School personnel</a:t>
            </a:r>
            <a:r>
              <a:rPr lang="en-US" sz="2400" dirty="0" smtClean="0">
                <a:solidFill>
                  <a:srgbClr val="002060"/>
                </a:solidFill>
                <a:latin typeface="Arial" panose="020B0604020202020204" pitchFamily="34" charset="0"/>
                <a:cs typeface="Arial" panose="020B0604020202020204" pitchFamily="34" charset="0"/>
              </a:rPr>
              <a:t> (administrators, teachers, attendance officers, enrollment personnel) must </a:t>
            </a:r>
            <a:r>
              <a:rPr lang="en-US" sz="2400" dirty="0">
                <a:solidFill>
                  <a:srgbClr val="002060"/>
                </a:solidFill>
                <a:latin typeface="Arial" panose="020B0604020202020204" pitchFamily="34" charset="0"/>
                <a:cs typeface="Arial" panose="020B0604020202020204" pitchFamily="34" charset="0"/>
              </a:rPr>
              <a:t>be made aware of the specific needs of runaway and homeless </a:t>
            </a:r>
            <a:r>
              <a:rPr lang="en-US" sz="2400" dirty="0" smtClean="0">
                <a:solidFill>
                  <a:srgbClr val="002060"/>
                </a:solidFill>
                <a:latin typeface="Arial" panose="020B0604020202020204" pitchFamily="34" charset="0"/>
                <a:cs typeface="Arial" panose="020B0604020202020204" pitchFamily="34" charset="0"/>
              </a:rPr>
              <a:t>youth. </a:t>
            </a:r>
            <a:r>
              <a:rPr lang="en-US" sz="1800" dirty="0" smtClean="0">
                <a:solidFill>
                  <a:srgbClr val="002060"/>
                </a:solidFill>
                <a:latin typeface="Arial" panose="020B0604020202020204" pitchFamily="34" charset="0"/>
                <a:cs typeface="Arial" panose="020B0604020202020204" pitchFamily="34" charset="0"/>
              </a:rPr>
              <a:t>11432(g</a:t>
            </a:r>
            <a:r>
              <a:rPr lang="en-US" sz="1800" dirty="0">
                <a:solidFill>
                  <a:srgbClr val="002060"/>
                </a:solidFill>
                <a:latin typeface="Arial" panose="020B0604020202020204" pitchFamily="34" charset="0"/>
                <a:cs typeface="Arial" panose="020B0604020202020204" pitchFamily="34" charset="0"/>
              </a:rPr>
              <a:t>)(1)(D)</a:t>
            </a:r>
            <a:endParaRPr lang="en-US" sz="1800" dirty="0" smtClean="0">
              <a:solidFill>
                <a:srgbClr val="002060"/>
              </a:solidFill>
              <a:latin typeface="Arial" panose="020B0604020202020204" pitchFamily="34" charset="0"/>
              <a:cs typeface="Arial" panose="020B0604020202020204" pitchFamily="34" charset="0"/>
            </a:endParaRPr>
          </a:p>
          <a:p>
            <a:pPr eaLnBrk="1" hangingPunct="1"/>
            <a:endParaRPr lang="en-US" sz="2400" dirty="0">
              <a:solidFill>
                <a:srgbClr val="2A2D6C"/>
              </a:solidFill>
              <a:effectLst>
                <a:outerShdw blurRad="38100" dist="38100" dir="2700000" algn="tl">
                  <a:srgbClr val="000000"/>
                </a:outerShdw>
              </a:effectLst>
              <a:latin typeface="Arial" panose="020B0604020202020204" pitchFamily="34" charset="0"/>
              <a:cs typeface="Arial" panose="020B0604020202020204" pitchFamily="34" charset="0"/>
            </a:endParaRPr>
          </a:p>
        </p:txBody>
      </p:sp>
      <p:sp>
        <p:nvSpPr>
          <p:cNvPr id="99332"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8A6BC4E-D71F-FA46-B651-FF689350807A}" type="slidenum">
              <a:rPr lang="en-US" sz="1400">
                <a:solidFill>
                  <a:srgbClr val="8889A7"/>
                </a:solidFill>
                <a:latin typeface="Calibri" charset="0"/>
              </a:rPr>
              <a:pPr/>
              <a:t>24</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8604558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1981200" y="152400"/>
            <a:ext cx="8229600" cy="990600"/>
          </a:xfrm>
        </p:spPr>
        <p:txBody>
          <a:bodyPr>
            <a:noAutofit/>
          </a:bodyPr>
          <a:lstStyle/>
          <a:p>
            <a:pPr eaLnBrk="1" hangingPunct="1">
              <a:defRPr/>
            </a:pPr>
            <a:r>
              <a:rPr b="1" dirty="0" smtClean="0">
                <a:effectLst>
                  <a:outerShdw blurRad="38100" dist="38100" dir="2700000" algn="tl">
                    <a:srgbClr val="DDDDDD"/>
                  </a:outerShdw>
                </a:effectLst>
                <a:latin typeface="Arial" panose="020B0604020202020204" pitchFamily="34" charset="0"/>
                <a:cs typeface="Arial" panose="020B0604020202020204" pitchFamily="34" charset="0"/>
              </a:rPr>
              <a:t>Title I</a:t>
            </a:r>
            <a:r>
              <a:rPr lang="en-US" b="1" dirty="0" smtClean="0">
                <a:effectLst>
                  <a:outerShdw blurRad="38100" dist="38100" dir="2700000" algn="tl">
                    <a:srgbClr val="DDDDDD"/>
                  </a:outerShdw>
                </a:effectLst>
                <a:latin typeface="Arial" panose="020B0604020202020204" pitchFamily="34" charset="0"/>
                <a:cs typeface="Arial" panose="020B0604020202020204" pitchFamily="34" charset="0"/>
              </a:rPr>
              <a:t>A: </a:t>
            </a:r>
            <a:r>
              <a:rPr lang="en-US" sz="4400" b="1" dirty="0" smtClean="0">
                <a:effectLst>
                  <a:outerShdw blurRad="38100" dist="38100" dir="2700000" algn="tl">
                    <a:srgbClr val="DDDDDD"/>
                  </a:outerShdw>
                </a:effectLst>
                <a:latin typeface="Arial" panose="020B0604020202020204" pitchFamily="34" charset="0"/>
                <a:cs typeface="Arial" panose="020B0604020202020204" pitchFamily="34" charset="0"/>
              </a:rPr>
              <a:t>Reservation of Funds</a:t>
            </a:r>
            <a:endParaRPr sz="4400" b="1" dirty="0">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76803" name="Rectangle 3"/>
          <p:cNvSpPr>
            <a:spLocks noGrp="1" noChangeArrowheads="1"/>
          </p:cNvSpPr>
          <p:nvPr>
            <p:ph type="body" idx="1"/>
          </p:nvPr>
        </p:nvSpPr>
        <p:spPr>
          <a:xfrm>
            <a:off x="1905000" y="1539552"/>
            <a:ext cx="8458200" cy="5089848"/>
          </a:xfrm>
        </p:spPr>
        <p:txBody>
          <a:bodyPr>
            <a:normAutofit/>
          </a:bodyPr>
          <a:lstStyle/>
          <a:p>
            <a:pPr eaLnBrk="1" hangingPunct="1">
              <a:lnSpc>
                <a:spcPct val="100000"/>
              </a:lnSpc>
            </a:pPr>
            <a:r>
              <a:rPr lang="en-US" sz="2400" u="sng" dirty="0" smtClean="0">
                <a:solidFill>
                  <a:srgbClr val="C40000"/>
                </a:solidFill>
                <a:latin typeface="Arial" panose="020B0604020202020204" pitchFamily="34" charset="0"/>
                <a:cs typeface="Arial" panose="020B0604020202020204" pitchFamily="34" charset="0"/>
              </a:rPr>
              <a:t>All</a:t>
            </a:r>
            <a:r>
              <a:rPr lang="en-US" sz="2400" dirty="0" smtClean="0">
                <a:solidFill>
                  <a:srgbClr val="C40000"/>
                </a:solidFill>
                <a:latin typeface="Arial" panose="020B0604020202020204" pitchFamily="34" charset="0"/>
                <a:cs typeface="Arial" panose="020B0604020202020204" pitchFamily="34" charset="0"/>
              </a:rPr>
              <a:t> LEAs that receive Title IA funds </a:t>
            </a:r>
            <a:r>
              <a:rPr lang="en-US" sz="2400" dirty="0" smtClean="0">
                <a:solidFill>
                  <a:srgbClr val="1F2251"/>
                </a:solidFill>
                <a:latin typeface="Arial" panose="020B0604020202020204" pitchFamily="34" charset="0"/>
                <a:cs typeface="Arial" panose="020B0604020202020204" pitchFamily="34" charset="0"/>
              </a:rPr>
              <a:t>must </a:t>
            </a:r>
            <a:r>
              <a:rPr lang="en-US" sz="2400" dirty="0">
                <a:solidFill>
                  <a:srgbClr val="1F2251"/>
                </a:solidFill>
                <a:latin typeface="Arial" panose="020B0604020202020204" pitchFamily="34" charset="0"/>
                <a:cs typeface="Arial" panose="020B0604020202020204" pitchFamily="34" charset="0"/>
              </a:rPr>
              <a:t>reserve (set aside) the funds necessary to</a:t>
            </a:r>
            <a:r>
              <a:rPr lang="en-US" sz="2400" dirty="0" smtClean="0">
                <a:solidFill>
                  <a:srgbClr val="1F2251"/>
                </a:solidFill>
                <a:latin typeface="Arial" panose="020B0604020202020204" pitchFamily="34" charset="0"/>
                <a:cs typeface="Arial" panose="020B0604020202020204" pitchFamily="34" charset="0"/>
              </a:rPr>
              <a:t> provide homeless </a:t>
            </a:r>
            <a:r>
              <a:rPr lang="en-US" sz="2400" dirty="0">
                <a:solidFill>
                  <a:srgbClr val="1F2251"/>
                </a:solidFill>
                <a:latin typeface="Arial" panose="020B0604020202020204" pitchFamily="34" charset="0"/>
                <a:cs typeface="Arial" panose="020B0604020202020204" pitchFamily="34" charset="0"/>
              </a:rPr>
              <a:t>children</a:t>
            </a:r>
            <a:r>
              <a:rPr lang="en-US" sz="2400" dirty="0" smtClean="0">
                <a:solidFill>
                  <a:srgbClr val="1F2251"/>
                </a:solidFill>
                <a:latin typeface="Arial" panose="020B0604020202020204" pitchFamily="34" charset="0"/>
                <a:cs typeface="Arial" panose="020B0604020202020204" pitchFamily="34" charset="0"/>
              </a:rPr>
              <a:t> services comparable to services provided in Title IA schools.  </a:t>
            </a:r>
            <a:endParaRPr lang="en-US" sz="2400" dirty="0">
              <a:solidFill>
                <a:srgbClr val="1F2251"/>
              </a:solidFill>
              <a:latin typeface="Arial" panose="020B0604020202020204" pitchFamily="34" charset="0"/>
              <a:cs typeface="Arial" panose="020B0604020202020204" pitchFamily="34" charset="0"/>
            </a:endParaRPr>
          </a:p>
          <a:p>
            <a:pPr marL="0" indent="0" eaLnBrk="1" hangingPunct="1">
              <a:lnSpc>
                <a:spcPct val="100000"/>
              </a:lnSpc>
              <a:buNone/>
            </a:pPr>
            <a:r>
              <a:rPr lang="en-US" sz="1800" dirty="0" smtClean="0">
                <a:solidFill>
                  <a:srgbClr val="1F2251"/>
                </a:solidFill>
                <a:latin typeface="Arial" panose="020B0604020202020204" pitchFamily="34" charset="0"/>
                <a:cs typeface="Arial" panose="020B0604020202020204" pitchFamily="34" charset="0"/>
              </a:rPr>
              <a:t>	20 US6313(c</a:t>
            </a:r>
            <a:r>
              <a:rPr lang="en-US" sz="1800" dirty="0">
                <a:solidFill>
                  <a:srgbClr val="1F2251"/>
                </a:solidFill>
                <a:latin typeface="Arial" panose="020B0604020202020204" pitchFamily="34" charset="0"/>
                <a:cs typeface="Arial" panose="020B0604020202020204" pitchFamily="34" charset="0"/>
              </a:rPr>
              <a:t>)(3)</a:t>
            </a:r>
            <a:endParaRPr lang="en-US" sz="1800" dirty="0" smtClean="0">
              <a:solidFill>
                <a:srgbClr val="1F2251"/>
              </a:solidFill>
              <a:latin typeface="Arial" panose="020B0604020202020204" pitchFamily="34" charset="0"/>
              <a:cs typeface="Arial" panose="020B0604020202020204" pitchFamily="34" charset="0"/>
            </a:endParaRPr>
          </a:p>
          <a:p>
            <a:pPr lvl="1" eaLnBrk="1" hangingPunct="1"/>
            <a:r>
              <a:rPr lang="en-US" sz="2400" dirty="0">
                <a:solidFill>
                  <a:srgbClr val="C40000"/>
                </a:solidFill>
                <a:latin typeface="Arial" panose="020B0604020202020204" pitchFamily="34" charset="0"/>
                <a:ea typeface="Calibri" charset="0"/>
                <a:cs typeface="Arial" panose="020B0604020202020204" pitchFamily="34" charset="0"/>
              </a:rPr>
              <a:t>Amount must be based on the total LEA allocation prior to expenditures or transfers.</a:t>
            </a:r>
          </a:p>
          <a:p>
            <a:pPr lvl="1" eaLnBrk="1" hangingPunct="1"/>
            <a:r>
              <a:rPr lang="en-US" sz="2400" dirty="0">
                <a:solidFill>
                  <a:srgbClr val="C40000"/>
                </a:solidFill>
                <a:latin typeface="Arial" panose="020B0604020202020204" pitchFamily="34" charset="0"/>
                <a:ea typeface="Calibri" charset="0"/>
                <a:cs typeface="Arial" panose="020B0604020202020204" pitchFamily="34" charset="0"/>
              </a:rPr>
              <a:t>Amount may be determined based on a needs assessment </a:t>
            </a:r>
            <a:r>
              <a:rPr lang="en-US" sz="2400" i="1" dirty="0">
                <a:solidFill>
                  <a:srgbClr val="C40000"/>
                </a:solidFill>
                <a:latin typeface="Arial" panose="020B0604020202020204" pitchFamily="34" charset="0"/>
                <a:ea typeface="Calibri" charset="0"/>
                <a:cs typeface="Arial" panose="020B0604020202020204" pitchFamily="34" charset="0"/>
              </a:rPr>
              <a:t>and should involve the liaison</a:t>
            </a:r>
            <a:r>
              <a:rPr lang="en-US" sz="2400" dirty="0">
                <a:solidFill>
                  <a:srgbClr val="C40000"/>
                </a:solidFill>
                <a:latin typeface="Arial" panose="020B0604020202020204" pitchFamily="34" charset="0"/>
                <a:ea typeface="Calibri" charset="0"/>
                <a:cs typeface="Arial" panose="020B0604020202020204" pitchFamily="34" charset="0"/>
              </a:rPr>
              <a:t>.</a:t>
            </a:r>
          </a:p>
          <a:p>
            <a:pPr lvl="1" eaLnBrk="1" hangingPunct="1"/>
            <a:r>
              <a:rPr lang="en-US" sz="2400" dirty="0">
                <a:solidFill>
                  <a:srgbClr val="1F2251"/>
                </a:solidFill>
                <a:latin typeface="Arial" panose="020B0604020202020204" pitchFamily="34" charset="0"/>
                <a:cs typeface="Arial" panose="020B0604020202020204" pitchFamily="34" charset="0"/>
              </a:rPr>
              <a:t>Amount must be sufficient to provide comparable services to homeless students, regardless of other services provided with reserved funds.</a:t>
            </a:r>
            <a:endParaRPr lang="en-US" sz="2400" dirty="0">
              <a:solidFill>
                <a:srgbClr val="1F2251"/>
              </a:solidFill>
              <a:latin typeface="Arial" panose="020B0604020202020204" pitchFamily="34" charset="0"/>
              <a:ea typeface="Calibri" charset="0"/>
              <a:cs typeface="Arial" panose="020B0604020202020204" pitchFamily="34" charset="0"/>
            </a:endParaRPr>
          </a:p>
        </p:txBody>
      </p:sp>
      <p:sp>
        <p:nvSpPr>
          <p:cNvPr id="76804"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FEE4C00-C9DC-0A4D-8C37-2509156B35EA}" type="slidenum">
              <a:rPr lang="en-US" sz="1400">
                <a:solidFill>
                  <a:srgbClr val="8889A7"/>
                </a:solidFill>
                <a:latin typeface="Calibri" charset="0"/>
              </a:rPr>
              <a:pPr/>
              <a:t>25</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4002908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a:xfrm>
            <a:off x="1789425" y="304800"/>
            <a:ext cx="8872742" cy="990600"/>
          </a:xfrm>
        </p:spPr>
        <p:txBody>
          <a:bodyPr>
            <a:normAutofit/>
          </a:bodyPr>
          <a:lstStyle/>
          <a:p>
            <a:pPr eaLnBrk="1" hangingPunct="1">
              <a:defRPr/>
            </a:pPr>
            <a:r>
              <a:rPr sz="4000" b="1" dirty="0" smtClean="0">
                <a:effectLst>
                  <a:outerShdw blurRad="38100" dist="38100" dir="2700000" algn="tl">
                    <a:srgbClr val="C0C0C0"/>
                  </a:outerShdw>
                </a:effectLst>
                <a:latin typeface="Arial" panose="020B0604020202020204" pitchFamily="34" charset="0"/>
                <a:cs typeface="Arial" panose="020B0604020202020204" pitchFamily="34" charset="0"/>
              </a:rPr>
              <a:t>Title IA </a:t>
            </a:r>
            <a:r>
              <a:rPr lang="en-US" sz="4000" b="1" dirty="0" smtClean="0">
                <a:effectLst>
                  <a:outerShdw blurRad="38100" dist="38100" dir="2700000" algn="tl">
                    <a:srgbClr val="C0C0C0"/>
                  </a:outerShdw>
                </a:effectLst>
                <a:latin typeface="Arial" panose="020B0604020202020204" pitchFamily="34" charset="0"/>
                <a:cs typeface="Arial" panose="020B0604020202020204" pitchFamily="34" charset="0"/>
              </a:rPr>
              <a:t>Reservation (cont.)</a:t>
            </a:r>
            <a:endParaRPr sz="4000" b="1" dirty="0" smtClean="0">
              <a:effectLst>
                <a:outerShdw blurRad="38100" dist="38100" dir="2700000" algn="tl">
                  <a:srgbClr val="C0C0C0"/>
                </a:outerShdw>
              </a:effectLst>
              <a:latin typeface="Arial" panose="020B0604020202020204" pitchFamily="34" charset="0"/>
              <a:cs typeface="Arial" panose="020B0604020202020204" pitchFamily="34" charset="0"/>
            </a:endParaRPr>
          </a:p>
        </p:txBody>
      </p:sp>
      <p:sp>
        <p:nvSpPr>
          <p:cNvPr id="78851" name="Rectangle 3"/>
          <p:cNvSpPr>
            <a:spLocks noGrp="1" noChangeArrowheads="1"/>
          </p:cNvSpPr>
          <p:nvPr>
            <p:ph type="body" idx="1"/>
          </p:nvPr>
        </p:nvSpPr>
        <p:spPr>
          <a:xfrm>
            <a:off x="1905000" y="1600200"/>
            <a:ext cx="8305800" cy="4876800"/>
          </a:xfrm>
        </p:spPr>
        <p:txBody>
          <a:bodyPr/>
          <a:lstStyle/>
          <a:p>
            <a:pPr>
              <a:lnSpc>
                <a:spcPct val="90000"/>
              </a:lnSpc>
              <a:spcAft>
                <a:spcPts val="600"/>
              </a:spcAft>
            </a:pPr>
            <a:r>
              <a:rPr lang="en-US" sz="2800" dirty="0" smtClean="0">
                <a:solidFill>
                  <a:srgbClr val="1F2251"/>
                </a:solidFill>
                <a:latin typeface="Arial" panose="020B0604020202020204" pitchFamily="34" charset="0"/>
                <a:cs typeface="Arial" panose="020B0604020202020204" pitchFamily="34" charset="0"/>
              </a:rPr>
              <a:t>Funds may be used:</a:t>
            </a:r>
            <a:r>
              <a:rPr lang="en-US" dirty="0">
                <a:solidFill>
                  <a:srgbClr val="1F2251"/>
                </a:solidFill>
                <a:latin typeface="Arial" panose="020B0604020202020204" pitchFamily="34" charset="0"/>
                <a:cs typeface="Arial" panose="020B0604020202020204" pitchFamily="34" charset="0"/>
              </a:rPr>
              <a:t> </a:t>
            </a:r>
            <a:r>
              <a:rPr lang="en-US" sz="1800" dirty="0" smtClean="0">
                <a:solidFill>
                  <a:srgbClr val="1F2251"/>
                </a:solidFill>
                <a:latin typeface="Arial" panose="020B0604020202020204" pitchFamily="34" charset="0"/>
                <a:cs typeface="Arial" panose="020B0604020202020204" pitchFamily="34" charset="0"/>
              </a:rPr>
              <a:t>20 </a:t>
            </a:r>
            <a:r>
              <a:rPr lang="en-US" sz="1800" dirty="0">
                <a:solidFill>
                  <a:srgbClr val="1F2251"/>
                </a:solidFill>
                <a:latin typeface="Arial" panose="020B0604020202020204" pitchFamily="34" charset="0"/>
                <a:cs typeface="Arial" panose="020B0604020202020204" pitchFamily="34" charset="0"/>
              </a:rPr>
              <a:t>USC 6313(c)(3)</a:t>
            </a:r>
            <a:endParaRPr lang="en-US" dirty="0" smtClean="0">
              <a:solidFill>
                <a:srgbClr val="1F2251"/>
              </a:solidFill>
              <a:latin typeface="Arial" panose="020B0604020202020204" pitchFamily="34" charset="0"/>
              <a:cs typeface="Arial" panose="020B0604020202020204" pitchFamily="34" charset="0"/>
            </a:endParaRPr>
          </a:p>
          <a:p>
            <a:pPr marL="730250" lvl="2" indent="-273050">
              <a:lnSpc>
                <a:spcPct val="90000"/>
              </a:lnSpc>
              <a:spcAft>
                <a:spcPts val="600"/>
              </a:spcAft>
              <a:buClr>
                <a:schemeClr val="accent1"/>
              </a:buClr>
              <a:buSzPct val="80000"/>
              <a:buFont typeface="Wingdings 2" charset="0"/>
              <a:buChar char=""/>
            </a:pPr>
            <a:r>
              <a:rPr lang="en-US" sz="2800" dirty="0">
                <a:solidFill>
                  <a:srgbClr val="1F2251"/>
                </a:solidFill>
                <a:latin typeface="Arial" panose="020B0604020202020204" pitchFamily="34" charset="0"/>
                <a:ea typeface="Calibri" charset="0"/>
                <a:cs typeface="Arial" panose="020B0604020202020204" pitchFamily="34" charset="0"/>
              </a:rPr>
              <a:t>For homeless children and youth attending </a:t>
            </a:r>
            <a:r>
              <a:rPr lang="en-US" sz="2800" u="sng" dirty="0">
                <a:solidFill>
                  <a:srgbClr val="1F2251"/>
                </a:solidFill>
                <a:latin typeface="Arial" panose="020B0604020202020204" pitchFamily="34" charset="0"/>
                <a:ea typeface="Calibri" charset="0"/>
                <a:cs typeface="Arial" panose="020B0604020202020204" pitchFamily="34" charset="0"/>
              </a:rPr>
              <a:t>any </a:t>
            </a:r>
            <a:r>
              <a:rPr lang="en-US" sz="2800" dirty="0">
                <a:solidFill>
                  <a:srgbClr val="1F2251"/>
                </a:solidFill>
                <a:latin typeface="Arial" panose="020B0604020202020204" pitchFamily="34" charset="0"/>
                <a:ea typeface="Calibri" charset="0"/>
                <a:cs typeface="Arial" panose="020B0604020202020204" pitchFamily="34" charset="0"/>
              </a:rPr>
              <a:t>school in the LEA.</a:t>
            </a:r>
          </a:p>
          <a:p>
            <a:pPr marL="730250" lvl="2" indent="-273050">
              <a:lnSpc>
                <a:spcPct val="90000"/>
              </a:lnSpc>
              <a:spcAft>
                <a:spcPts val="600"/>
              </a:spcAft>
              <a:buClr>
                <a:schemeClr val="accent1"/>
              </a:buClr>
              <a:buSzPct val="80000"/>
              <a:buFont typeface="Wingdings 2" charset="0"/>
              <a:buChar char=""/>
            </a:pPr>
            <a:r>
              <a:rPr lang="en-US" sz="2800" dirty="0">
                <a:solidFill>
                  <a:srgbClr val="C40000"/>
                </a:solidFill>
                <a:latin typeface="Arial" panose="020B0604020202020204" pitchFamily="34" charset="0"/>
                <a:ea typeface="Calibri" charset="0"/>
                <a:cs typeface="Arial" panose="020B0604020202020204" pitchFamily="34" charset="0"/>
              </a:rPr>
              <a:t>For services not ordinarily provided to other students.</a:t>
            </a:r>
          </a:p>
          <a:p>
            <a:pPr marL="730250" lvl="2" indent="-273050">
              <a:lnSpc>
                <a:spcPct val="90000"/>
              </a:lnSpc>
              <a:spcAft>
                <a:spcPts val="600"/>
              </a:spcAft>
              <a:buClr>
                <a:schemeClr val="accent1"/>
              </a:buClr>
              <a:buSzPct val="80000"/>
              <a:buFont typeface="Wingdings 2" charset="0"/>
              <a:buChar char=""/>
            </a:pPr>
            <a:r>
              <a:rPr lang="en-US" sz="2800" dirty="0">
                <a:solidFill>
                  <a:srgbClr val="C40000"/>
                </a:solidFill>
                <a:latin typeface="Arial" panose="020B0604020202020204" pitchFamily="34" charset="0"/>
                <a:ea typeface="Calibri" charset="0"/>
                <a:cs typeface="Arial" panose="020B0604020202020204" pitchFamily="34" charset="0"/>
              </a:rPr>
              <a:t>To fund the McKinney-Vento liaison.</a:t>
            </a:r>
          </a:p>
          <a:p>
            <a:pPr marL="730250" lvl="2" indent="-273050">
              <a:lnSpc>
                <a:spcPct val="90000"/>
              </a:lnSpc>
              <a:spcAft>
                <a:spcPts val="600"/>
              </a:spcAft>
              <a:buClr>
                <a:schemeClr val="accent1"/>
              </a:buClr>
              <a:buSzPct val="80000"/>
              <a:buFont typeface="Wingdings 2" charset="0"/>
              <a:buChar char=""/>
            </a:pPr>
            <a:r>
              <a:rPr lang="en-US" sz="2800" dirty="0">
                <a:solidFill>
                  <a:srgbClr val="C40000"/>
                </a:solidFill>
                <a:latin typeface="Arial" panose="020B0604020202020204" pitchFamily="34" charset="0"/>
                <a:ea typeface="Calibri" charset="0"/>
                <a:cs typeface="Arial" panose="020B0604020202020204" pitchFamily="34" charset="0"/>
              </a:rPr>
              <a:t>To provide transportation to the school of origin.</a:t>
            </a:r>
          </a:p>
          <a:p>
            <a:pPr marL="730250" lvl="2" indent="-273050">
              <a:lnSpc>
                <a:spcPct val="90000"/>
              </a:lnSpc>
              <a:spcAft>
                <a:spcPts val="600"/>
              </a:spcAft>
              <a:buClr>
                <a:schemeClr val="accent1"/>
              </a:buClr>
              <a:buSzPct val="80000"/>
              <a:buFont typeface="Wingdings 2" charset="0"/>
              <a:buChar char=""/>
            </a:pPr>
            <a:r>
              <a:rPr lang="en-US" sz="2800" dirty="0">
                <a:solidFill>
                  <a:srgbClr val="1F2251"/>
                </a:solidFill>
                <a:latin typeface="Arial" panose="020B0604020202020204" pitchFamily="34" charset="0"/>
                <a:cs typeface="Arial" panose="020B0604020202020204" pitchFamily="34" charset="0"/>
              </a:rPr>
              <a:t>For educationally related support services, including </a:t>
            </a:r>
            <a:r>
              <a:rPr lang="en-US" sz="2800" dirty="0" err="1">
                <a:solidFill>
                  <a:srgbClr val="1F2251"/>
                </a:solidFill>
                <a:latin typeface="Arial" panose="020B0604020202020204" pitchFamily="34" charset="0"/>
                <a:cs typeface="Arial" panose="020B0604020202020204" pitchFamily="34" charset="0"/>
              </a:rPr>
              <a:t>preK</a:t>
            </a:r>
            <a:r>
              <a:rPr lang="en-US" sz="2800" dirty="0">
                <a:solidFill>
                  <a:srgbClr val="1F2251"/>
                </a:solidFill>
                <a:latin typeface="Arial" panose="020B0604020202020204" pitchFamily="34" charset="0"/>
                <a:cs typeface="Arial" panose="020B0604020202020204" pitchFamily="34" charset="0"/>
              </a:rPr>
              <a:t>.</a:t>
            </a:r>
          </a:p>
          <a:p>
            <a:pPr marL="457200" lvl="1" indent="-273050">
              <a:lnSpc>
                <a:spcPct val="90000"/>
              </a:lnSpc>
              <a:buClr>
                <a:schemeClr val="accent1"/>
              </a:buClr>
              <a:buSzPct val="80000"/>
              <a:buFont typeface="Wingdings 2" charset="0"/>
              <a:buChar char=""/>
            </a:pPr>
            <a:endParaRPr lang="en-US" sz="2800" dirty="0">
              <a:solidFill>
                <a:srgbClr val="2A2D6C"/>
              </a:solidFill>
              <a:latin typeface="Calibri" charset="0"/>
              <a:ea typeface="Calibri" charset="0"/>
              <a:cs typeface="Calibri" charset="0"/>
            </a:endParaRPr>
          </a:p>
          <a:p>
            <a:pPr eaLnBrk="1" hangingPunct="1">
              <a:lnSpc>
                <a:spcPct val="90000"/>
              </a:lnSpc>
            </a:pPr>
            <a:endParaRPr lang="en-US" dirty="0" smtClean="0">
              <a:solidFill>
                <a:schemeClr val="tx2">
                  <a:lumMod val="75000"/>
                </a:schemeClr>
              </a:solidFill>
              <a:latin typeface="Calibri" charset="0"/>
            </a:endParaRPr>
          </a:p>
        </p:txBody>
      </p:sp>
      <p:sp>
        <p:nvSpPr>
          <p:cNvPr id="78852"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79293FD2-1EE3-2B4B-8146-BDACFD3FB63B}" type="slidenum">
              <a:rPr lang="en-US" sz="1400">
                <a:solidFill>
                  <a:srgbClr val="8889A7"/>
                </a:solidFill>
                <a:latin typeface="Calibri" charset="0"/>
              </a:rPr>
              <a:pPr/>
              <a:t>26</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4593555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idx="4294967295"/>
          </p:nvPr>
        </p:nvSpPr>
        <p:spPr/>
        <p:txBody>
          <a:bodyPr>
            <a:normAutofit/>
          </a:bodyPr>
          <a:lstStyle/>
          <a:p>
            <a:pPr eaLnBrk="1" hangingPunct="1">
              <a:defRPr/>
            </a:pPr>
            <a:r>
              <a:rPr lang="en-US" sz="4400" b="1" dirty="0" smtClean="0">
                <a:effectLst>
                  <a:outerShdw blurRad="38100" dist="38100" dir="2700000" algn="tl">
                    <a:srgbClr val="DDDDDD"/>
                  </a:outerShdw>
                </a:effectLst>
                <a:latin typeface="Arial" panose="020B0604020202020204" pitchFamily="34" charset="0"/>
                <a:cs typeface="Arial" panose="020B0604020202020204" pitchFamily="34" charset="0"/>
              </a:rPr>
              <a:t>Title IA Reservation (cont.)</a:t>
            </a:r>
            <a:endParaRPr sz="4400" b="1" dirty="0">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84995" name="Rectangle 3"/>
          <p:cNvSpPr>
            <a:spLocks noGrp="1" noChangeArrowheads="1"/>
          </p:cNvSpPr>
          <p:nvPr>
            <p:ph type="body" idx="4294967295"/>
          </p:nvPr>
        </p:nvSpPr>
        <p:spPr>
          <a:xfrm>
            <a:off x="1981200" y="1231641"/>
            <a:ext cx="8229600" cy="5245359"/>
          </a:xfrm>
        </p:spPr>
        <p:txBody>
          <a:bodyPr>
            <a:noAutofit/>
          </a:bodyPr>
          <a:lstStyle/>
          <a:p>
            <a:pPr>
              <a:lnSpc>
                <a:spcPct val="90000"/>
              </a:lnSpc>
              <a:spcAft>
                <a:spcPts val="600"/>
              </a:spcAft>
            </a:pPr>
            <a:r>
              <a:rPr lang="en-US" sz="2400" dirty="0" smtClean="0">
                <a:solidFill>
                  <a:srgbClr val="2A2D6C"/>
                </a:solidFill>
                <a:latin typeface="Arial" panose="020B0604020202020204" pitchFamily="34" charset="0"/>
                <a:cs typeface="Arial" panose="020B0604020202020204" pitchFamily="34" charset="0"/>
              </a:rPr>
              <a:t>USED Examples of </a:t>
            </a:r>
            <a:r>
              <a:rPr lang="en-US" sz="2400" dirty="0">
                <a:solidFill>
                  <a:srgbClr val="2A2D6C"/>
                </a:solidFill>
                <a:latin typeface="Arial" panose="020B0604020202020204" pitchFamily="34" charset="0"/>
                <a:cs typeface="Arial" panose="020B0604020202020204" pitchFamily="34" charset="0"/>
              </a:rPr>
              <a:t>Uses of Title IA funds:</a:t>
            </a:r>
            <a:endParaRPr lang="en-US" sz="2400" dirty="0" smtClean="0">
              <a:solidFill>
                <a:srgbClr val="2A2D6C"/>
              </a:solidFill>
              <a:latin typeface="Arial" panose="020B0604020202020204" pitchFamily="34" charset="0"/>
              <a:cs typeface="Arial" panose="020B0604020202020204" pitchFamily="34" charset="0"/>
            </a:endParaRPr>
          </a:p>
          <a:p>
            <a:pPr lvl="1">
              <a:lnSpc>
                <a:spcPct val="80000"/>
              </a:lnSpc>
              <a:spcAft>
                <a:spcPts val="600"/>
              </a:spcAft>
            </a:pPr>
            <a:r>
              <a:rPr lang="en-US" sz="2400" dirty="0">
                <a:solidFill>
                  <a:srgbClr val="2A2D6C"/>
                </a:solidFill>
                <a:latin typeface="Arial" panose="020B0604020202020204" pitchFamily="34" charset="0"/>
                <a:ea typeface="Calibri" charset="0"/>
                <a:cs typeface="Arial" panose="020B0604020202020204" pitchFamily="34" charset="0"/>
              </a:rPr>
              <a:t>Clothing, particularly if necessary for </a:t>
            </a:r>
            <a:r>
              <a:rPr lang="en-US" altLang="ja-JP" sz="2400" dirty="0">
                <a:solidFill>
                  <a:srgbClr val="2A2D6C"/>
                </a:solidFill>
                <a:latin typeface="Arial" panose="020B0604020202020204" pitchFamily="34" charset="0"/>
                <a:ea typeface="ＭＳ Ｐゴシック" charset="0"/>
                <a:cs typeface="Arial" panose="020B0604020202020204" pitchFamily="34" charset="0"/>
              </a:rPr>
              <a:t>dress code or </a:t>
            </a:r>
            <a:r>
              <a:rPr lang="en-US" sz="2400" dirty="0">
                <a:solidFill>
                  <a:srgbClr val="2A2D6C"/>
                </a:solidFill>
                <a:latin typeface="Arial" panose="020B0604020202020204" pitchFamily="34" charset="0"/>
                <a:ea typeface="Calibri" charset="0"/>
                <a:cs typeface="Arial" panose="020B0604020202020204" pitchFamily="34" charset="0"/>
              </a:rPr>
              <a:t>physical education classes.</a:t>
            </a:r>
          </a:p>
          <a:p>
            <a:pPr lvl="1">
              <a:lnSpc>
                <a:spcPct val="80000"/>
              </a:lnSpc>
            </a:pPr>
            <a:r>
              <a:rPr lang="en-US" sz="2400" dirty="0">
                <a:solidFill>
                  <a:srgbClr val="2A2D6C"/>
                </a:solidFill>
                <a:latin typeface="Arial" panose="020B0604020202020204" pitchFamily="34" charset="0"/>
                <a:ea typeface="Calibri" charset="0"/>
                <a:cs typeface="Arial" panose="020B0604020202020204" pitchFamily="34" charset="0"/>
              </a:rPr>
              <a:t>Fees to participate in the general </a:t>
            </a:r>
            <a:r>
              <a:rPr lang="en-US" sz="2400" dirty="0" err="1">
                <a:solidFill>
                  <a:srgbClr val="2A2D6C"/>
                </a:solidFill>
                <a:latin typeface="Arial" panose="020B0604020202020204" pitchFamily="34" charset="0"/>
                <a:ea typeface="Calibri" charset="0"/>
                <a:cs typeface="Arial" panose="020B0604020202020204" pitchFamily="34" charset="0"/>
              </a:rPr>
              <a:t>ed</a:t>
            </a:r>
            <a:r>
              <a:rPr lang="en-US" sz="2400" dirty="0">
                <a:solidFill>
                  <a:srgbClr val="2A2D6C"/>
                </a:solidFill>
                <a:latin typeface="Arial" panose="020B0604020202020204" pitchFamily="34" charset="0"/>
                <a:ea typeface="Calibri" charset="0"/>
                <a:cs typeface="Arial" panose="020B0604020202020204" pitchFamily="34" charset="0"/>
              </a:rPr>
              <a:t> program.</a:t>
            </a:r>
          </a:p>
          <a:p>
            <a:pPr lvl="1">
              <a:lnSpc>
                <a:spcPct val="80000"/>
              </a:lnSpc>
            </a:pPr>
            <a:r>
              <a:rPr lang="en-US" sz="2400" dirty="0">
                <a:solidFill>
                  <a:srgbClr val="2A2D6C"/>
                </a:solidFill>
                <a:latin typeface="Arial" panose="020B0604020202020204" pitchFamily="34" charset="0"/>
                <a:ea typeface="Calibri" charset="0"/>
                <a:cs typeface="Arial" panose="020B0604020202020204" pitchFamily="34" charset="0"/>
              </a:rPr>
              <a:t>School </a:t>
            </a:r>
            <a:r>
              <a:rPr lang="en-US" sz="2400" dirty="0" smtClean="0">
                <a:solidFill>
                  <a:srgbClr val="2A2D6C"/>
                </a:solidFill>
                <a:latin typeface="Arial" panose="020B0604020202020204" pitchFamily="34" charset="0"/>
                <a:ea typeface="Calibri" charset="0"/>
                <a:cs typeface="Arial" panose="020B0604020202020204" pitchFamily="34" charset="0"/>
              </a:rPr>
              <a:t>supplies.</a:t>
            </a:r>
            <a:endParaRPr lang="en-US" sz="2400" dirty="0">
              <a:solidFill>
                <a:srgbClr val="2A2D6C"/>
              </a:solidFill>
              <a:latin typeface="Arial" panose="020B0604020202020204" pitchFamily="34" charset="0"/>
              <a:ea typeface="Calibri" charset="0"/>
              <a:cs typeface="Arial" panose="020B0604020202020204" pitchFamily="34" charset="0"/>
            </a:endParaRPr>
          </a:p>
          <a:p>
            <a:pPr lvl="1">
              <a:lnSpc>
                <a:spcPct val="80000"/>
              </a:lnSpc>
            </a:pPr>
            <a:r>
              <a:rPr lang="en-US" sz="2400" dirty="0">
                <a:solidFill>
                  <a:srgbClr val="2A2D6C"/>
                </a:solidFill>
                <a:latin typeface="Arial" panose="020B0604020202020204" pitchFamily="34" charset="0"/>
                <a:ea typeface="Calibri" charset="0"/>
                <a:cs typeface="Arial" panose="020B0604020202020204" pitchFamily="34" charset="0"/>
              </a:rPr>
              <a:t>Birth certificates necessary to enroll in </a:t>
            </a:r>
            <a:r>
              <a:rPr lang="en-US" sz="2400" dirty="0" smtClean="0">
                <a:solidFill>
                  <a:srgbClr val="2A2D6C"/>
                </a:solidFill>
                <a:latin typeface="Arial" panose="020B0604020202020204" pitchFamily="34" charset="0"/>
                <a:ea typeface="Calibri" charset="0"/>
                <a:cs typeface="Arial" panose="020B0604020202020204" pitchFamily="34" charset="0"/>
              </a:rPr>
              <a:t>school.</a:t>
            </a:r>
            <a:endParaRPr lang="en-US" sz="2400" dirty="0">
              <a:solidFill>
                <a:srgbClr val="2A2D6C"/>
              </a:solidFill>
              <a:latin typeface="Arial" panose="020B0604020202020204" pitchFamily="34" charset="0"/>
              <a:ea typeface="Calibri" charset="0"/>
              <a:cs typeface="Arial" panose="020B0604020202020204" pitchFamily="34" charset="0"/>
            </a:endParaRPr>
          </a:p>
          <a:p>
            <a:pPr lvl="1">
              <a:lnSpc>
                <a:spcPct val="80000"/>
              </a:lnSpc>
            </a:pPr>
            <a:r>
              <a:rPr lang="en-US" sz="2400" dirty="0">
                <a:solidFill>
                  <a:srgbClr val="2A2D6C"/>
                </a:solidFill>
                <a:latin typeface="Arial" panose="020B0604020202020204" pitchFamily="34" charset="0"/>
                <a:ea typeface="Calibri" charset="0"/>
                <a:cs typeface="Arial" panose="020B0604020202020204" pitchFamily="34" charset="0"/>
              </a:rPr>
              <a:t>Food (in connection with educational programming</a:t>
            </a:r>
            <a:r>
              <a:rPr lang="en-US" sz="2400" dirty="0" smtClean="0">
                <a:solidFill>
                  <a:srgbClr val="2A2D6C"/>
                </a:solidFill>
                <a:latin typeface="Arial" panose="020B0604020202020204" pitchFamily="34" charset="0"/>
                <a:ea typeface="Calibri" charset="0"/>
                <a:cs typeface="Arial" panose="020B0604020202020204" pitchFamily="34" charset="0"/>
              </a:rPr>
              <a:t>).</a:t>
            </a:r>
            <a:endParaRPr lang="en-US" sz="2400" dirty="0">
              <a:solidFill>
                <a:srgbClr val="2A2D6C"/>
              </a:solidFill>
              <a:latin typeface="Arial" panose="020B0604020202020204" pitchFamily="34" charset="0"/>
              <a:ea typeface="Calibri" charset="0"/>
              <a:cs typeface="Arial" panose="020B0604020202020204" pitchFamily="34" charset="0"/>
            </a:endParaRPr>
          </a:p>
          <a:p>
            <a:pPr lvl="1">
              <a:lnSpc>
                <a:spcPct val="80000"/>
              </a:lnSpc>
            </a:pPr>
            <a:r>
              <a:rPr lang="en-US" sz="2400" dirty="0">
                <a:solidFill>
                  <a:srgbClr val="2A2D6C"/>
                </a:solidFill>
                <a:latin typeface="Arial" panose="020B0604020202020204" pitchFamily="34" charset="0"/>
                <a:ea typeface="Calibri" charset="0"/>
                <a:cs typeface="Arial" panose="020B0604020202020204" pitchFamily="34" charset="0"/>
              </a:rPr>
              <a:t>Medical and dental services, immunizations, glasses, hearing </a:t>
            </a:r>
            <a:r>
              <a:rPr lang="en-US" sz="2400" dirty="0" smtClean="0">
                <a:solidFill>
                  <a:srgbClr val="2A2D6C"/>
                </a:solidFill>
                <a:latin typeface="Arial" panose="020B0604020202020204" pitchFamily="34" charset="0"/>
                <a:ea typeface="Calibri" charset="0"/>
                <a:cs typeface="Arial" panose="020B0604020202020204" pitchFamily="34" charset="0"/>
              </a:rPr>
              <a:t>aids.</a:t>
            </a:r>
            <a:endParaRPr lang="en-US" sz="2400" dirty="0">
              <a:solidFill>
                <a:srgbClr val="2A2D6C"/>
              </a:solidFill>
              <a:latin typeface="Arial" panose="020B0604020202020204" pitchFamily="34" charset="0"/>
              <a:ea typeface="Calibri" charset="0"/>
              <a:cs typeface="Arial" panose="020B0604020202020204" pitchFamily="34" charset="0"/>
            </a:endParaRPr>
          </a:p>
          <a:p>
            <a:pPr lvl="1">
              <a:lnSpc>
                <a:spcPct val="90000"/>
              </a:lnSpc>
            </a:pPr>
            <a:r>
              <a:rPr lang="en-US" sz="2400" dirty="0">
                <a:solidFill>
                  <a:srgbClr val="2A2D6C"/>
                </a:solidFill>
                <a:latin typeface="Arial" panose="020B0604020202020204" pitchFamily="34" charset="0"/>
                <a:ea typeface="Calibri" charset="0"/>
                <a:cs typeface="Arial" panose="020B0604020202020204" pitchFamily="34" charset="0"/>
              </a:rPr>
              <a:t>Counseling </a:t>
            </a:r>
            <a:r>
              <a:rPr lang="en-US" sz="2400" dirty="0" smtClean="0">
                <a:solidFill>
                  <a:srgbClr val="2A2D6C"/>
                </a:solidFill>
                <a:latin typeface="Arial" panose="020B0604020202020204" pitchFamily="34" charset="0"/>
                <a:ea typeface="Calibri" charset="0"/>
                <a:cs typeface="Arial" panose="020B0604020202020204" pitchFamily="34" charset="0"/>
              </a:rPr>
              <a:t>services. </a:t>
            </a:r>
            <a:endParaRPr lang="en-US" sz="2400" dirty="0">
              <a:solidFill>
                <a:srgbClr val="2A2D6C"/>
              </a:solidFill>
              <a:latin typeface="Arial" panose="020B0604020202020204" pitchFamily="34" charset="0"/>
              <a:ea typeface="Calibri" charset="0"/>
              <a:cs typeface="Arial" panose="020B0604020202020204" pitchFamily="34" charset="0"/>
            </a:endParaRPr>
          </a:p>
          <a:p>
            <a:pPr lvl="1">
              <a:lnSpc>
                <a:spcPct val="90000"/>
              </a:lnSpc>
            </a:pPr>
            <a:r>
              <a:rPr lang="en-US" sz="2400" dirty="0">
                <a:solidFill>
                  <a:srgbClr val="2A2D6C"/>
                </a:solidFill>
                <a:latin typeface="Arial" panose="020B0604020202020204" pitchFamily="34" charset="0"/>
                <a:ea typeface="Calibri" charset="0"/>
                <a:cs typeface="Arial" panose="020B0604020202020204" pitchFamily="34" charset="0"/>
              </a:rPr>
              <a:t>Outreach </a:t>
            </a:r>
            <a:r>
              <a:rPr lang="en-US" sz="2400" dirty="0" smtClean="0">
                <a:solidFill>
                  <a:srgbClr val="2A2D6C"/>
                </a:solidFill>
                <a:latin typeface="Arial" panose="020B0604020202020204" pitchFamily="34" charset="0"/>
                <a:ea typeface="Calibri" charset="0"/>
                <a:cs typeface="Arial" panose="020B0604020202020204" pitchFamily="34" charset="0"/>
              </a:rPr>
              <a:t>services. </a:t>
            </a:r>
            <a:endParaRPr lang="en-US" sz="2400" dirty="0">
              <a:solidFill>
                <a:srgbClr val="2A2D6C"/>
              </a:solidFill>
              <a:latin typeface="Arial" panose="020B0604020202020204" pitchFamily="34" charset="0"/>
              <a:ea typeface="Calibri" charset="0"/>
              <a:cs typeface="Arial" panose="020B0604020202020204" pitchFamily="34" charset="0"/>
            </a:endParaRPr>
          </a:p>
          <a:p>
            <a:pPr lvl="1">
              <a:lnSpc>
                <a:spcPct val="90000"/>
              </a:lnSpc>
            </a:pPr>
            <a:r>
              <a:rPr lang="en-US" sz="2400" dirty="0">
                <a:solidFill>
                  <a:srgbClr val="2A2D6C"/>
                </a:solidFill>
                <a:latin typeface="Arial" panose="020B0604020202020204" pitchFamily="34" charset="0"/>
                <a:ea typeface="Calibri" charset="0"/>
                <a:cs typeface="Arial" panose="020B0604020202020204" pitchFamily="34" charset="0"/>
              </a:rPr>
              <a:t>Extended learning time; Tutoring </a:t>
            </a:r>
            <a:r>
              <a:rPr lang="en-US" sz="2400" dirty="0" smtClean="0">
                <a:solidFill>
                  <a:srgbClr val="2A2D6C"/>
                </a:solidFill>
                <a:latin typeface="Arial" panose="020B0604020202020204" pitchFamily="34" charset="0"/>
                <a:ea typeface="Calibri" charset="0"/>
                <a:cs typeface="Arial" panose="020B0604020202020204" pitchFamily="34" charset="0"/>
              </a:rPr>
              <a:t>services.</a:t>
            </a:r>
            <a:endParaRPr lang="en-US" sz="2400" dirty="0">
              <a:solidFill>
                <a:srgbClr val="2A2D6C"/>
              </a:solidFill>
              <a:latin typeface="Arial" panose="020B0604020202020204" pitchFamily="34" charset="0"/>
              <a:ea typeface="Calibri" charset="0"/>
              <a:cs typeface="Arial" panose="020B0604020202020204" pitchFamily="34" charset="0"/>
            </a:endParaRPr>
          </a:p>
          <a:p>
            <a:pPr lvl="1">
              <a:lnSpc>
                <a:spcPct val="90000"/>
              </a:lnSpc>
            </a:pPr>
            <a:r>
              <a:rPr lang="en-US" sz="2400" dirty="0">
                <a:solidFill>
                  <a:srgbClr val="2A2D6C"/>
                </a:solidFill>
                <a:latin typeface="Arial" panose="020B0604020202020204" pitchFamily="34" charset="0"/>
                <a:ea typeface="Calibri" charset="0"/>
                <a:cs typeface="Arial" panose="020B0604020202020204" pitchFamily="34" charset="0"/>
              </a:rPr>
              <a:t>Fees for AP, IB, GED </a:t>
            </a:r>
            <a:r>
              <a:rPr lang="en-US" sz="2400" dirty="0" smtClean="0">
                <a:solidFill>
                  <a:srgbClr val="2A2D6C"/>
                </a:solidFill>
                <a:latin typeface="Arial" panose="020B0604020202020204" pitchFamily="34" charset="0"/>
                <a:ea typeface="Calibri" charset="0"/>
                <a:cs typeface="Arial" panose="020B0604020202020204" pitchFamily="34" charset="0"/>
              </a:rPr>
              <a:t>testing.</a:t>
            </a:r>
            <a:endParaRPr lang="en-US" sz="2400" dirty="0">
              <a:solidFill>
                <a:srgbClr val="2A2D6C"/>
              </a:solidFill>
              <a:latin typeface="Arial" panose="020B0604020202020204" pitchFamily="34" charset="0"/>
              <a:ea typeface="Calibri" charset="0"/>
              <a:cs typeface="Arial" panose="020B0604020202020204" pitchFamily="34" charset="0"/>
            </a:endParaRPr>
          </a:p>
        </p:txBody>
      </p:sp>
      <p:sp>
        <p:nvSpPr>
          <p:cNvPr id="84996"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FBF74F72-0C4D-8746-A0AF-6A46BE1CBAFE}" type="slidenum">
              <a:rPr lang="en-US" sz="1400">
                <a:solidFill>
                  <a:srgbClr val="8889A7"/>
                </a:solidFill>
                <a:latin typeface="Calibri" charset="0"/>
              </a:rPr>
              <a:pPr/>
              <a:t>27</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19054002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idx="4294967295"/>
          </p:nvPr>
        </p:nvSpPr>
        <p:spPr>
          <a:xfrm>
            <a:off x="1544417" y="457200"/>
            <a:ext cx="9192127" cy="838200"/>
          </a:xfrm>
        </p:spPr>
        <p:txBody>
          <a:bodyPr>
            <a:noAutofit/>
          </a:bodyPr>
          <a:lstStyle/>
          <a:p>
            <a:pPr eaLnBrk="1" hangingPunct="1">
              <a:defRPr/>
            </a:pPr>
            <a:r>
              <a:rPr sz="4000" b="1" dirty="0" smtClean="0">
                <a:effectLst>
                  <a:outerShdw blurRad="38100" dist="38100" dir="2700000" algn="tl">
                    <a:srgbClr val="DDDDDD"/>
                  </a:outerShdw>
                </a:effectLst>
                <a:latin typeface="Arial" panose="020B0604020202020204" pitchFamily="34" charset="0"/>
                <a:cs typeface="Arial" panose="020B0604020202020204" pitchFamily="34" charset="0"/>
              </a:rPr>
              <a:t>Title IA </a:t>
            </a:r>
            <a:r>
              <a:rPr lang="en-US" sz="4000" b="1" dirty="0" smtClean="0">
                <a:effectLst>
                  <a:outerShdw blurRad="38100" dist="38100" dir="2700000" algn="tl">
                    <a:srgbClr val="DDDDDD"/>
                  </a:outerShdw>
                </a:effectLst>
                <a:latin typeface="Arial" panose="020B0604020202020204" pitchFamily="34" charset="0"/>
                <a:cs typeface="Arial" panose="020B0604020202020204" pitchFamily="34" charset="0"/>
              </a:rPr>
              <a:t>Reservation (cont.)</a:t>
            </a:r>
            <a:endParaRPr sz="4000" b="1" dirty="0">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80899" name="Rectangle 3"/>
          <p:cNvSpPr>
            <a:spLocks noGrp="1" noChangeArrowheads="1"/>
          </p:cNvSpPr>
          <p:nvPr>
            <p:ph type="body" idx="4294967295"/>
          </p:nvPr>
        </p:nvSpPr>
        <p:spPr>
          <a:xfrm>
            <a:off x="1981200" y="1905001"/>
            <a:ext cx="8229600" cy="4416425"/>
          </a:xfrm>
        </p:spPr>
        <p:txBody>
          <a:bodyPr/>
          <a:lstStyle/>
          <a:p>
            <a:pPr>
              <a:lnSpc>
                <a:spcPct val="90000"/>
              </a:lnSpc>
              <a:spcAft>
                <a:spcPts val="600"/>
              </a:spcAft>
            </a:pPr>
            <a:r>
              <a:rPr lang="en-US" sz="3200" dirty="0" smtClean="0">
                <a:solidFill>
                  <a:srgbClr val="2A2D6C"/>
                </a:solidFill>
                <a:latin typeface="Arial" panose="020B0604020202020204" pitchFamily="34" charset="0"/>
                <a:cs typeface="Arial" panose="020B0604020202020204" pitchFamily="34" charset="0"/>
              </a:rPr>
              <a:t>USDE’s </a:t>
            </a:r>
            <a:r>
              <a:rPr lang="en-US" sz="3200" dirty="0">
                <a:solidFill>
                  <a:srgbClr val="2A2D6C"/>
                </a:solidFill>
                <a:latin typeface="Arial" panose="020B0604020202020204" pitchFamily="34" charset="0"/>
                <a:cs typeface="Arial" panose="020B0604020202020204" pitchFamily="34" charset="0"/>
              </a:rPr>
              <a:t>guiding principles for using Title IA funds</a:t>
            </a:r>
          </a:p>
          <a:p>
            <a:pPr lvl="1">
              <a:lnSpc>
                <a:spcPct val="90000"/>
              </a:lnSpc>
              <a:spcAft>
                <a:spcPts val="600"/>
              </a:spcAft>
            </a:pPr>
            <a:r>
              <a:rPr lang="en-US" sz="2800" dirty="0">
                <a:solidFill>
                  <a:srgbClr val="2A2D6C"/>
                </a:solidFill>
                <a:latin typeface="Arial" panose="020B0604020202020204" pitchFamily="34" charset="0"/>
                <a:ea typeface="Calibri" charset="0"/>
                <a:cs typeface="Arial" panose="020B0604020202020204" pitchFamily="34" charset="0"/>
              </a:rPr>
              <a:t>Services must be reasonable and necessary to enable homeless students to take advantage of educational opportunities.</a:t>
            </a:r>
          </a:p>
          <a:p>
            <a:pPr lvl="1">
              <a:lnSpc>
                <a:spcPct val="90000"/>
              </a:lnSpc>
              <a:spcAft>
                <a:spcPts val="600"/>
              </a:spcAft>
            </a:pPr>
            <a:r>
              <a:rPr lang="en-US" sz="2800" dirty="0">
                <a:solidFill>
                  <a:srgbClr val="2A2D6C"/>
                </a:solidFill>
                <a:latin typeface="Arial" panose="020B0604020202020204" pitchFamily="34" charset="0"/>
                <a:ea typeface="Calibri" charset="0"/>
                <a:cs typeface="Arial" panose="020B0604020202020204" pitchFamily="34" charset="0"/>
              </a:rPr>
              <a:t>Funds must be used as a last resort when services are not reasonably available from another public or private source.</a:t>
            </a:r>
          </a:p>
          <a:p>
            <a:pPr eaLnBrk="1" hangingPunct="1">
              <a:lnSpc>
                <a:spcPct val="90000"/>
              </a:lnSpc>
            </a:pPr>
            <a:endParaRPr lang="en-US" sz="3200" dirty="0">
              <a:latin typeface="Calibri" charset="0"/>
            </a:endParaRPr>
          </a:p>
          <a:p>
            <a:pPr eaLnBrk="1" hangingPunct="1">
              <a:lnSpc>
                <a:spcPct val="90000"/>
              </a:lnSpc>
            </a:pPr>
            <a:endParaRPr lang="en-US" sz="3200" dirty="0">
              <a:latin typeface="Calibri" charset="0"/>
            </a:endParaRPr>
          </a:p>
        </p:txBody>
      </p:sp>
      <p:sp>
        <p:nvSpPr>
          <p:cNvPr id="80900"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0623491E-96E9-3A44-8370-CBC59632DDFD}" type="slidenum">
              <a:rPr lang="en-US" sz="1400">
                <a:solidFill>
                  <a:srgbClr val="8889A7"/>
                </a:solidFill>
                <a:latin typeface="Calibri" charset="0"/>
              </a:rPr>
              <a:pPr/>
              <a:t>28</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16545186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9458" y="1098388"/>
            <a:ext cx="6392050" cy="4394988"/>
          </a:xfrm>
        </p:spPr>
        <p:txBody>
          <a:bodyPr/>
          <a:lstStyle/>
          <a:p>
            <a:r>
              <a:rPr lang="en-US" sz="4800" b="1" dirty="0" smtClean="0">
                <a:latin typeface="Arial" panose="020B0604020202020204" pitchFamily="34" charset="0"/>
                <a:cs typeface="Arial" panose="020B0604020202020204" pitchFamily="34" charset="0"/>
              </a:rPr>
              <a:t>Implementing the Law</a:t>
            </a:r>
            <a:endParaRPr lang="en-US" sz="4800" b="1" dirty="0">
              <a:latin typeface="Arial" panose="020B0604020202020204" pitchFamily="34" charset="0"/>
              <a:cs typeface="Arial" panose="020B0604020202020204" pitchFamily="34" charset="0"/>
            </a:endParaRPr>
          </a:p>
        </p:txBody>
      </p:sp>
      <p:sp>
        <p:nvSpPr>
          <p:cNvPr id="4" name="Subtitle 2"/>
          <p:cNvSpPr txBox="1">
            <a:spLocks/>
          </p:cNvSpPr>
          <p:nvPr/>
        </p:nvSpPr>
        <p:spPr>
          <a:xfrm>
            <a:off x="2367445" y="6131596"/>
            <a:ext cx="8045373" cy="742279"/>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700"/>
              </a:spcBef>
              <a:buClr>
                <a:schemeClr val="tx2"/>
              </a:buClr>
              <a:buFont typeface="Arial" panose="020B0604020202020204" pitchFamily="34" charset="0"/>
              <a:buNone/>
              <a:defRPr sz="2000" b="1" i="0" kern="1200" cap="all" spc="400" baseline="0">
                <a:solidFill>
                  <a:schemeClr val="tx2"/>
                </a:solidFill>
                <a:latin typeface="+mn-lt"/>
                <a:ea typeface="+mn-ea"/>
                <a:cs typeface="+mn-cs"/>
              </a:defRPr>
            </a:lvl1pPr>
            <a:lvl2pPr marL="457200" indent="0" algn="ctr" defTabSz="914400" rtl="0" eaLnBrk="1" latinLnBrk="0" hangingPunct="1">
              <a:lnSpc>
                <a:spcPct val="110000"/>
              </a:lnSpc>
              <a:spcBef>
                <a:spcPts val="700"/>
              </a:spcBef>
              <a:buClr>
                <a:schemeClr val="tx2"/>
              </a:buClr>
              <a:buFont typeface="Gill Sans MT" panose="020B0502020104020203" pitchFamily="34" charset="0"/>
              <a:buNone/>
              <a:defRPr sz="2000" kern="1200">
                <a:solidFill>
                  <a:schemeClr val="tx1">
                    <a:lumMod val="65000"/>
                    <a:lumOff val="35000"/>
                  </a:schemeClr>
                </a:solidFill>
                <a:latin typeface="+mn-lt"/>
                <a:ea typeface="+mn-ea"/>
                <a:cs typeface="+mn-cs"/>
              </a:defRPr>
            </a:lvl2pPr>
            <a:lvl3pPr marL="914400" indent="0" algn="ctr" defTabSz="914400" rtl="0" eaLnBrk="1" latinLnBrk="0" hangingPunct="1">
              <a:lnSpc>
                <a:spcPct val="110000"/>
              </a:lnSpc>
              <a:spcBef>
                <a:spcPts val="700"/>
              </a:spcBef>
              <a:buClr>
                <a:schemeClr val="tx2"/>
              </a:buClr>
              <a:buFont typeface="Arial" panose="020B0604020202020204" pitchFamily="34" charset="0"/>
              <a:buNone/>
              <a:defRPr sz="1800" kern="1200">
                <a:solidFill>
                  <a:schemeClr val="tx1">
                    <a:lumMod val="65000"/>
                    <a:lumOff val="35000"/>
                  </a:schemeClr>
                </a:solidFill>
                <a:latin typeface="+mn-lt"/>
                <a:ea typeface="+mn-ea"/>
                <a:cs typeface="+mn-cs"/>
              </a:defRPr>
            </a:lvl3pPr>
            <a:lvl4pPr marL="13716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4pPr>
            <a:lvl5pPr marL="18288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6pPr>
            <a:lvl7pPr marL="27432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7pPr>
            <a:lvl8pPr marL="32004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baseline="0">
                <a:solidFill>
                  <a:schemeClr val="tx1">
                    <a:lumMod val="65000"/>
                    <a:lumOff val="35000"/>
                  </a:schemeClr>
                </a:solidFill>
                <a:latin typeface="+mn-lt"/>
                <a:ea typeface="+mn-ea"/>
                <a:cs typeface="+mn-cs"/>
              </a:defRPr>
            </a:lvl8pPr>
            <a:lvl9pPr marL="3657600" indent="0" algn="ctr" defTabSz="914400" rtl="0" eaLnBrk="1" latinLnBrk="0" hangingPunct="1">
              <a:lnSpc>
                <a:spcPct val="110000"/>
              </a:lnSpc>
              <a:spcBef>
                <a:spcPts val="700"/>
              </a:spcBef>
              <a:buClr>
                <a:schemeClr val="tx2"/>
              </a:buClr>
              <a:buFont typeface="Arial" panose="020B0604020202020204" pitchFamily="34" charset="0"/>
              <a:buNone/>
              <a:defRPr sz="1600" kern="1200" baseline="0">
                <a:solidFill>
                  <a:schemeClr val="tx1">
                    <a:lumMod val="65000"/>
                    <a:lumOff val="35000"/>
                  </a:schemeClr>
                </a:solidFill>
                <a:latin typeface="+mn-lt"/>
                <a:ea typeface="+mn-ea"/>
                <a:cs typeface="+mn-cs"/>
              </a:defRPr>
            </a:lvl9pPr>
          </a:lstStyle>
          <a:p>
            <a:endParaRPr lang="en-US" dirty="0"/>
          </a:p>
        </p:txBody>
      </p:sp>
    </p:spTree>
    <p:extLst>
      <p:ext uri="{BB962C8B-B14F-4D97-AF65-F5344CB8AC3E}">
        <p14:creationId xmlns:p14="http://schemas.microsoft.com/office/powerpoint/2010/main" val="2114934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987550" y="311150"/>
            <a:ext cx="8229600" cy="914400"/>
          </a:xfrm>
        </p:spPr>
        <p:txBody>
          <a:bodyPr>
            <a:normAutofit fontScale="90000"/>
          </a:bodyPr>
          <a:lstStyle/>
          <a:p>
            <a:pPr eaLnBrk="1" hangingPunct="1">
              <a:defRPr/>
            </a:pPr>
            <a:r>
              <a:rPr lang="en-US" b="1" dirty="0" smtClean="0">
                <a:effectLst>
                  <a:outerShdw blurRad="38100" dist="38100" dir="2700000" algn="tl">
                    <a:srgbClr val="C0C0C0"/>
                  </a:outerShdw>
                </a:effectLst>
                <a:latin typeface="Arial" panose="020B0604020202020204" pitchFamily="34" charset="0"/>
                <a:cs typeface="Arial" panose="020B0604020202020204" pitchFamily="34" charset="0"/>
              </a:rPr>
              <a:t>Overview of the Law</a:t>
            </a:r>
            <a:endParaRPr b="1" dirty="0" smtClean="0">
              <a:effectLst>
                <a:outerShdw blurRad="38100" dist="38100" dir="2700000" algn="tl">
                  <a:srgbClr val="C0C0C0"/>
                </a:outerShdw>
              </a:effectLst>
              <a:latin typeface="Arial" panose="020B0604020202020204" pitchFamily="34" charset="0"/>
              <a:cs typeface="Arial" panose="020B0604020202020204" pitchFamily="34" charset="0"/>
            </a:endParaRPr>
          </a:p>
        </p:txBody>
      </p:sp>
      <p:sp>
        <p:nvSpPr>
          <p:cNvPr id="17411" name="Rectangle 3"/>
          <p:cNvSpPr>
            <a:spLocks noGrp="1" noChangeArrowheads="1"/>
          </p:cNvSpPr>
          <p:nvPr>
            <p:ph idx="1"/>
          </p:nvPr>
        </p:nvSpPr>
        <p:spPr>
          <a:xfrm>
            <a:off x="1987550" y="1275127"/>
            <a:ext cx="8229600" cy="4845050"/>
          </a:xfrm>
        </p:spPr>
        <p:txBody>
          <a:bodyPr>
            <a:normAutofit/>
          </a:bodyPr>
          <a:lstStyle/>
          <a:p>
            <a:pPr marL="0" indent="0" eaLnBrk="1" hangingPunct="1">
              <a:buNone/>
            </a:pPr>
            <a:endParaRPr lang="en-US" sz="3200" dirty="0">
              <a:solidFill>
                <a:srgbClr val="2A2D6C"/>
              </a:solidFill>
              <a:latin typeface="Calibri" charset="0"/>
            </a:endParaRPr>
          </a:p>
          <a:p>
            <a:pPr eaLnBrk="1" hangingPunct="1"/>
            <a:r>
              <a:rPr lang="en-US" sz="3000" dirty="0" smtClean="0">
                <a:solidFill>
                  <a:srgbClr val="2A2D6C"/>
                </a:solidFill>
                <a:latin typeface="Arial" panose="020B0604020202020204" pitchFamily="34" charset="0"/>
                <a:cs typeface="Arial" panose="020B0604020202020204" pitchFamily="34" charset="0"/>
              </a:rPr>
              <a:t>Liaisons</a:t>
            </a:r>
            <a:endParaRPr lang="en-US" sz="3000" dirty="0">
              <a:solidFill>
                <a:srgbClr val="2A2D6C"/>
              </a:solidFill>
              <a:latin typeface="Arial" panose="020B0604020202020204" pitchFamily="34" charset="0"/>
              <a:cs typeface="Arial" panose="020B0604020202020204" pitchFamily="34" charset="0"/>
            </a:endParaRPr>
          </a:p>
          <a:p>
            <a:pPr eaLnBrk="1" hangingPunct="1"/>
            <a:r>
              <a:rPr lang="en-US" sz="3000" dirty="0">
                <a:solidFill>
                  <a:srgbClr val="2A2D6C"/>
                </a:solidFill>
                <a:latin typeface="Arial" panose="020B0604020202020204" pitchFamily="34" charset="0"/>
                <a:cs typeface="Arial" panose="020B0604020202020204" pitchFamily="34" charset="0"/>
              </a:rPr>
              <a:t>Eligibility and identification</a:t>
            </a:r>
          </a:p>
          <a:p>
            <a:pPr eaLnBrk="1" hangingPunct="1"/>
            <a:r>
              <a:rPr lang="en-US" sz="3000" dirty="0">
                <a:solidFill>
                  <a:srgbClr val="2A2D6C"/>
                </a:solidFill>
                <a:latin typeface="Arial" panose="020B0604020202020204" pitchFamily="34" charset="0"/>
                <a:cs typeface="Arial" panose="020B0604020202020204" pitchFamily="34" charset="0"/>
              </a:rPr>
              <a:t>School of origin</a:t>
            </a:r>
          </a:p>
          <a:p>
            <a:pPr eaLnBrk="1" hangingPunct="1"/>
            <a:r>
              <a:rPr lang="en-US" sz="3000" dirty="0">
                <a:solidFill>
                  <a:srgbClr val="2A2D6C"/>
                </a:solidFill>
                <a:latin typeface="Arial" panose="020B0604020202020204" pitchFamily="34" charset="0"/>
                <a:cs typeface="Arial" panose="020B0604020202020204" pitchFamily="34" charset="0"/>
              </a:rPr>
              <a:t>Immediate enrollment</a:t>
            </a:r>
          </a:p>
          <a:p>
            <a:pPr eaLnBrk="1" hangingPunct="1"/>
            <a:r>
              <a:rPr lang="en-US" sz="3000" dirty="0">
                <a:solidFill>
                  <a:srgbClr val="2A2D6C"/>
                </a:solidFill>
                <a:latin typeface="Arial" panose="020B0604020202020204" pitchFamily="34" charset="0"/>
                <a:cs typeface="Arial" panose="020B0604020202020204" pitchFamily="34" charset="0"/>
              </a:rPr>
              <a:t>Disputes</a:t>
            </a:r>
          </a:p>
          <a:p>
            <a:pPr eaLnBrk="1" hangingPunct="1"/>
            <a:r>
              <a:rPr lang="en-US" sz="3000" dirty="0">
                <a:solidFill>
                  <a:srgbClr val="2A2D6C"/>
                </a:solidFill>
                <a:latin typeface="Arial" panose="020B0604020202020204" pitchFamily="34" charset="0"/>
                <a:cs typeface="Arial" panose="020B0604020202020204" pitchFamily="34" charset="0"/>
              </a:rPr>
              <a:t>Title </a:t>
            </a:r>
            <a:r>
              <a:rPr lang="en-US" sz="3000" dirty="0" smtClean="0">
                <a:solidFill>
                  <a:srgbClr val="2A2D6C"/>
                </a:solidFill>
                <a:latin typeface="Arial" panose="020B0604020202020204" pitchFamily="34" charset="0"/>
                <a:cs typeface="Arial" panose="020B0604020202020204" pitchFamily="34" charset="0"/>
              </a:rPr>
              <a:t>I</a:t>
            </a:r>
            <a:endParaRPr lang="en-US" sz="3000" dirty="0">
              <a:solidFill>
                <a:srgbClr val="2A2D6C"/>
              </a:solidFill>
              <a:latin typeface="Arial" panose="020B0604020202020204" pitchFamily="34" charset="0"/>
              <a:cs typeface="Arial" panose="020B0604020202020204" pitchFamily="34" charset="0"/>
            </a:endParaRPr>
          </a:p>
        </p:txBody>
      </p:sp>
      <p:sp>
        <p:nvSpPr>
          <p:cNvPr id="17412"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D7AB03DC-9988-E24A-85BC-607951285C31}" type="slidenum">
              <a:rPr lang="en-US" sz="1400">
                <a:solidFill>
                  <a:srgbClr val="8889A7"/>
                </a:solidFill>
                <a:latin typeface="Calibri" charset="0"/>
              </a:rPr>
              <a:pPr/>
              <a:t>3</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16431018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3919184" cy="1492132"/>
          </a:xfrm>
        </p:spPr>
        <p:txBody>
          <a:bodyPr/>
          <a:lstStyle/>
          <a:p>
            <a:endParaRPr lang="en-US" dirty="0"/>
          </a:p>
        </p:txBody>
      </p:sp>
      <p:sp>
        <p:nvSpPr>
          <p:cNvPr id="4" name="Content Placeholder 3"/>
          <p:cNvSpPr>
            <a:spLocks noGrp="1"/>
          </p:cNvSpPr>
          <p:nvPr>
            <p:ph sz="half" idx="2"/>
          </p:nvPr>
        </p:nvSpPr>
        <p:spPr/>
        <p:txBody>
          <a:bodyPr/>
          <a:lstStyle/>
          <a:p>
            <a:pPr marL="0" indent="0">
              <a:buNone/>
            </a:pPr>
            <a:r>
              <a:rPr lang="en-US" sz="4800" b="1" dirty="0">
                <a:latin typeface="Arial" panose="020B0604020202020204" pitchFamily="34" charset="0"/>
                <a:cs typeface="Arial" panose="020B0604020202020204" pitchFamily="34" charset="0"/>
              </a:rPr>
              <a:t>Questions, questions and more questions!!!!!!!</a:t>
            </a:r>
          </a:p>
          <a:p>
            <a:endParaRPr lang="en-US" dirty="0"/>
          </a:p>
        </p:txBody>
      </p:sp>
      <p:pic>
        <p:nvPicPr>
          <p:cNvPr id="5"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86814" y="347822"/>
            <a:ext cx="3884048" cy="36195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2611964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953776"/>
            <a:ext cx="10178322" cy="5565152"/>
          </a:xfrm>
        </p:spPr>
        <p:txBody>
          <a:bodyPr>
            <a:normAutofit/>
          </a:bodyPr>
          <a:lstStyle/>
          <a:p>
            <a:pPr marL="0" indent="0">
              <a:buNone/>
            </a:pPr>
            <a:r>
              <a:rPr lang="en-US" sz="3600" dirty="0">
                <a:latin typeface="Arial" panose="020B0604020202020204" pitchFamily="34" charset="0"/>
                <a:cs typeface="Arial" panose="020B0604020202020204" pitchFamily="34" charset="0"/>
              </a:rPr>
              <a:t>The local liaison serves as one of the primary contacts between homeless families and school staff, district personnel, shelter workers, and other service providers. The liaison coordinates services to ensure that homeless children and youth enroll in school and have the opportunity to succeed academically.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9030339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anose="020B0604020202020204" pitchFamily="34" charset="0"/>
                <a:cs typeface="Arial" panose="020B0604020202020204" pitchFamily="34" charset="0"/>
              </a:rPr>
              <a:t> Staff</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251678" y="1321287"/>
            <a:ext cx="10178322" cy="4558306"/>
          </a:xfrm>
        </p:spPr>
        <p:txBody>
          <a:bodyPr>
            <a:normAutofit fontScale="92500" lnSpcReduction="20000"/>
          </a:bodyPr>
          <a:lstStyle/>
          <a:p>
            <a:r>
              <a:rPr lang="en-US" sz="2800" dirty="0">
                <a:latin typeface="Arial" panose="020B0604020202020204" pitchFamily="34" charset="0"/>
                <a:cs typeface="Arial" panose="020B0604020202020204" pitchFamily="34" charset="0"/>
              </a:rPr>
              <a:t>Liaisons are required to train </a:t>
            </a:r>
            <a:r>
              <a:rPr lang="en-US" sz="2800" dirty="0" smtClean="0">
                <a:latin typeface="Arial" panose="020B0604020202020204" pitchFamily="34" charset="0"/>
                <a:cs typeface="Arial" panose="020B0604020202020204" pitchFamily="34" charset="0"/>
              </a:rPr>
              <a:t>district staff</a:t>
            </a:r>
            <a:r>
              <a:rPr lang="en-US" sz="2800" dirty="0">
                <a:latin typeface="Arial" panose="020B0604020202020204" pitchFamily="34" charset="0"/>
                <a:cs typeface="Arial" panose="020B0604020202020204" pitchFamily="34" charset="0"/>
              </a:rPr>
              <a:t>. </a:t>
            </a:r>
            <a:endParaRPr lang="en-US" sz="2800" dirty="0" smtClean="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2600" dirty="0" smtClean="0">
                <a:latin typeface="Arial" panose="020B0604020202020204" pitchFamily="34" charset="0"/>
                <a:cs typeface="Arial" panose="020B0604020202020204" pitchFamily="34" charset="0"/>
              </a:rPr>
              <a:t>First, make sure they know who the district liaison is and the liaisons contact information.</a:t>
            </a:r>
          </a:p>
          <a:p>
            <a:pPr lvl="1">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What </a:t>
            </a:r>
            <a:r>
              <a:rPr lang="en-US" sz="2800" dirty="0">
                <a:latin typeface="Arial" panose="020B0604020202020204" pitchFamily="34" charset="0"/>
                <a:cs typeface="Arial" panose="020B0604020202020204" pitchFamily="34" charset="0"/>
              </a:rPr>
              <a:t>is McKinney-Vento</a:t>
            </a:r>
            <a:r>
              <a:rPr lang="en-US" sz="2800" dirty="0" smtClean="0">
                <a:latin typeface="Arial" panose="020B0604020202020204" pitchFamily="34" charset="0"/>
                <a:cs typeface="Arial" panose="020B0604020202020204" pitchFamily="34" charset="0"/>
              </a:rPr>
              <a:t>?</a:t>
            </a:r>
          </a:p>
          <a:p>
            <a:pPr lvl="1">
              <a:buFont typeface="Wingdings" panose="05000000000000000000" pitchFamily="2" charset="2"/>
              <a:buChar char="Ø"/>
            </a:pPr>
            <a:r>
              <a:rPr lang="en-US" sz="2800" dirty="0" smtClean="0">
                <a:latin typeface="Arial" panose="020B0604020202020204" pitchFamily="34" charset="0"/>
                <a:cs typeface="Arial" panose="020B0604020202020204" pitchFamily="34" charset="0"/>
              </a:rPr>
              <a:t>Explain the law and what the district must do to comply with the law.</a:t>
            </a:r>
            <a:endParaRPr lang="en-US" sz="2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2800" dirty="0">
                <a:latin typeface="Arial" panose="020B0604020202020204" pitchFamily="34" charset="0"/>
                <a:cs typeface="Arial" panose="020B0604020202020204" pitchFamily="34" charset="0"/>
              </a:rPr>
              <a:t>Identification of students</a:t>
            </a:r>
            <a:r>
              <a:rPr lang="en-US" sz="2800" dirty="0" smtClean="0">
                <a:latin typeface="Arial" panose="020B0604020202020204" pitchFamily="34" charset="0"/>
                <a:cs typeface="Arial" panose="020B0604020202020204" pitchFamily="34" charset="0"/>
              </a:rPr>
              <a:t>.</a:t>
            </a:r>
          </a:p>
          <a:p>
            <a:pPr marL="457200" lvl="1" indent="0">
              <a:buNone/>
            </a:pPr>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Distribute McKinney-Vento procedures for your district so everyone will know what to do in the case they suspect a child might be in a homeless situation.</a:t>
            </a:r>
          </a:p>
          <a:p>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5581456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latin typeface="Arial" panose="020B0604020202020204" pitchFamily="34" charset="0"/>
                <a:cs typeface="Arial" panose="020B0604020202020204" pitchFamily="34" charset="0"/>
              </a:rPr>
              <a:t>Educational rights posters are disseminated</a:t>
            </a:r>
          </a:p>
        </p:txBody>
      </p:sp>
      <p:sp>
        <p:nvSpPr>
          <p:cNvPr id="3" name="Content Placeholder 2"/>
          <p:cNvSpPr>
            <a:spLocks noGrp="1"/>
          </p:cNvSpPr>
          <p:nvPr>
            <p:ph idx="1"/>
          </p:nvPr>
        </p:nvSpPr>
        <p:spPr>
          <a:xfrm>
            <a:off x="1251678" y="1745673"/>
            <a:ext cx="10178322" cy="4133919"/>
          </a:xfrm>
        </p:spPr>
        <p:txBody>
          <a:bodyPr>
            <a:normAutofit lnSpcReduction="10000"/>
          </a:bodyPr>
          <a:lstStyle/>
          <a:p>
            <a:pPr marL="0" indent="0" algn="ctr">
              <a:buNone/>
            </a:pPr>
            <a:r>
              <a:rPr lang="en-US" b="1" dirty="0">
                <a:solidFill>
                  <a:schemeClr val="tx1"/>
                </a:solidFill>
                <a:latin typeface="Arial" panose="020B0604020202020204" pitchFamily="34" charset="0"/>
                <a:cs typeface="Arial" panose="020B0604020202020204" pitchFamily="34" charset="0"/>
              </a:rPr>
              <a:t>http://center.serve.org/nche/online_order.php</a:t>
            </a:r>
          </a:p>
          <a:p>
            <a:pPr algn="ctr"/>
            <a:endParaRPr lang="en-US" dirty="0" smtClean="0">
              <a:solidFill>
                <a:schemeClr val="tx2"/>
              </a:solidFill>
              <a:latin typeface="Arial" panose="020B0604020202020204" pitchFamily="34" charset="0"/>
              <a:cs typeface="Arial" panose="020B0604020202020204" pitchFamily="34" charset="0"/>
            </a:endParaRPr>
          </a:p>
          <a:p>
            <a:pPr marL="0" indent="0" algn="ctr">
              <a:buNone/>
            </a:pPr>
            <a:r>
              <a:rPr lang="en-US" dirty="0" smtClean="0">
                <a:solidFill>
                  <a:schemeClr val="tx2"/>
                </a:solidFill>
                <a:latin typeface="Arial" panose="020B0604020202020204" pitchFamily="34" charset="0"/>
                <a:cs typeface="Arial" panose="020B0604020202020204" pitchFamily="34" charset="0"/>
              </a:rPr>
              <a:t>Public </a:t>
            </a:r>
            <a:r>
              <a:rPr lang="en-US" dirty="0">
                <a:solidFill>
                  <a:schemeClr val="tx2"/>
                </a:solidFill>
                <a:latin typeface="Arial" panose="020B0604020202020204" pitchFamily="34" charset="0"/>
                <a:cs typeface="Arial" panose="020B0604020202020204" pitchFamily="34" charset="0"/>
              </a:rPr>
              <a:t>notice of MV rights is disseminated </a:t>
            </a:r>
            <a:r>
              <a:rPr lang="en-US" dirty="0">
                <a:solidFill>
                  <a:srgbClr val="C40000"/>
                </a:solidFill>
                <a:latin typeface="Arial" panose="020B0604020202020204" pitchFamily="34" charset="0"/>
                <a:cs typeface="Arial" panose="020B0604020202020204" pitchFamily="34" charset="0"/>
              </a:rPr>
              <a:t>in locations frequented by parents, </a:t>
            </a:r>
            <a:r>
              <a:rPr lang="en-US" dirty="0" smtClean="0">
                <a:solidFill>
                  <a:srgbClr val="C40000"/>
                </a:solidFill>
                <a:latin typeface="Arial" panose="020B0604020202020204" pitchFamily="34" charset="0"/>
                <a:cs typeface="Arial" panose="020B0604020202020204" pitchFamily="34" charset="0"/>
              </a:rPr>
              <a:t>guardians, and </a:t>
            </a:r>
            <a:r>
              <a:rPr lang="en-US" dirty="0">
                <a:solidFill>
                  <a:srgbClr val="C40000"/>
                </a:solidFill>
                <a:latin typeface="Arial" panose="020B0604020202020204" pitchFamily="34" charset="0"/>
                <a:cs typeface="Arial" panose="020B0604020202020204" pitchFamily="34" charset="0"/>
              </a:rPr>
              <a:t>unaccompanied youth, in a manner and form understandable </a:t>
            </a:r>
            <a:r>
              <a:rPr lang="en-US" dirty="0" smtClean="0">
                <a:solidFill>
                  <a:srgbClr val="C40000"/>
                </a:solidFill>
                <a:latin typeface="Arial" panose="020B0604020202020204" pitchFamily="34" charset="0"/>
                <a:cs typeface="Arial" panose="020B0604020202020204" pitchFamily="34" charset="0"/>
              </a:rPr>
              <a:t>to them.</a:t>
            </a:r>
          </a:p>
          <a:p>
            <a:pPr lvl="3">
              <a:buFont typeface="Wingdings" panose="05000000000000000000" pitchFamily="2" charset="2"/>
              <a:buChar char="Ø"/>
            </a:pPr>
            <a:r>
              <a:rPr lang="en-US" sz="2000" dirty="0" smtClean="0">
                <a:latin typeface="Arial" panose="020B0604020202020204" pitchFamily="34" charset="0"/>
                <a:cs typeface="Arial" panose="020B0604020202020204" pitchFamily="34" charset="0"/>
              </a:rPr>
              <a:t>Laundry </a:t>
            </a:r>
            <a:r>
              <a:rPr lang="en-US" sz="2000" dirty="0">
                <a:latin typeface="Arial" panose="020B0604020202020204" pitchFamily="34" charset="0"/>
                <a:cs typeface="Arial" panose="020B0604020202020204" pitchFamily="34" charset="0"/>
              </a:rPr>
              <a:t>Mat</a:t>
            </a:r>
          </a:p>
          <a:p>
            <a:pPr lvl="3">
              <a:buFont typeface="Wingdings" panose="05000000000000000000" pitchFamily="2" charset="2"/>
              <a:buChar char="Ø"/>
            </a:pPr>
            <a:r>
              <a:rPr lang="en-US" sz="2000" dirty="0">
                <a:latin typeface="Arial" panose="020B0604020202020204" pitchFamily="34" charset="0"/>
                <a:cs typeface="Arial" panose="020B0604020202020204" pitchFamily="34" charset="0"/>
              </a:rPr>
              <a:t>Health Office</a:t>
            </a:r>
          </a:p>
          <a:p>
            <a:pPr lvl="3">
              <a:buFont typeface="Wingdings" panose="05000000000000000000" pitchFamily="2" charset="2"/>
              <a:buChar char="Ø"/>
            </a:pPr>
            <a:r>
              <a:rPr lang="en-US" sz="2000" dirty="0">
                <a:latin typeface="Arial" panose="020B0604020202020204" pitchFamily="34" charset="0"/>
                <a:cs typeface="Arial" panose="020B0604020202020204" pitchFamily="34" charset="0"/>
              </a:rPr>
              <a:t>Doctor’s </a:t>
            </a:r>
            <a:r>
              <a:rPr lang="en-US" sz="2000" dirty="0" smtClean="0">
                <a:latin typeface="Arial" panose="020B0604020202020204" pitchFamily="34" charset="0"/>
                <a:cs typeface="Arial" panose="020B0604020202020204" pitchFamily="34" charset="0"/>
              </a:rPr>
              <a:t>Office</a:t>
            </a:r>
          </a:p>
          <a:p>
            <a:pPr lvl="3">
              <a:buFont typeface="Wingdings" panose="05000000000000000000" pitchFamily="2" charset="2"/>
              <a:buChar char="Ø"/>
            </a:pPr>
            <a:r>
              <a:rPr lang="en-US" sz="2000" dirty="0" smtClean="0">
                <a:latin typeface="Arial" panose="020B0604020202020204" pitchFamily="34" charset="0"/>
                <a:cs typeface="Arial" panose="020B0604020202020204" pitchFamily="34" charset="0"/>
              </a:rPr>
              <a:t>Churches</a:t>
            </a:r>
          </a:p>
          <a:p>
            <a:pPr lvl="3">
              <a:buFont typeface="Wingdings" panose="05000000000000000000" pitchFamily="2" charset="2"/>
              <a:buChar char="Ø"/>
            </a:pPr>
            <a:r>
              <a:rPr lang="en-US" sz="2000" dirty="0" smtClean="0">
                <a:latin typeface="Arial" panose="020B0604020202020204" pitchFamily="34" charset="0"/>
                <a:cs typeface="Arial" panose="020B0604020202020204" pitchFamily="34" charset="0"/>
              </a:rPr>
              <a:t>Local retailers</a:t>
            </a:r>
          </a:p>
          <a:p>
            <a:pPr lvl="3">
              <a:buFont typeface="Wingdings" panose="05000000000000000000" pitchFamily="2" charset="2"/>
              <a:buChar char="Ø"/>
            </a:pPr>
            <a:r>
              <a:rPr lang="en-US" sz="2000" dirty="0" smtClean="0">
                <a:latin typeface="Arial" panose="020B0604020202020204" pitchFamily="34" charset="0"/>
                <a:cs typeface="Arial" panose="020B0604020202020204" pitchFamily="34" charset="0"/>
              </a:rPr>
              <a:t>Library</a:t>
            </a:r>
            <a:endParaRPr lang="en-US" sz="2000" dirty="0">
              <a:latin typeface="Arial" panose="020B0604020202020204" pitchFamily="34" charset="0"/>
              <a:cs typeface="Arial" panose="020B0604020202020204" pitchFamily="34" charset="0"/>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19867282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0338" y="2858022"/>
            <a:ext cx="3211320" cy="3118549"/>
          </a:xfrm>
          <a:prstGeom prst="rect">
            <a:avLst/>
          </a:prstGeom>
        </p:spPr>
      </p:pic>
      <p:sp>
        <p:nvSpPr>
          <p:cNvPr id="4" name="Rectangle 3"/>
          <p:cNvSpPr/>
          <p:nvPr/>
        </p:nvSpPr>
        <p:spPr>
          <a:xfrm rot="20330782">
            <a:off x="1036238" y="1166001"/>
            <a:ext cx="5242141" cy="584775"/>
          </a:xfrm>
          <a:prstGeom prst="rect">
            <a:avLst/>
          </a:prstGeom>
        </p:spPr>
        <p:txBody>
          <a:bodyPr wrap="none">
            <a:spAutoFit/>
          </a:bodyPr>
          <a:lstStyle/>
          <a:p>
            <a:r>
              <a:rPr lang="en-US" sz="3200" b="1" dirty="0">
                <a:latin typeface="Arial" panose="020B0604020202020204" pitchFamily="34" charset="0"/>
                <a:cs typeface="Arial" panose="020B0604020202020204" pitchFamily="34" charset="0"/>
              </a:rPr>
              <a:t>Prepare all </a:t>
            </a:r>
            <a:r>
              <a:rPr lang="en-US" sz="3200" b="1" dirty="0" smtClean="0">
                <a:latin typeface="Arial" panose="020B0604020202020204" pitchFamily="34" charset="0"/>
                <a:cs typeface="Arial" panose="020B0604020202020204" pitchFamily="34" charset="0"/>
              </a:rPr>
              <a:t>Forms Needed</a:t>
            </a:r>
            <a:endParaRPr lang="en-US" sz="3200" dirty="0">
              <a:latin typeface="Arial" panose="020B0604020202020204" pitchFamily="34" charset="0"/>
              <a:cs typeface="Arial" panose="020B0604020202020204" pitchFamily="34" charset="0"/>
            </a:endParaRPr>
          </a:p>
        </p:txBody>
      </p:sp>
      <p:sp>
        <p:nvSpPr>
          <p:cNvPr id="5" name="Rectangle 4"/>
          <p:cNvSpPr/>
          <p:nvPr/>
        </p:nvSpPr>
        <p:spPr>
          <a:xfrm>
            <a:off x="7030816" y="629932"/>
            <a:ext cx="3871981" cy="5632311"/>
          </a:xfrm>
          <a:prstGeom prst="rect">
            <a:avLst/>
          </a:prstGeom>
        </p:spPr>
        <p:txBody>
          <a:bodyPr wrap="square">
            <a:spAutoFit/>
          </a:bodyPr>
          <a:lstStyle/>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Residency Form</a:t>
            </a:r>
          </a:p>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Parent's Rights</a:t>
            </a:r>
          </a:p>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Dispute Resolution</a:t>
            </a:r>
          </a:p>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Collaboration Form</a:t>
            </a:r>
          </a:p>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Missing Documents Form</a:t>
            </a:r>
          </a:p>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Caregiver Form</a:t>
            </a:r>
          </a:p>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School of Origin Request Form</a:t>
            </a:r>
          </a:p>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Written Notification Form</a:t>
            </a:r>
          </a:p>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School of Origin Checklist</a:t>
            </a:r>
          </a:p>
          <a:p>
            <a:pPr marL="285750" indent="-285750">
              <a:buFont typeface="Wingdings" panose="05000000000000000000" pitchFamily="2" charset="2"/>
              <a:buChar char="§"/>
            </a:pPr>
            <a:r>
              <a:rPr lang="en-US" sz="2400" dirty="0">
                <a:latin typeface="Arial" panose="020B0604020202020204" pitchFamily="34" charset="0"/>
                <a:cs typeface="Arial" panose="020B0604020202020204" pitchFamily="34" charset="0"/>
              </a:rPr>
              <a:t>Documentation Form for Students Experiencing Homelessness</a:t>
            </a:r>
          </a:p>
        </p:txBody>
      </p:sp>
    </p:spTree>
    <p:extLst>
      <p:ext uri="{BB962C8B-B14F-4D97-AF65-F5344CB8AC3E}">
        <p14:creationId xmlns:p14="http://schemas.microsoft.com/office/powerpoint/2010/main" val="42677079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anose="020B0604020202020204" pitchFamily="34" charset="0"/>
                <a:cs typeface="Arial" panose="020B0604020202020204" pitchFamily="34" charset="0"/>
              </a:rPr>
              <a:t>Description of Forms</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251678" y="1491916"/>
            <a:ext cx="10178322" cy="5132015"/>
          </a:xfrm>
        </p:spPr>
        <p:txBody>
          <a:bodyPr>
            <a:normAutofit fontScale="92500" lnSpcReduction="10000"/>
          </a:bodyPr>
          <a:lstStyle/>
          <a:p>
            <a:pPr marL="0" indent="0">
              <a:buNone/>
            </a:pPr>
            <a:r>
              <a:rPr lang="en-US" b="1" dirty="0">
                <a:latin typeface="Arial" panose="020B0604020202020204" pitchFamily="34" charset="0"/>
                <a:cs typeface="Arial" panose="020B0604020202020204" pitchFamily="34" charset="0"/>
              </a:rPr>
              <a:t>All forms listed below are on </a:t>
            </a:r>
            <a:r>
              <a:rPr lang="en-US" b="1" dirty="0" smtClean="0">
                <a:latin typeface="Arial" panose="020B0604020202020204" pitchFamily="34" charset="0"/>
                <a:cs typeface="Arial" panose="020B0604020202020204" pitchFamily="34" charset="0"/>
              </a:rPr>
              <a:t>ADE’S website.</a:t>
            </a:r>
          </a:p>
          <a:p>
            <a:pPr marL="0" indent="0">
              <a:buNone/>
            </a:pPr>
            <a:r>
              <a:rPr lang="en-US" sz="2200" b="1" dirty="0">
                <a:solidFill>
                  <a:schemeClr val="accent4"/>
                </a:solidFill>
                <a:latin typeface="Arial" panose="020B0604020202020204" pitchFamily="34" charset="0"/>
                <a:cs typeface="Arial" panose="020B0604020202020204" pitchFamily="34" charset="0"/>
                <a:hlinkClick r:id="rId2"/>
              </a:rPr>
              <a:t>Residency Form</a:t>
            </a:r>
            <a:r>
              <a:rPr lang="en-US" sz="2200" b="1" dirty="0">
                <a:solidFill>
                  <a:schemeClr val="accent4"/>
                </a:solidFill>
                <a:latin typeface="Arial" panose="020B0604020202020204" pitchFamily="34" charset="0"/>
                <a:cs typeface="Arial" panose="020B0604020202020204" pitchFamily="34" charset="0"/>
              </a:rPr>
              <a:t> </a:t>
            </a:r>
            <a:endParaRPr lang="en-US" sz="2200" dirty="0">
              <a:solidFill>
                <a:schemeClr val="accent4"/>
              </a:solidFill>
              <a:latin typeface="Arial" panose="020B0604020202020204" pitchFamily="34" charset="0"/>
              <a:cs typeface="Arial" panose="020B0604020202020204" pitchFamily="34" charset="0"/>
            </a:endParaRPr>
          </a:p>
          <a:p>
            <a:r>
              <a:rPr lang="en-US" sz="2200" b="1" dirty="0">
                <a:latin typeface="Arial" panose="020B0604020202020204" pitchFamily="34" charset="0"/>
                <a:cs typeface="Arial" panose="020B0604020202020204" pitchFamily="34" charset="0"/>
              </a:rPr>
              <a:t>All students receive this form at the beginning of each school year. This form is used to help determine the eligibility of the student. Forms of all students who are eligible for McKinney-Vento services must be kept by the liaison.</a:t>
            </a:r>
            <a:endParaRPr lang="en-US" sz="2200" dirty="0">
              <a:latin typeface="Arial" panose="020B0604020202020204" pitchFamily="34" charset="0"/>
              <a:cs typeface="Arial" panose="020B0604020202020204" pitchFamily="34" charset="0"/>
            </a:endParaRPr>
          </a:p>
          <a:p>
            <a:pPr marL="0" indent="0">
              <a:buNone/>
            </a:pPr>
            <a:r>
              <a:rPr lang="en-US" sz="2200" b="1" dirty="0">
                <a:latin typeface="Arial" panose="020B0604020202020204" pitchFamily="34" charset="0"/>
                <a:cs typeface="Arial" panose="020B0604020202020204" pitchFamily="34" charset="0"/>
                <a:hlinkClick r:id="rId3"/>
              </a:rPr>
              <a:t>Rights and Services for Children and Youth Experiencing Homelessness</a:t>
            </a:r>
            <a:endParaRPr lang="en-US" sz="2200" dirty="0">
              <a:latin typeface="Arial" panose="020B0604020202020204" pitchFamily="34" charset="0"/>
              <a:cs typeface="Arial" panose="020B0604020202020204" pitchFamily="34" charset="0"/>
            </a:endParaRPr>
          </a:p>
          <a:p>
            <a:r>
              <a:rPr lang="en-US" sz="2200" b="1" dirty="0">
                <a:latin typeface="Arial" panose="020B0604020202020204" pitchFamily="34" charset="0"/>
                <a:cs typeface="Arial" panose="020B0604020202020204" pitchFamily="34" charset="0"/>
              </a:rPr>
              <a:t>This is the list of Rights and Services that all parents must receive when the child is identified as McKinney-Vento eligible.</a:t>
            </a:r>
            <a:endParaRPr lang="en-US" sz="2200" dirty="0">
              <a:latin typeface="Arial" panose="020B0604020202020204" pitchFamily="34" charset="0"/>
              <a:cs typeface="Arial" panose="020B0604020202020204" pitchFamily="34" charset="0"/>
            </a:endParaRPr>
          </a:p>
          <a:p>
            <a:pPr marL="0" indent="0">
              <a:buNone/>
            </a:pPr>
            <a:r>
              <a:rPr lang="en-US" sz="2200" b="1" dirty="0">
                <a:latin typeface="Arial" panose="020B0604020202020204" pitchFamily="34" charset="0"/>
                <a:cs typeface="Arial" panose="020B0604020202020204" pitchFamily="34" charset="0"/>
                <a:hlinkClick r:id="rId4"/>
              </a:rPr>
              <a:t>Sample Dispute Resolution Form</a:t>
            </a:r>
            <a:endParaRPr lang="en-US" sz="2200" dirty="0">
              <a:latin typeface="Arial" panose="020B0604020202020204" pitchFamily="34" charset="0"/>
              <a:cs typeface="Arial" panose="020B0604020202020204" pitchFamily="34" charset="0"/>
            </a:endParaRPr>
          </a:p>
          <a:p>
            <a:r>
              <a:rPr lang="en-US" sz="2200" b="1" dirty="0">
                <a:latin typeface="Arial" panose="020B0604020202020204" pitchFamily="34" charset="0"/>
                <a:cs typeface="Arial" panose="020B0604020202020204" pitchFamily="34" charset="0"/>
              </a:rPr>
              <a:t>All districts are required by law to have a Dispute Resolution Process!  Parents or unaccompanied </a:t>
            </a:r>
            <a:r>
              <a:rPr lang="en-US" sz="2200" b="1" dirty="0" smtClean="0">
                <a:latin typeface="Arial" panose="020B0604020202020204" pitchFamily="34" charset="0"/>
                <a:cs typeface="Arial" panose="020B0604020202020204" pitchFamily="34" charset="0"/>
              </a:rPr>
              <a:t>youth have </a:t>
            </a:r>
            <a:r>
              <a:rPr lang="en-US" sz="2200" b="1" dirty="0">
                <a:latin typeface="Arial" panose="020B0604020202020204" pitchFamily="34" charset="0"/>
                <a:cs typeface="Arial" panose="020B0604020202020204" pitchFamily="34" charset="0"/>
              </a:rPr>
              <a:t>the right to dispute the district’s decision on transportation to the school of origin.  If parents want to file a complaint, they must follow the policy.  This policy covers the district in these situations. </a:t>
            </a:r>
            <a:endParaRPr lang="en-US" sz="2200" dirty="0">
              <a:latin typeface="Arial" panose="020B0604020202020204" pitchFamily="34" charset="0"/>
              <a:cs typeface="Arial" panose="020B0604020202020204" pitchFamily="34" charset="0"/>
            </a:endParaRPr>
          </a:p>
          <a:p>
            <a:pPr marL="0" indent="0">
              <a:buNone/>
            </a:pPr>
            <a:r>
              <a:rPr lang="en-US" sz="2200" b="1" dirty="0">
                <a:latin typeface="Arial" panose="020B0604020202020204" pitchFamily="34" charset="0"/>
                <a:cs typeface="Arial" panose="020B0604020202020204" pitchFamily="34" charset="0"/>
              </a:rPr>
              <a:t> </a:t>
            </a:r>
            <a:endParaRPr lang="en-US" sz="2200" dirty="0">
              <a:latin typeface="Arial" panose="020B0604020202020204" pitchFamily="34" charset="0"/>
              <a:cs typeface="Arial" panose="020B0604020202020204" pitchFamily="34" charset="0"/>
            </a:endParaRPr>
          </a:p>
          <a:p>
            <a:pPr marL="0" indent="0">
              <a:buNone/>
            </a:pPr>
            <a:endParaRPr lang="en-US" u="sng"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4860769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8169" y="791896"/>
            <a:ext cx="9480884" cy="5632311"/>
          </a:xfrm>
          <a:prstGeom prst="rect">
            <a:avLst/>
          </a:prstGeom>
        </p:spPr>
        <p:txBody>
          <a:bodyPr wrap="square">
            <a:spAutoFit/>
          </a:bodyPr>
          <a:lstStyle/>
          <a:p>
            <a:r>
              <a:rPr lang="en-US" sz="2000" b="1" dirty="0">
                <a:solidFill>
                  <a:srgbClr val="FF0000"/>
                </a:solidFill>
                <a:latin typeface="Arial" panose="020B0604020202020204" pitchFamily="34" charset="0"/>
                <a:ea typeface="Calibri" panose="020F0502020204030204" pitchFamily="34" charset="0"/>
                <a:cs typeface="Arial" panose="020B0604020202020204" pitchFamily="34" charset="0"/>
                <a:hlinkClick r:id="rId2"/>
              </a:rPr>
              <a:t>Collaboration Form</a:t>
            </a:r>
            <a:endParaRPr lang="en-US" sz="2000" dirty="0">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2000" b="1" dirty="0">
                <a:latin typeface="Arial" panose="020B0604020202020204" pitchFamily="34" charset="0"/>
                <a:ea typeface="Calibri" panose="020F0502020204030204" pitchFamily="34" charset="0"/>
                <a:cs typeface="Arial" panose="020B0604020202020204" pitchFamily="34" charset="0"/>
              </a:rPr>
              <a:t>The collaboration form is for any collaborative partners to sign off on.  These are needed to apply for the grant and are used when something is needed for a child or family.  Partners are able to provide items that are unallowable with your funds. Examples: churches, sororities, civic clubs, individuals, companies, etc</a:t>
            </a:r>
            <a:r>
              <a:rPr lang="en-US" sz="2000" b="1" dirty="0" smtClean="0">
                <a:latin typeface="Arial" panose="020B060402020202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endParaRPr lang="en-US" sz="2000" b="1" dirty="0" smtClean="0">
              <a:latin typeface="Arial" panose="020B0604020202020204" pitchFamily="34" charset="0"/>
              <a:ea typeface="Calibri" panose="020F050202020403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hlinkClick r:id="rId3"/>
              </a:rPr>
              <a:t>Missing Documents Form</a:t>
            </a:r>
            <a:r>
              <a:rPr lang="en-US" sz="2000" b="1" dirty="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This form is to use so the liaison has  a list of all missing documents needed  for the student.  If they are missing a birth certificate, etc</a:t>
            </a:r>
            <a:r>
              <a:rPr lang="en-US" sz="2000" b="1" dirty="0" smtClean="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hlinkClick r:id="rId4"/>
              </a:rPr>
              <a:t>Sample Caregiver Form</a:t>
            </a: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This form may be used if the child is living with someone other than parent or guardian.  Districts may ask them to sign this form but you cannot require them to sign this.</a:t>
            </a:r>
            <a:endParaRPr lang="en-US" sz="2000"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effectLst/>
              <a:latin typeface="Calibri" panose="020F0502020204030204" pitchFamily="34" charset="0"/>
              <a:ea typeface="Calibri" panose="020F0502020204030204" pitchFamily="34" charset="0"/>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2020008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4419" y="826898"/>
            <a:ext cx="8597110" cy="5940088"/>
          </a:xfrm>
          <a:prstGeom prst="rect">
            <a:avLst/>
          </a:prstGeom>
        </p:spPr>
        <p:txBody>
          <a:bodyPr wrap="square">
            <a:spAutoFit/>
          </a:bodyPr>
          <a:lstStyle/>
          <a:p>
            <a:r>
              <a:rPr lang="en-US" sz="2000" b="1" dirty="0">
                <a:latin typeface="Arial" panose="020B0604020202020204" pitchFamily="34" charset="0"/>
                <a:cs typeface="Arial" panose="020B0604020202020204" pitchFamily="34" charset="0"/>
                <a:hlinkClick r:id="rId2"/>
              </a:rPr>
              <a:t>School of Origin Request Form</a:t>
            </a: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If </a:t>
            </a:r>
            <a:r>
              <a:rPr lang="en-US" sz="2000" b="1" dirty="0">
                <a:latin typeface="Arial" panose="020B0604020202020204" pitchFamily="34" charset="0"/>
                <a:cs typeface="Arial" panose="020B0604020202020204" pitchFamily="34" charset="0"/>
              </a:rPr>
              <a:t>parents request the child attend their school of origin, they need to fill out this form so the request is in writing.  Liaisons should keep up with the number of students who are attending their school of origin.  Also, it can be documented on this whether or not the district is transporting the child</a:t>
            </a:r>
            <a:r>
              <a:rPr lang="en-US" sz="2000" b="1" dirty="0" smtClean="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hlinkClick r:id="rId3"/>
              </a:rPr>
              <a:t>Written Notification Form for School of Origin Decision</a:t>
            </a:r>
            <a:r>
              <a:rPr lang="en-US" sz="2000" b="1" dirty="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This form is required if the district rejects the request for the school of origin.</a:t>
            </a:r>
            <a:endParaRPr lang="en-US" sz="2000"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a:p>
            <a:r>
              <a:rPr lang="en-US" sz="2000" b="1" dirty="0">
                <a:solidFill>
                  <a:schemeClr val="accent1">
                    <a:lumMod val="75000"/>
                  </a:schemeClr>
                </a:solidFill>
                <a:latin typeface="Arial" panose="020B0604020202020204" pitchFamily="34" charset="0"/>
                <a:cs typeface="Arial" panose="020B0604020202020204" pitchFamily="34" charset="0"/>
                <a:hlinkClick r:id="rId4"/>
              </a:rPr>
              <a:t>School of Origin Checklist for Decision Making</a:t>
            </a:r>
            <a:endParaRPr lang="en-US" sz="2000" dirty="0">
              <a:solidFill>
                <a:schemeClr val="accent1">
                  <a:lumMod val="7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This is a guidance to help make the decision of the school of origin. Is it in the best interest of the child</a:t>
            </a:r>
            <a:r>
              <a:rPr lang="en-US" sz="2000" b="1" dirty="0" smtClean="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sz="2000" b="1" dirty="0" smtClean="0">
              <a:latin typeface="Arial" panose="020B0604020202020204" pitchFamily="34" charset="0"/>
              <a:cs typeface="Arial" panose="020B0604020202020204" pitchFamily="34" charset="0"/>
            </a:endParaRPr>
          </a:p>
          <a:p>
            <a:r>
              <a:rPr lang="en-US" sz="2000" b="1" u="sng" dirty="0">
                <a:solidFill>
                  <a:schemeClr val="accent1">
                    <a:lumMod val="60000"/>
                    <a:lumOff val="40000"/>
                  </a:schemeClr>
                </a:solidFill>
                <a:latin typeface="Arial" panose="020B0604020202020204" pitchFamily="34" charset="0"/>
                <a:cs typeface="Arial" panose="020B0604020202020204" pitchFamily="34" charset="0"/>
              </a:rPr>
              <a:t>Documentation Form for Students Experiencing Homelessness</a:t>
            </a:r>
            <a:endParaRPr lang="en-US" sz="2000" dirty="0">
              <a:solidFill>
                <a:schemeClr val="accent1">
                  <a:lumMod val="60000"/>
                  <a:lumOff val="40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This form is a sample of how liaisons track the student’s services.</a:t>
            </a:r>
            <a:endParaRPr lang="en-US" sz="2000" dirty="0" smtClean="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 </a:t>
            </a:r>
            <a:endParaRPr lang="en-US" sz="2000" dirty="0" smtClean="0">
              <a:latin typeface="Arial" panose="020B0604020202020204" pitchFamily="34" charset="0"/>
              <a:cs typeface="Arial" panose="020B0604020202020204" pitchFamily="34" charset="0"/>
            </a:endParaRPr>
          </a:p>
          <a:p>
            <a:endParaRPr lang="en-US" sz="2000" b="1" dirty="0" smtClean="0">
              <a:latin typeface="Arial" panose="020B0604020202020204" pitchFamily="34" charset="0"/>
              <a:cs typeface="Arial" panose="020B0604020202020204" pitchFamily="34" charset="0"/>
            </a:endParaRPr>
          </a:p>
        </p:txBody>
      </p:sp>
      <p:pic>
        <p:nvPicPr>
          <p:cNvPr id="3" name="Picture 2" descr="Work, work, work–all he does is WORK! | AFFAIRCAR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62089" y="2905081"/>
            <a:ext cx="1529104" cy="1529104"/>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972589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panose="020B0604020202020204" pitchFamily="34" charset="0"/>
                <a:cs typeface="Arial" panose="020B0604020202020204" pitchFamily="34" charset="0"/>
              </a:rPr>
              <a:t>What next???</a:t>
            </a:r>
          </a:p>
        </p:txBody>
      </p:sp>
      <p:sp>
        <p:nvSpPr>
          <p:cNvPr id="3" name="Content Placeholder 2"/>
          <p:cNvSpPr>
            <a:spLocks noGrp="1"/>
          </p:cNvSpPr>
          <p:nvPr>
            <p:ph sz="half" idx="1"/>
          </p:nvPr>
        </p:nvSpPr>
        <p:spPr>
          <a:ln>
            <a:solidFill>
              <a:schemeClr val="accent1"/>
            </a:solidFill>
          </a:ln>
        </p:spPr>
        <p:txBody>
          <a:bodyPr/>
          <a:lstStyle/>
          <a:p>
            <a:r>
              <a:rPr lang="en-US" dirty="0">
                <a:latin typeface="Arial" panose="020B0604020202020204" pitchFamily="34" charset="0"/>
                <a:cs typeface="Arial" panose="020B0604020202020204" pitchFamily="34" charset="0"/>
              </a:rPr>
              <a:t>Residency forms are distributed to every student at the beginning of the year to help determine eligibility.</a:t>
            </a:r>
          </a:p>
          <a:p>
            <a:r>
              <a:rPr lang="en-US" dirty="0">
                <a:latin typeface="Arial" panose="020B0604020202020204" pitchFamily="34" charset="0"/>
                <a:cs typeface="Arial" panose="020B0604020202020204" pitchFamily="34" charset="0"/>
              </a:rPr>
              <a:t>It is the </a:t>
            </a:r>
            <a:r>
              <a:rPr lang="en-US" b="1" dirty="0">
                <a:latin typeface="Arial" panose="020B0604020202020204" pitchFamily="34" charset="0"/>
                <a:cs typeface="Arial" panose="020B0604020202020204" pitchFamily="34" charset="0"/>
              </a:rPr>
              <a:t>responsibility of the liaison </a:t>
            </a:r>
            <a:r>
              <a:rPr lang="en-US" dirty="0">
                <a:latin typeface="Arial" panose="020B0604020202020204" pitchFamily="34" charset="0"/>
                <a:cs typeface="Arial" panose="020B0604020202020204" pitchFamily="34" charset="0"/>
              </a:rPr>
              <a:t>to determine eligibility after going through all forms.</a:t>
            </a:r>
          </a:p>
          <a:p>
            <a:r>
              <a:rPr lang="en-US" dirty="0">
                <a:latin typeface="Arial" panose="020B0604020202020204" pitchFamily="34" charset="0"/>
                <a:cs typeface="Arial" panose="020B0604020202020204" pitchFamily="34" charset="0"/>
              </a:rPr>
              <a:t>Talk with all parents of students you believe are eligible to ensure you made the correct decision.</a:t>
            </a:r>
          </a:p>
          <a:p>
            <a:endParaRPr lang="en-US" dirty="0">
              <a:latin typeface="Calibri" panose="020F0502020204030204" pitchFamily="34" charset="0"/>
            </a:endParaRPr>
          </a:p>
          <a:p>
            <a:endParaRPr lang="en-US" dirty="0"/>
          </a:p>
        </p:txBody>
      </p:sp>
      <p:sp>
        <p:nvSpPr>
          <p:cNvPr id="4" name="Content Placeholder 3"/>
          <p:cNvSpPr>
            <a:spLocks noGrp="1"/>
          </p:cNvSpPr>
          <p:nvPr>
            <p:ph sz="half" idx="2"/>
          </p:nvPr>
        </p:nvSpPr>
        <p:spPr>
          <a:ln>
            <a:solidFill>
              <a:schemeClr val="accent1"/>
            </a:solidFill>
          </a:ln>
        </p:spPr>
        <p:txBody>
          <a:bodyPr/>
          <a:lstStyle/>
          <a:p>
            <a:r>
              <a:rPr lang="en-US" dirty="0">
                <a:latin typeface="Arial" panose="020B0604020202020204" pitchFamily="34" charset="0"/>
                <a:cs typeface="Arial" panose="020B0604020202020204" pitchFamily="34" charset="0"/>
              </a:rPr>
              <a:t>Talk with parents about the student’s needs. (School supplies, clothing, etc.)</a:t>
            </a:r>
          </a:p>
          <a:p>
            <a:r>
              <a:rPr lang="en-US" dirty="0">
                <a:latin typeface="Arial" panose="020B0604020202020204" pitchFamily="34" charset="0"/>
                <a:cs typeface="Arial" panose="020B0604020202020204" pitchFamily="34" charset="0"/>
              </a:rPr>
              <a:t>Give parents their educational rights information.</a:t>
            </a:r>
          </a:p>
          <a:p>
            <a:endParaRPr lang="en-US" dirty="0">
              <a:latin typeface="Arial" panose="020B0604020202020204" pitchFamily="34" charset="0"/>
              <a:cs typeface="Arial" panose="020B0604020202020204" pitchFamily="34" charset="0"/>
            </a:endParaRPr>
          </a:p>
          <a:p>
            <a:pPr>
              <a:buFont typeface="Wingdings" panose="05000000000000000000" pitchFamily="2" charset="2"/>
              <a:buChar char="q"/>
            </a:pPr>
            <a:r>
              <a:rPr lang="en-US" b="1" dirty="0">
                <a:latin typeface="Arial" panose="020B0604020202020204" pitchFamily="34" charset="0"/>
                <a:cs typeface="Arial" panose="020B0604020202020204" pitchFamily="34" charset="0"/>
              </a:rPr>
              <a:t>Residency forms are distributed at the beginning of each year.  Districts must identify each year! </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33947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099" y="1968243"/>
            <a:ext cx="1585551" cy="1479600"/>
          </a:xfrm>
          <a:prstGeom prst="rect">
            <a:avLst/>
          </a:prstGeom>
        </p:spPr>
      </p:pic>
      <p:sp>
        <p:nvSpPr>
          <p:cNvPr id="3" name="Rectangle 2"/>
          <p:cNvSpPr/>
          <p:nvPr/>
        </p:nvSpPr>
        <p:spPr>
          <a:xfrm>
            <a:off x="1503388" y="731226"/>
            <a:ext cx="7032694" cy="707886"/>
          </a:xfrm>
          <a:prstGeom prst="rect">
            <a:avLst/>
          </a:prstGeom>
        </p:spPr>
        <p:txBody>
          <a:bodyPr wrap="none">
            <a:spAutoFit/>
          </a:bodyPr>
          <a:lstStyle/>
          <a:p>
            <a:pPr algn="ctr"/>
            <a:r>
              <a:rPr lang="en-US"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panose="020B0604020202020204" pitchFamily="34" charset="0"/>
                <a:cs typeface="Arial" panose="020B0604020202020204" pitchFamily="34" charset="0"/>
              </a:rPr>
              <a:t>                                                </a:t>
            </a:r>
            <a:endParaRPr lang="en-US"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panose="020B0604020202020204" pitchFamily="34" charset="0"/>
              <a:cs typeface="Arial" panose="020B0604020202020204" pitchFamily="34" charset="0"/>
            </a:endParaRPr>
          </a:p>
        </p:txBody>
      </p:sp>
      <p:sp>
        <p:nvSpPr>
          <p:cNvPr id="4" name="Flowchart: Punched Tape 3"/>
          <p:cNvSpPr/>
          <p:nvPr/>
        </p:nvSpPr>
        <p:spPr>
          <a:xfrm rot="10800000" flipV="1">
            <a:off x="2576944" y="323219"/>
            <a:ext cx="5204879" cy="1479330"/>
          </a:xfrm>
          <a:prstGeom prst="flowChartPunchedTa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How </a:t>
            </a:r>
            <a:r>
              <a:rPr lang="en-US" sz="2400" dirty="0" smtClean="0">
                <a:latin typeface="Arial" panose="020B0604020202020204" pitchFamily="34" charset="0"/>
                <a:cs typeface="Arial" panose="020B0604020202020204" pitchFamily="34" charset="0"/>
              </a:rPr>
              <a:t>to </a:t>
            </a:r>
            <a:r>
              <a:rPr lang="en-US" sz="2400" dirty="0">
                <a:latin typeface="Arial" panose="020B0604020202020204" pitchFamily="34" charset="0"/>
                <a:cs typeface="Arial" panose="020B0604020202020204" pitchFamily="34" charset="0"/>
              </a:rPr>
              <a:t>determine if child is homeless </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5" name="Dodecagon 4"/>
          <p:cNvSpPr/>
          <p:nvPr/>
        </p:nvSpPr>
        <p:spPr>
          <a:xfrm>
            <a:off x="1335286" y="3656140"/>
            <a:ext cx="2174032" cy="2024743"/>
          </a:xfrm>
          <a:prstGeom prst="do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What lead you to this situation?</a:t>
            </a:r>
            <a:endParaRPr lang="en-US" dirty="0">
              <a:latin typeface="Arial" panose="020B0604020202020204" pitchFamily="34" charset="0"/>
              <a:cs typeface="Arial" panose="020B0604020202020204" pitchFamily="34" charset="0"/>
            </a:endParaRPr>
          </a:p>
        </p:txBody>
      </p:sp>
      <p:sp>
        <p:nvSpPr>
          <p:cNvPr id="6" name="Dodecagon 5"/>
          <p:cNvSpPr/>
          <p:nvPr/>
        </p:nvSpPr>
        <p:spPr>
          <a:xfrm>
            <a:off x="8057165" y="2903620"/>
            <a:ext cx="3261049" cy="2006082"/>
          </a:xfrm>
          <a:prstGeom prst="do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latin typeface="Arial" panose="020B0604020202020204" pitchFamily="34" charset="0"/>
                <a:cs typeface="Arial" panose="020B0604020202020204" pitchFamily="34" charset="0"/>
              </a:rPr>
              <a:t>Is housing regular, fixed, adequate---why or why not????</a:t>
            </a:r>
          </a:p>
        </p:txBody>
      </p:sp>
      <p:sp>
        <p:nvSpPr>
          <p:cNvPr id="7" name="Dodecagon 6"/>
          <p:cNvSpPr/>
          <p:nvPr/>
        </p:nvSpPr>
        <p:spPr>
          <a:xfrm flipH="1">
            <a:off x="4681850" y="4735424"/>
            <a:ext cx="2650828" cy="1800808"/>
          </a:xfrm>
          <a:prstGeom prst="do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Is this situation due to a economic hardship?</a:t>
            </a:r>
            <a:endParaRPr lang="en-US" dirty="0">
              <a:latin typeface="Arial" panose="020B0604020202020204" pitchFamily="34" charset="0"/>
              <a:cs typeface="Arial" panose="020B0604020202020204" pitchFamily="34" charset="0"/>
            </a:endParaRPr>
          </a:p>
        </p:txBody>
      </p:sp>
      <p:sp>
        <p:nvSpPr>
          <p:cNvPr id="10" name="Rectangle 9"/>
          <p:cNvSpPr/>
          <p:nvPr/>
        </p:nvSpPr>
        <p:spPr>
          <a:xfrm>
            <a:off x="5474439" y="2523377"/>
            <a:ext cx="1578189" cy="646331"/>
          </a:xfrm>
          <a:prstGeom prst="rect">
            <a:avLst/>
          </a:prstGeom>
        </p:spPr>
        <p:txBody>
          <a:bodyPr wrap="none">
            <a:spAutoFit/>
          </a:bodyPr>
          <a:lstStyle/>
          <a:p>
            <a:r>
              <a:rPr lang="en-US"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panose="020B0604020202020204" pitchFamily="34" charset="0"/>
                <a:cs typeface="Arial" panose="020B0604020202020204" pitchFamily="34" charset="0"/>
              </a:rPr>
              <a:t>to Ask</a:t>
            </a:r>
            <a:endParaRPr lang="en-US" sz="3600"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362526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algn="ctr" eaLnBrk="1" hangingPunct="1">
              <a:defRPr/>
            </a:pPr>
            <a:r>
              <a:rPr b="1" dirty="0" smtClean="0">
                <a:effectLst>
                  <a:outerShdw blurRad="38100" dist="38100" dir="2700000" algn="tl">
                    <a:srgbClr val="C0C0C0"/>
                  </a:outerShdw>
                </a:effectLst>
                <a:latin typeface="Arial" panose="020B0604020202020204" pitchFamily="34" charset="0"/>
                <a:cs typeface="Arial" panose="020B0604020202020204" pitchFamily="34" charset="0"/>
              </a:rPr>
              <a:t>Causes of Homelessness</a:t>
            </a:r>
          </a:p>
        </p:txBody>
      </p:sp>
      <p:sp>
        <p:nvSpPr>
          <p:cNvPr id="75779" name="Rectangle 3"/>
          <p:cNvSpPr>
            <a:spLocks noGrp="1" noChangeArrowheads="1"/>
          </p:cNvSpPr>
          <p:nvPr>
            <p:ph idx="1"/>
          </p:nvPr>
        </p:nvSpPr>
        <p:spPr>
          <a:xfrm>
            <a:off x="1981200" y="1600201"/>
            <a:ext cx="8229600" cy="4525963"/>
          </a:xfrm>
        </p:spPr>
        <p:txBody>
          <a:bodyPr>
            <a:noAutofit/>
          </a:bodyPr>
          <a:lstStyle/>
          <a:p>
            <a:pPr eaLnBrk="1" hangingPunct="1">
              <a:lnSpc>
                <a:spcPct val="90000"/>
              </a:lnSpc>
            </a:pPr>
            <a:r>
              <a:rPr lang="en-US" sz="2800" dirty="0">
                <a:solidFill>
                  <a:srgbClr val="002060"/>
                </a:solidFill>
                <a:latin typeface="Arial" panose="020B0604020202020204" pitchFamily="34" charset="0"/>
                <a:cs typeface="Arial" panose="020B0604020202020204" pitchFamily="34" charset="0"/>
              </a:rPr>
              <a:t>Lack of affordable </a:t>
            </a:r>
            <a:r>
              <a:rPr lang="en-US" sz="2800" dirty="0" smtClean="0">
                <a:solidFill>
                  <a:srgbClr val="002060"/>
                </a:solidFill>
                <a:latin typeface="Arial" panose="020B0604020202020204" pitchFamily="34" charset="0"/>
                <a:cs typeface="Arial" panose="020B0604020202020204" pitchFamily="34" charset="0"/>
              </a:rPr>
              <a:t>housing.</a:t>
            </a:r>
          </a:p>
          <a:p>
            <a:pPr eaLnBrk="1" hangingPunct="1">
              <a:lnSpc>
                <a:spcPct val="90000"/>
              </a:lnSpc>
            </a:pPr>
            <a:r>
              <a:rPr lang="en-US" sz="2800" dirty="0" smtClean="0">
                <a:solidFill>
                  <a:srgbClr val="002060"/>
                </a:solidFill>
                <a:latin typeface="Arial" panose="020B0604020202020204" pitchFamily="34" charset="0"/>
                <a:cs typeface="Arial" panose="020B0604020202020204" pitchFamily="34" charset="0"/>
              </a:rPr>
              <a:t>Poverty.</a:t>
            </a:r>
          </a:p>
          <a:p>
            <a:pPr lvl="1" eaLnBrk="1" hangingPunct="1">
              <a:lnSpc>
                <a:spcPct val="90000"/>
              </a:lnSpc>
            </a:pPr>
            <a:r>
              <a:rPr lang="en-US" sz="2800" dirty="0">
                <a:solidFill>
                  <a:srgbClr val="002060"/>
                </a:solidFill>
                <a:latin typeface="Arial" panose="020B0604020202020204" pitchFamily="34" charset="0"/>
                <a:ea typeface="Calibri" charset="0"/>
                <a:cs typeface="Arial" panose="020B0604020202020204" pitchFamily="34" charset="0"/>
              </a:rPr>
              <a:t>Increase in low </a:t>
            </a:r>
            <a:r>
              <a:rPr lang="en-US" sz="2800" dirty="0" err="1">
                <a:solidFill>
                  <a:srgbClr val="002060"/>
                </a:solidFill>
                <a:latin typeface="Arial" panose="020B0604020202020204" pitchFamily="34" charset="0"/>
                <a:ea typeface="Calibri" charset="0"/>
                <a:cs typeface="Arial" panose="020B0604020202020204" pitchFamily="34" charset="0"/>
              </a:rPr>
              <a:t>v</a:t>
            </a:r>
            <a:r>
              <a:rPr lang="en-US" sz="2800" dirty="0">
                <a:solidFill>
                  <a:srgbClr val="002060"/>
                </a:solidFill>
                <a:latin typeface="Arial" panose="020B0604020202020204" pitchFamily="34" charset="0"/>
                <a:ea typeface="Calibri" charset="0"/>
                <a:cs typeface="Arial" panose="020B0604020202020204" pitchFamily="34" charset="0"/>
              </a:rPr>
              <a:t>. middle wage employment.</a:t>
            </a:r>
          </a:p>
          <a:p>
            <a:pPr eaLnBrk="1" hangingPunct="1">
              <a:lnSpc>
                <a:spcPct val="90000"/>
              </a:lnSpc>
            </a:pPr>
            <a:r>
              <a:rPr lang="en-US" sz="2800" dirty="0" smtClean="0">
                <a:solidFill>
                  <a:srgbClr val="002060"/>
                </a:solidFill>
                <a:latin typeface="Arial" panose="020B0604020202020204" pitchFamily="34" charset="0"/>
                <a:cs typeface="Arial" panose="020B0604020202020204" pitchFamily="34" charset="0"/>
              </a:rPr>
              <a:t>Health problems.</a:t>
            </a:r>
          </a:p>
          <a:p>
            <a:pPr lvl="1" eaLnBrk="1" hangingPunct="1">
              <a:lnSpc>
                <a:spcPct val="90000"/>
              </a:lnSpc>
            </a:pPr>
            <a:r>
              <a:rPr lang="en-US" sz="2800" dirty="0">
                <a:solidFill>
                  <a:srgbClr val="002060"/>
                </a:solidFill>
                <a:latin typeface="Arial" panose="020B0604020202020204" pitchFamily="34" charset="0"/>
                <a:ea typeface="Calibri" charset="0"/>
                <a:cs typeface="Arial" panose="020B0604020202020204" pitchFamily="34" charset="0"/>
              </a:rPr>
              <a:t>Lack of health insurance.</a:t>
            </a:r>
          </a:p>
          <a:p>
            <a:pPr lvl="1" eaLnBrk="1" hangingPunct="1">
              <a:lnSpc>
                <a:spcPct val="90000"/>
              </a:lnSpc>
            </a:pPr>
            <a:r>
              <a:rPr lang="en-US" sz="2800" dirty="0">
                <a:solidFill>
                  <a:srgbClr val="002060"/>
                </a:solidFill>
                <a:latin typeface="Arial" panose="020B0604020202020204" pitchFamily="34" charset="0"/>
                <a:ea typeface="Calibri" charset="0"/>
                <a:cs typeface="Arial" panose="020B0604020202020204" pitchFamily="34" charset="0"/>
              </a:rPr>
              <a:t>Addiction disorders, Mental health.</a:t>
            </a:r>
          </a:p>
          <a:p>
            <a:pPr eaLnBrk="1" hangingPunct="1">
              <a:lnSpc>
                <a:spcPct val="90000"/>
              </a:lnSpc>
            </a:pPr>
            <a:r>
              <a:rPr lang="en-US" sz="2800" dirty="0">
                <a:solidFill>
                  <a:srgbClr val="002060"/>
                </a:solidFill>
                <a:latin typeface="Arial" panose="020B0604020202020204" pitchFamily="34" charset="0"/>
                <a:cs typeface="Arial" panose="020B0604020202020204" pitchFamily="34" charset="0"/>
              </a:rPr>
              <a:t>Domestic </a:t>
            </a:r>
            <a:r>
              <a:rPr lang="en-US" sz="2800" dirty="0" smtClean="0">
                <a:solidFill>
                  <a:srgbClr val="002060"/>
                </a:solidFill>
                <a:latin typeface="Arial" panose="020B0604020202020204" pitchFamily="34" charset="0"/>
                <a:cs typeface="Arial" panose="020B0604020202020204" pitchFamily="34" charset="0"/>
              </a:rPr>
              <a:t>violence.</a:t>
            </a:r>
          </a:p>
          <a:p>
            <a:pPr eaLnBrk="1" hangingPunct="1">
              <a:lnSpc>
                <a:spcPct val="90000"/>
              </a:lnSpc>
            </a:pPr>
            <a:r>
              <a:rPr lang="en-US" sz="2800" dirty="0">
                <a:solidFill>
                  <a:srgbClr val="002060"/>
                </a:solidFill>
                <a:latin typeface="Arial" panose="020B0604020202020204" pitchFamily="34" charset="0"/>
                <a:cs typeface="Arial" panose="020B0604020202020204" pitchFamily="34" charset="0"/>
              </a:rPr>
              <a:t>Natural and other </a:t>
            </a:r>
            <a:r>
              <a:rPr lang="en-US" sz="2800" dirty="0" smtClean="0">
                <a:solidFill>
                  <a:srgbClr val="002060"/>
                </a:solidFill>
                <a:latin typeface="Arial" panose="020B0604020202020204" pitchFamily="34" charset="0"/>
                <a:cs typeface="Arial" panose="020B0604020202020204" pitchFamily="34" charset="0"/>
              </a:rPr>
              <a:t>disasters.</a:t>
            </a:r>
          </a:p>
          <a:p>
            <a:pPr eaLnBrk="1" hangingPunct="1">
              <a:lnSpc>
                <a:spcPct val="90000"/>
              </a:lnSpc>
            </a:pPr>
            <a:r>
              <a:rPr lang="en-US" sz="2800" dirty="0">
                <a:solidFill>
                  <a:srgbClr val="002060"/>
                </a:solidFill>
                <a:latin typeface="Arial" panose="020B0604020202020204" pitchFamily="34" charset="0"/>
                <a:cs typeface="Arial" panose="020B0604020202020204" pitchFamily="34" charset="0"/>
              </a:rPr>
              <a:t>Abuse/neglect/family dysfunction (unaccompanied youth</a:t>
            </a:r>
            <a:r>
              <a:rPr lang="en-US" sz="2800" dirty="0" smtClean="0">
                <a:solidFill>
                  <a:srgbClr val="002060"/>
                </a:solidFill>
                <a:latin typeface="Arial" panose="020B0604020202020204" pitchFamily="34" charset="0"/>
                <a:cs typeface="Arial" panose="020B0604020202020204" pitchFamily="34" charset="0"/>
              </a:rPr>
              <a:t>).</a:t>
            </a:r>
          </a:p>
          <a:p>
            <a:pPr eaLnBrk="1" hangingPunct="1">
              <a:lnSpc>
                <a:spcPct val="90000"/>
              </a:lnSpc>
              <a:buFontTx/>
              <a:buNone/>
            </a:pPr>
            <a:endParaRPr lang="en-US" sz="2800" dirty="0">
              <a:solidFill>
                <a:srgbClr val="2A2D6C"/>
              </a:solidFill>
              <a:effectLst>
                <a:outerShdw blurRad="38100" dist="38100" dir="2700000" algn="tl">
                  <a:srgbClr val="000000"/>
                </a:outerShdw>
              </a:effectLst>
              <a:latin typeface="Calibri" charset="0"/>
            </a:endParaRPr>
          </a:p>
        </p:txBody>
      </p:sp>
      <p:sp>
        <p:nvSpPr>
          <p:cNvPr id="19460"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6B0D31DC-7AF3-F34D-9211-10BEE806C831}" type="slidenum">
              <a:rPr lang="en-US" sz="1400">
                <a:solidFill>
                  <a:srgbClr val="8889A7"/>
                </a:solidFill>
                <a:latin typeface="Calibri" charset="0"/>
              </a:rPr>
              <a:pPr/>
              <a:t>4</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5074647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REMEMBER</a:t>
            </a:r>
            <a:br>
              <a:rPr lang="en-US" sz="4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endParaRPr lang="en-US" dirty="0"/>
          </a:p>
        </p:txBody>
      </p:sp>
      <p:sp>
        <p:nvSpPr>
          <p:cNvPr id="4" name="Content Placeholder 3"/>
          <p:cNvSpPr>
            <a:spLocks noGrp="1"/>
          </p:cNvSpPr>
          <p:nvPr>
            <p:ph idx="1"/>
          </p:nvPr>
        </p:nvSpPr>
        <p:spPr>
          <a:xfrm>
            <a:off x="4189042" y="1193964"/>
            <a:ext cx="4307305" cy="4230172"/>
          </a:xfrm>
          <a:prstGeom prst="do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10000"/>
          </a:bodyPr>
          <a:lstStyle/>
          <a:p>
            <a:pPr marL="0" indent="0">
              <a:buNone/>
            </a:pPr>
            <a:r>
              <a:rPr lang="en-US" dirty="0">
                <a:latin typeface="Arial" panose="020B0604020202020204" pitchFamily="34" charset="0"/>
                <a:cs typeface="Arial" panose="020B0604020202020204" pitchFamily="34" charset="0"/>
              </a:rPr>
              <a:t>Homeless verification </a:t>
            </a:r>
            <a:r>
              <a:rPr lang="en-US" dirty="0" smtClean="0">
                <a:latin typeface="Arial" panose="020B0604020202020204" pitchFamily="34" charset="0"/>
                <a:cs typeface="Arial" panose="020B0604020202020204" pitchFamily="34" charset="0"/>
              </a:rPr>
              <a:t>should </a:t>
            </a:r>
            <a:r>
              <a:rPr lang="en-US" dirty="0">
                <a:latin typeface="Arial" panose="020B0604020202020204" pitchFamily="34" charset="0"/>
                <a:cs typeface="Arial" panose="020B0604020202020204" pitchFamily="34" charset="0"/>
              </a:rPr>
              <a:t>be handled in such a way that it </a:t>
            </a:r>
            <a:r>
              <a:rPr lang="en-US" b="1" dirty="0">
                <a:latin typeface="Arial" panose="020B0604020202020204" pitchFamily="34" charset="0"/>
                <a:cs typeface="Arial" panose="020B0604020202020204" pitchFamily="34" charset="0"/>
              </a:rPr>
              <a:t>does not violate </a:t>
            </a:r>
            <a:r>
              <a:rPr lang="en-US" dirty="0">
                <a:latin typeface="Arial" panose="020B0604020202020204" pitchFamily="34" charset="0"/>
                <a:cs typeface="Arial" panose="020B0604020202020204" pitchFamily="34" charset="0"/>
              </a:rPr>
              <a:t>privacy </a:t>
            </a:r>
            <a:r>
              <a:rPr lang="en-US" b="1" dirty="0">
                <a:latin typeface="Arial" panose="020B0604020202020204" pitchFamily="34" charset="0"/>
                <a:cs typeface="Arial" panose="020B0604020202020204" pitchFamily="34" charset="0"/>
              </a:rPr>
              <a:t>or jeopardize </a:t>
            </a:r>
            <a:r>
              <a:rPr lang="en-US" dirty="0">
                <a:latin typeface="Arial" panose="020B0604020202020204" pitchFamily="34" charset="0"/>
                <a:cs typeface="Arial" panose="020B0604020202020204" pitchFamily="34" charset="0"/>
              </a:rPr>
              <a:t>housing arrangements. It is up to the local liaison, enrollment staff, and/or other school personnel to be </a:t>
            </a:r>
            <a:r>
              <a:rPr lang="en-US" b="1" dirty="0">
                <a:latin typeface="Arial" panose="020B0604020202020204" pitchFamily="34" charset="0"/>
                <a:cs typeface="Arial" panose="020B0604020202020204" pitchFamily="34" charset="0"/>
              </a:rPr>
              <a:t>sensitive </a:t>
            </a:r>
            <a:r>
              <a:rPr lang="en-US" dirty="0">
                <a:latin typeface="Arial" panose="020B0604020202020204" pitchFamily="34" charset="0"/>
                <a:cs typeface="Arial" panose="020B0604020202020204" pitchFamily="34" charset="0"/>
              </a:rPr>
              <a:t>and </a:t>
            </a:r>
            <a:r>
              <a:rPr lang="en-US" b="1" dirty="0">
                <a:latin typeface="Arial" panose="020B0604020202020204" pitchFamily="34" charset="0"/>
                <a:cs typeface="Arial" panose="020B0604020202020204" pitchFamily="34" charset="0"/>
              </a:rPr>
              <a:t>discreet</a:t>
            </a:r>
            <a:r>
              <a:rPr lang="en-US" dirty="0">
                <a:latin typeface="Arial" panose="020B0604020202020204" pitchFamily="34" charset="0"/>
                <a:cs typeface="Arial" panose="020B0604020202020204" pitchFamily="34" charset="0"/>
              </a:rPr>
              <a:t>.</a:t>
            </a:r>
          </a:p>
        </p:txBody>
      </p:sp>
      <p:sp>
        <p:nvSpPr>
          <p:cNvPr id="6" name="Rectangle 5"/>
          <p:cNvSpPr/>
          <p:nvPr/>
        </p:nvSpPr>
        <p:spPr>
          <a:xfrm rot="20375784">
            <a:off x="1053645" y="5028307"/>
            <a:ext cx="3492106" cy="1015663"/>
          </a:xfrm>
          <a:prstGeom prst="rect">
            <a:avLst/>
          </a:prstGeom>
          <a:solidFill>
            <a:srgbClr val="FF99FF"/>
          </a:solidFill>
        </p:spPr>
        <p:txBody>
          <a:bodyPr wrap="square">
            <a:spAutoFit/>
          </a:bodyPr>
          <a:lstStyle/>
          <a:p>
            <a:r>
              <a:rPr lang="en-US" sz="2000" b="1" dirty="0">
                <a:solidFill>
                  <a:srgbClr val="221E1F"/>
                </a:solidFill>
                <a:latin typeface="Arial" panose="020B0604020202020204" pitchFamily="34" charset="0"/>
                <a:cs typeface="Arial" panose="020B0604020202020204" pitchFamily="34" charset="0"/>
              </a:rPr>
              <a:t>Keeping it positive </a:t>
            </a:r>
            <a:r>
              <a:rPr lang="en-US" dirty="0">
                <a:solidFill>
                  <a:srgbClr val="221E1F"/>
                </a:solidFill>
                <a:latin typeface="Arial" panose="020B0604020202020204" pitchFamily="34" charset="0"/>
                <a:cs typeface="Arial" panose="020B0604020202020204" pitchFamily="34" charset="0"/>
              </a:rPr>
              <a:t>and </a:t>
            </a:r>
            <a:r>
              <a:rPr lang="en-US" sz="2000" b="1" dirty="0" smtClean="0">
                <a:solidFill>
                  <a:srgbClr val="221E1F"/>
                </a:solidFill>
                <a:latin typeface="Arial" panose="020B0604020202020204" pitchFamily="34" charset="0"/>
                <a:cs typeface="Arial" panose="020B0604020202020204" pitchFamily="34" charset="0"/>
              </a:rPr>
              <a:t>supportive </a:t>
            </a:r>
            <a:r>
              <a:rPr lang="en-US" dirty="0" smtClean="0">
                <a:solidFill>
                  <a:srgbClr val="221E1F"/>
                </a:solidFill>
                <a:latin typeface="Arial" panose="020B0604020202020204" pitchFamily="34" charset="0"/>
                <a:cs typeface="Arial" panose="020B0604020202020204" pitchFamily="34" charset="0"/>
              </a:rPr>
              <a:t>instead </a:t>
            </a:r>
            <a:r>
              <a:rPr lang="en-US" dirty="0">
                <a:solidFill>
                  <a:srgbClr val="221E1F"/>
                </a:solidFill>
                <a:latin typeface="Arial" panose="020B0604020202020204" pitchFamily="34" charset="0"/>
                <a:cs typeface="Arial" panose="020B0604020202020204" pitchFamily="34" charset="0"/>
              </a:rPr>
              <a:t>of invasive and threatening is </a:t>
            </a:r>
            <a:r>
              <a:rPr lang="en-US" sz="2000" b="1" dirty="0">
                <a:solidFill>
                  <a:srgbClr val="221E1F"/>
                </a:solidFill>
                <a:latin typeface="Arial" panose="020B0604020202020204" pitchFamily="34" charset="0"/>
                <a:cs typeface="Arial" panose="020B0604020202020204" pitchFamily="34" charset="0"/>
              </a:rPr>
              <a:t>essential</a:t>
            </a:r>
            <a:r>
              <a:rPr lang="en-US" dirty="0">
                <a:solidFill>
                  <a:srgbClr val="221E1F"/>
                </a:solidFill>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7" name="Rectangle 6"/>
          <p:cNvSpPr/>
          <p:nvPr/>
        </p:nvSpPr>
        <p:spPr>
          <a:xfrm rot="1142707">
            <a:off x="8386351" y="4496335"/>
            <a:ext cx="2974000" cy="1754326"/>
          </a:xfrm>
          <a:prstGeom prst="rect">
            <a:avLst/>
          </a:prstGeom>
          <a:solidFill>
            <a:schemeClr val="accent5">
              <a:lumMod val="60000"/>
              <a:lumOff val="40000"/>
            </a:schemeClr>
          </a:solidFill>
        </p:spPr>
        <p:txBody>
          <a:bodyPr wrap="square">
            <a:spAutoFit/>
          </a:bodyPr>
          <a:lstStyle/>
          <a:p>
            <a:r>
              <a:rPr lang="en-US" dirty="0">
                <a:latin typeface="Arial" panose="020B0604020202020204" pitchFamily="34" charset="0"/>
                <a:cs typeface="Arial" panose="020B0604020202020204" pitchFamily="34" charset="0"/>
              </a:rPr>
              <a:t>Respect the family’s or youth’s privacy by talking to them in a private space where other students and faculty members cannot overhear the conversation.</a:t>
            </a:r>
          </a:p>
        </p:txBody>
      </p:sp>
      <p:sp>
        <p:nvSpPr>
          <p:cNvPr id="8" name="Rectangle 7"/>
          <p:cNvSpPr/>
          <p:nvPr/>
        </p:nvSpPr>
        <p:spPr>
          <a:xfrm>
            <a:off x="1150611" y="437666"/>
            <a:ext cx="2463238" cy="3970318"/>
          </a:xfrm>
          <a:prstGeom prst="rect">
            <a:avLst/>
          </a:prstGeom>
          <a:solidFill>
            <a:srgbClr val="00B0F0"/>
          </a:solidFill>
        </p:spPr>
        <p:txBody>
          <a:bodyPr wrap="square">
            <a:spAutoFit/>
          </a:bodyPr>
          <a:lstStyle/>
          <a:p>
            <a:r>
              <a:rPr lang="en-US" dirty="0">
                <a:latin typeface="Arial" panose="020B0604020202020204" pitchFamily="34" charset="0"/>
                <a:cs typeface="Arial" panose="020B0604020202020204" pitchFamily="34" charset="0"/>
              </a:rPr>
              <a:t>Explain that the purpose for asking questions about their living arrangement is to determine if they are eligible for some additional educational supports and request that the parent/guardian or youth provide you with the information needed to make a determination. </a:t>
            </a:r>
          </a:p>
        </p:txBody>
      </p:sp>
      <p:sp>
        <p:nvSpPr>
          <p:cNvPr id="9" name="Rectangle 8"/>
          <p:cNvSpPr/>
          <p:nvPr/>
        </p:nvSpPr>
        <p:spPr>
          <a:xfrm>
            <a:off x="8855242" y="791897"/>
            <a:ext cx="2804452" cy="2031325"/>
          </a:xfrm>
          <a:prstGeom prst="rect">
            <a:avLst/>
          </a:prstGeom>
          <a:solidFill>
            <a:srgbClr val="FFFF00"/>
          </a:solidFill>
        </p:spPr>
        <p:txBody>
          <a:bodyPr wrap="square">
            <a:spAutoFit/>
          </a:bodyPr>
          <a:lstStyle/>
          <a:p>
            <a:r>
              <a:rPr lang="en-US" b="1" dirty="0" smtClean="0">
                <a:solidFill>
                  <a:srgbClr val="221E1F"/>
                </a:solidFill>
                <a:latin typeface="Arial" panose="020B0604020202020204" pitchFamily="34" charset="0"/>
                <a:cs typeface="Arial" panose="020B0604020202020204" pitchFamily="34" charset="0"/>
              </a:rPr>
              <a:t>Efforts </a:t>
            </a:r>
            <a:r>
              <a:rPr lang="en-US" b="1" dirty="0">
                <a:solidFill>
                  <a:srgbClr val="221E1F"/>
                </a:solidFill>
                <a:latin typeface="Arial" panose="020B0604020202020204" pitchFamily="34" charset="0"/>
                <a:cs typeface="Arial" panose="020B0604020202020204" pitchFamily="34" charset="0"/>
              </a:rPr>
              <a:t>must be grounded in sensitivity and respect, keeping the academic well-being and best interest of the student in the forefront. </a:t>
            </a:r>
            <a:endParaRPr lang="en-US" dirty="0">
              <a:latin typeface="Arial" panose="020B0604020202020204" pitchFamily="34" charset="0"/>
              <a:cs typeface="Arial" panose="020B0604020202020204" pitchFamily="34" charset="0"/>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1629130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07020"/>
          </a:xfrm>
        </p:spPr>
        <p:txBody>
          <a:bodyPr>
            <a:normAutofit fontScale="90000"/>
          </a:bodyPr>
          <a:lstStyle/>
          <a:p>
            <a:r>
              <a:rPr lang="en-US" b="1" dirty="0" smtClean="0">
                <a:latin typeface="Arial" panose="020B0604020202020204" pitchFamily="34" charset="0"/>
                <a:cs typeface="Arial" panose="020B0604020202020204" pitchFamily="34" charset="0"/>
              </a:rPr>
              <a:t>Record Keeping</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251678" y="1176907"/>
            <a:ext cx="10178322" cy="4702685"/>
          </a:xfrm>
        </p:spPr>
        <p:txBody>
          <a:bodyPr>
            <a:normAutofit/>
          </a:bodyPr>
          <a:lstStyle/>
          <a:p>
            <a:pPr>
              <a:buFont typeface="Wingdings" panose="05000000000000000000" pitchFamily="2" charset="2"/>
              <a:buChar char="q"/>
            </a:pPr>
            <a:r>
              <a:rPr lang="en-US" dirty="0" smtClean="0">
                <a:latin typeface="Arial" panose="020B0604020202020204" pitchFamily="34" charset="0"/>
                <a:cs typeface="Arial" panose="020B0604020202020204" pitchFamily="34" charset="0"/>
              </a:rPr>
              <a:t>Residency Form for each identified student.</a:t>
            </a:r>
          </a:p>
          <a:p>
            <a:pPr>
              <a:buFont typeface="Wingdings" panose="05000000000000000000" pitchFamily="2" charset="2"/>
              <a:buChar char="q"/>
            </a:pPr>
            <a:r>
              <a:rPr lang="en-US" dirty="0" smtClean="0">
                <a:latin typeface="Arial" panose="020B0604020202020204" pitchFamily="34" charset="0"/>
                <a:cs typeface="Arial" panose="020B0604020202020204" pitchFamily="34" charset="0"/>
              </a:rPr>
              <a:t>Keep </a:t>
            </a:r>
            <a:r>
              <a:rPr lang="en-US" dirty="0">
                <a:latin typeface="Arial" panose="020B0604020202020204" pitchFamily="34" charset="0"/>
                <a:cs typeface="Arial" panose="020B0604020202020204" pitchFamily="34" charset="0"/>
              </a:rPr>
              <a:t>record of all homeless students, services for these students and records of any </a:t>
            </a:r>
            <a:r>
              <a:rPr lang="en-US" dirty="0" smtClean="0">
                <a:latin typeface="Arial" panose="020B0604020202020204" pitchFamily="34" charset="0"/>
                <a:cs typeface="Arial" panose="020B0604020202020204" pitchFamily="34" charset="0"/>
              </a:rPr>
              <a:t>transportation and the cost. </a:t>
            </a:r>
            <a:r>
              <a:rPr lang="en-US" dirty="0">
                <a:latin typeface="Arial" panose="020B0604020202020204" pitchFamily="34" charset="0"/>
                <a:cs typeface="Arial" panose="020B0604020202020204" pitchFamily="34" charset="0"/>
              </a:rPr>
              <a:t>(Birth Certificate, school records, food, clothing, etc</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q"/>
            </a:pPr>
            <a:r>
              <a:rPr lang="en-US" dirty="0">
                <a:latin typeface="Arial" panose="020B0604020202020204" pitchFamily="34" charset="0"/>
                <a:cs typeface="Arial" panose="020B0604020202020204" pitchFamily="34" charset="0"/>
              </a:rPr>
              <a:t>Document all conversations with the parents and/or student</a:t>
            </a:r>
            <a:r>
              <a:rPr lang="en-US" dirty="0" smtClean="0">
                <a:latin typeface="Arial" panose="020B0604020202020204" pitchFamily="34" charset="0"/>
                <a:cs typeface="Arial" panose="020B0604020202020204" pitchFamily="34" charset="0"/>
              </a:rPr>
              <a:t>.</a:t>
            </a:r>
          </a:p>
          <a:p>
            <a:pPr>
              <a:buFont typeface="Wingdings" panose="05000000000000000000" pitchFamily="2" charset="2"/>
              <a:buChar char="q"/>
            </a:pPr>
            <a:r>
              <a:rPr lang="en-US" dirty="0">
                <a:latin typeface="Arial" panose="020B0604020202020204" pitchFamily="34" charset="0"/>
                <a:cs typeface="Arial" panose="020B0604020202020204" pitchFamily="34" charset="0"/>
              </a:rPr>
              <a:t>Keep a list of all donations received.  Any cash donations should be placed in a cash account for homeless</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a:buFont typeface="Wingdings" panose="05000000000000000000" pitchFamily="2" charset="2"/>
              <a:buChar char="q"/>
            </a:pPr>
            <a:r>
              <a:rPr lang="en-US" dirty="0">
                <a:latin typeface="Arial" panose="020B0604020202020204" pitchFamily="34" charset="0"/>
                <a:cs typeface="Arial" panose="020B0604020202020204" pitchFamily="34" charset="0"/>
              </a:rPr>
              <a:t>Ensure your student data that is reported is correct.</a:t>
            </a:r>
          </a:p>
          <a:p>
            <a:pPr>
              <a:buFont typeface="Wingdings" panose="05000000000000000000" pitchFamily="2" charset="2"/>
              <a:buChar char="q"/>
            </a:pPr>
            <a:endParaRPr lang="en-US" dirty="0">
              <a:latin typeface="Arial" panose="020B0604020202020204" pitchFamily="34" charset="0"/>
              <a:cs typeface="Arial" panose="020B0604020202020204" pitchFamily="34" charset="0"/>
            </a:endParaRPr>
          </a:p>
          <a:p>
            <a:pPr marL="0" indent="0">
              <a:buNone/>
            </a:pPr>
            <a:r>
              <a:rPr lang="en-US" sz="1600" b="1" i="1" u="sng" dirty="0">
                <a:latin typeface="Arial" panose="020B0604020202020204" pitchFamily="34" charset="0"/>
                <a:cs typeface="Arial" panose="020B0604020202020204" pitchFamily="34" charset="0"/>
              </a:rPr>
              <a:t>The law now specifies that information about a homeless child’s or youth’s living situation shall be treated as a student education record, and shall not be deemed to be directory information. (Section 722(g)(3)(G)) </a:t>
            </a:r>
          </a:p>
          <a:p>
            <a:endParaRPr lang="en-US" sz="1700" i="1" dirty="0">
              <a:latin typeface="Arial" panose="020B0604020202020204" pitchFamily="34" charset="0"/>
              <a:cs typeface="Arial" panose="020B0604020202020204" pitchFamily="34" charset="0"/>
            </a:endParaRPr>
          </a:p>
          <a:p>
            <a:pPr marL="0" indent="0">
              <a:buNone/>
            </a:pPr>
            <a:endParaRPr lang="en-US" sz="2400" u="sng" dirty="0">
              <a:latin typeface="Calibri" panose="020F0502020204030204" pitchFamily="34" charset="0"/>
              <a:cs typeface="Arial" panose="020B0604020202020204" pitchFamily="34" charset="0"/>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0322" y="4984462"/>
            <a:ext cx="1734328" cy="179026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40728071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1981200" y="304800"/>
            <a:ext cx="8229600" cy="762000"/>
          </a:xfrm>
        </p:spPr>
        <p:txBody>
          <a:bodyPr>
            <a:normAutofit fontScale="90000"/>
          </a:bodyPr>
          <a:lstStyle/>
          <a:p>
            <a:pPr eaLnBrk="1" hangingPunct="1">
              <a:defRPr/>
            </a:pPr>
            <a:r>
              <a:rPr b="1" dirty="0" smtClean="0">
                <a:effectLst>
                  <a:outerShdw blurRad="38100" dist="38100" dir="2700000" algn="tl">
                    <a:srgbClr val="C0C0C0"/>
                  </a:outerShdw>
                </a:effectLst>
                <a:latin typeface="Arial" panose="020B0604020202020204" pitchFamily="34" charset="0"/>
                <a:cs typeface="Arial" panose="020B0604020202020204" pitchFamily="34" charset="0"/>
              </a:rPr>
              <a:t>Resources</a:t>
            </a:r>
          </a:p>
        </p:txBody>
      </p:sp>
      <p:sp>
        <p:nvSpPr>
          <p:cNvPr id="120835" name="Rectangle 3"/>
          <p:cNvSpPr>
            <a:spLocks noGrp="1" noChangeArrowheads="1"/>
          </p:cNvSpPr>
          <p:nvPr>
            <p:ph type="body" idx="1"/>
          </p:nvPr>
        </p:nvSpPr>
        <p:spPr>
          <a:xfrm>
            <a:off x="1981200" y="1371600"/>
            <a:ext cx="8229600" cy="5105400"/>
          </a:xfrm>
        </p:spPr>
        <p:txBody>
          <a:bodyPr/>
          <a:lstStyle/>
          <a:p>
            <a:pPr eaLnBrk="1" hangingPunct="1">
              <a:lnSpc>
                <a:spcPct val="90000"/>
              </a:lnSpc>
              <a:buFontTx/>
              <a:buNone/>
            </a:pPr>
            <a:r>
              <a:rPr lang="en-US" dirty="0">
                <a:solidFill>
                  <a:srgbClr val="2A2D6C"/>
                </a:solidFill>
                <a:latin typeface="Arial" panose="020B0604020202020204" pitchFamily="34" charset="0"/>
                <a:cs typeface="Arial" panose="020B0604020202020204" pitchFamily="34" charset="0"/>
              </a:rPr>
              <a:t>National Association for the Education of Homeless Children and Youth</a:t>
            </a:r>
          </a:p>
          <a:p>
            <a:pPr eaLnBrk="1" hangingPunct="1">
              <a:lnSpc>
                <a:spcPct val="80000"/>
              </a:lnSpc>
              <a:buFontTx/>
              <a:buNone/>
            </a:pPr>
            <a:r>
              <a:rPr lang="en-US" dirty="0">
                <a:solidFill>
                  <a:srgbClr val="2A2D6C"/>
                </a:solidFill>
                <a:latin typeface="Arial" panose="020B0604020202020204" pitchFamily="34" charset="0"/>
                <a:cs typeface="Arial" panose="020B0604020202020204" pitchFamily="34" charset="0"/>
                <a:hlinkClick r:id="rId3"/>
              </a:rPr>
              <a:t>http://naehcy.org</a:t>
            </a:r>
            <a:endParaRPr lang="en-US" dirty="0">
              <a:solidFill>
                <a:srgbClr val="2A2D6C"/>
              </a:solidFill>
              <a:latin typeface="Arial" panose="020B0604020202020204" pitchFamily="34" charset="0"/>
              <a:cs typeface="Arial" panose="020B0604020202020204" pitchFamily="34" charset="0"/>
            </a:endParaRPr>
          </a:p>
          <a:p>
            <a:pPr eaLnBrk="1" hangingPunct="1">
              <a:lnSpc>
                <a:spcPct val="80000"/>
              </a:lnSpc>
              <a:buFontTx/>
              <a:buNone/>
            </a:pPr>
            <a:r>
              <a:rPr lang="en-US" dirty="0" err="1">
                <a:solidFill>
                  <a:srgbClr val="2A2D6C"/>
                </a:solidFill>
                <a:latin typeface="Arial" panose="020B0604020202020204" pitchFamily="34" charset="0"/>
                <a:cs typeface="Arial" panose="020B0604020202020204" pitchFamily="34" charset="0"/>
              </a:rPr>
              <a:t>Facebook</a:t>
            </a:r>
            <a:r>
              <a:rPr lang="en-US" dirty="0">
                <a:solidFill>
                  <a:srgbClr val="2A2D6C"/>
                </a:solidFill>
                <a:latin typeface="Arial" panose="020B0604020202020204" pitchFamily="34" charset="0"/>
                <a:cs typeface="Arial" panose="020B0604020202020204" pitchFamily="34" charset="0"/>
              </a:rPr>
              <a:t> and Twitter</a:t>
            </a:r>
          </a:p>
          <a:p>
            <a:pPr eaLnBrk="1" hangingPunct="1">
              <a:lnSpc>
                <a:spcPct val="80000"/>
              </a:lnSpc>
              <a:buFontTx/>
              <a:buNone/>
            </a:pPr>
            <a:endParaRPr lang="en-US" dirty="0">
              <a:solidFill>
                <a:srgbClr val="2A2D6C"/>
              </a:solidFill>
              <a:latin typeface="Arial" panose="020B0604020202020204" pitchFamily="34" charset="0"/>
              <a:cs typeface="Arial" panose="020B0604020202020204" pitchFamily="34" charset="0"/>
            </a:endParaRPr>
          </a:p>
          <a:p>
            <a:pPr eaLnBrk="1" hangingPunct="1">
              <a:lnSpc>
                <a:spcPct val="80000"/>
              </a:lnSpc>
              <a:buFontTx/>
              <a:buNone/>
            </a:pPr>
            <a:r>
              <a:rPr lang="en-US" dirty="0">
                <a:solidFill>
                  <a:srgbClr val="2A2D6C"/>
                </a:solidFill>
                <a:latin typeface="Arial" panose="020B0604020202020204" pitchFamily="34" charset="0"/>
                <a:cs typeface="Arial" panose="020B0604020202020204" pitchFamily="34" charset="0"/>
              </a:rPr>
              <a:t>National Center on Homeless Education</a:t>
            </a:r>
          </a:p>
          <a:p>
            <a:pPr eaLnBrk="1" hangingPunct="1">
              <a:lnSpc>
                <a:spcPct val="80000"/>
              </a:lnSpc>
              <a:buFontTx/>
              <a:buNone/>
            </a:pPr>
            <a:r>
              <a:rPr lang="en-US" dirty="0">
                <a:solidFill>
                  <a:srgbClr val="2A2D6C"/>
                </a:solidFill>
                <a:latin typeface="Arial" panose="020B0604020202020204" pitchFamily="34" charset="0"/>
                <a:cs typeface="Arial" panose="020B0604020202020204" pitchFamily="34" charset="0"/>
                <a:hlinkClick r:id="rId4"/>
              </a:rPr>
              <a:t>http://center.serve.org/nche/</a:t>
            </a:r>
            <a:endParaRPr lang="en-US" dirty="0">
              <a:solidFill>
                <a:srgbClr val="2A2D6C"/>
              </a:solidFill>
              <a:latin typeface="Arial" panose="020B0604020202020204" pitchFamily="34" charset="0"/>
              <a:cs typeface="Arial" panose="020B0604020202020204" pitchFamily="34" charset="0"/>
            </a:endParaRPr>
          </a:p>
          <a:p>
            <a:pPr eaLnBrk="1" hangingPunct="1">
              <a:lnSpc>
                <a:spcPct val="80000"/>
              </a:lnSpc>
              <a:buFontTx/>
              <a:buNone/>
            </a:pPr>
            <a:endParaRPr lang="en-US" dirty="0">
              <a:solidFill>
                <a:srgbClr val="2A2D6C"/>
              </a:solidFill>
              <a:latin typeface="Arial" panose="020B0604020202020204" pitchFamily="34" charset="0"/>
              <a:cs typeface="Arial" panose="020B0604020202020204" pitchFamily="34" charset="0"/>
            </a:endParaRPr>
          </a:p>
          <a:p>
            <a:pPr eaLnBrk="1" hangingPunct="1">
              <a:lnSpc>
                <a:spcPct val="80000"/>
              </a:lnSpc>
              <a:buFontTx/>
              <a:buNone/>
            </a:pPr>
            <a:r>
              <a:rPr lang="en-US" dirty="0">
                <a:solidFill>
                  <a:srgbClr val="2A2D6C"/>
                </a:solidFill>
                <a:latin typeface="Arial" panose="020B0604020202020204" pitchFamily="34" charset="0"/>
                <a:cs typeface="Arial" panose="020B0604020202020204" pitchFamily="34" charset="0"/>
              </a:rPr>
              <a:t>National Network for Youth</a:t>
            </a:r>
          </a:p>
          <a:p>
            <a:pPr eaLnBrk="1" hangingPunct="1">
              <a:lnSpc>
                <a:spcPct val="80000"/>
              </a:lnSpc>
              <a:buFontTx/>
              <a:buNone/>
            </a:pPr>
            <a:r>
              <a:rPr lang="en-US" dirty="0">
                <a:solidFill>
                  <a:srgbClr val="2A2D6C"/>
                </a:solidFill>
                <a:latin typeface="Arial" panose="020B0604020202020204" pitchFamily="34" charset="0"/>
                <a:cs typeface="Arial" panose="020B0604020202020204" pitchFamily="34" charset="0"/>
                <a:hlinkClick r:id="rId5"/>
              </a:rPr>
              <a:t>http://www.nn4youth.org</a:t>
            </a:r>
            <a:endParaRPr lang="en-US" dirty="0">
              <a:solidFill>
                <a:srgbClr val="2A2D6C"/>
              </a:solidFill>
              <a:latin typeface="Arial" panose="020B0604020202020204" pitchFamily="34" charset="0"/>
              <a:cs typeface="Arial" panose="020B0604020202020204" pitchFamily="34" charset="0"/>
            </a:endParaRPr>
          </a:p>
          <a:p>
            <a:pPr eaLnBrk="1" hangingPunct="1">
              <a:lnSpc>
                <a:spcPct val="80000"/>
              </a:lnSpc>
              <a:buFontTx/>
              <a:buNone/>
            </a:pPr>
            <a:endParaRPr lang="en-US" dirty="0">
              <a:solidFill>
                <a:srgbClr val="2A2D6C"/>
              </a:solidFill>
              <a:latin typeface="Arial" panose="020B0604020202020204" pitchFamily="34" charset="0"/>
              <a:cs typeface="Arial" panose="020B0604020202020204" pitchFamily="34" charset="0"/>
            </a:endParaRPr>
          </a:p>
          <a:p>
            <a:pPr eaLnBrk="1" hangingPunct="1">
              <a:lnSpc>
                <a:spcPct val="80000"/>
              </a:lnSpc>
              <a:buFontTx/>
              <a:buNone/>
            </a:pPr>
            <a:r>
              <a:rPr lang="en-US" dirty="0">
                <a:solidFill>
                  <a:srgbClr val="2A2D6C"/>
                </a:solidFill>
                <a:latin typeface="Arial" panose="020B0604020202020204" pitchFamily="34" charset="0"/>
                <a:cs typeface="Arial" panose="020B0604020202020204" pitchFamily="34" charset="0"/>
              </a:rPr>
              <a:t>DVDs for awareness-raising</a:t>
            </a:r>
          </a:p>
          <a:p>
            <a:pPr eaLnBrk="1" hangingPunct="1">
              <a:lnSpc>
                <a:spcPct val="80000"/>
              </a:lnSpc>
            </a:pPr>
            <a:r>
              <a:rPr lang="ja-JP" altLang="en-US" dirty="0">
                <a:solidFill>
                  <a:srgbClr val="2A2D6C"/>
                </a:solidFill>
                <a:latin typeface="Arial" panose="020B0604020202020204" pitchFamily="34" charset="0"/>
                <a:cs typeface="Arial" panose="020B0604020202020204" pitchFamily="34" charset="0"/>
              </a:rPr>
              <a:t>“</a:t>
            </a:r>
            <a:r>
              <a:rPr lang="en-US" altLang="ja-JP" dirty="0">
                <a:solidFill>
                  <a:srgbClr val="2A2D6C"/>
                </a:solidFill>
                <a:latin typeface="Arial" panose="020B0604020202020204" pitchFamily="34" charset="0"/>
                <a:cs typeface="Arial" panose="020B0604020202020204" pitchFamily="34" charset="0"/>
              </a:rPr>
              <a:t>Real Students, Real Schools</a:t>
            </a:r>
            <a:r>
              <a:rPr lang="ja-JP" altLang="en-US" dirty="0">
                <a:solidFill>
                  <a:srgbClr val="2A2D6C"/>
                </a:solidFill>
                <a:latin typeface="Arial" panose="020B0604020202020204" pitchFamily="34" charset="0"/>
                <a:cs typeface="Arial" panose="020B0604020202020204" pitchFamily="34" charset="0"/>
              </a:rPr>
              <a:t>”</a:t>
            </a:r>
            <a:r>
              <a:rPr lang="en-US" altLang="ja-JP" dirty="0">
                <a:solidFill>
                  <a:srgbClr val="2A2D6C"/>
                </a:solidFill>
                <a:latin typeface="Arial" panose="020B0604020202020204" pitchFamily="34" charset="0"/>
                <a:cs typeface="Arial" panose="020B0604020202020204" pitchFamily="34" charset="0"/>
              </a:rPr>
              <a:t>:  </a:t>
            </a:r>
            <a:r>
              <a:rPr lang="en-US" altLang="ja-JP" dirty="0">
                <a:solidFill>
                  <a:srgbClr val="2A2D6C"/>
                </a:solidFill>
                <a:latin typeface="Arial" panose="020B0604020202020204" pitchFamily="34" charset="0"/>
                <a:cs typeface="Arial" panose="020B0604020202020204" pitchFamily="34" charset="0"/>
                <a:hlinkClick r:id="rId6"/>
              </a:rPr>
              <a:t>naehcy.org/videos</a:t>
            </a:r>
            <a:r>
              <a:rPr lang="en-US" altLang="ja-JP" dirty="0">
                <a:solidFill>
                  <a:srgbClr val="2A2D6C"/>
                </a:solidFill>
                <a:latin typeface="Arial" panose="020B0604020202020204" pitchFamily="34" charset="0"/>
                <a:cs typeface="Arial" panose="020B0604020202020204" pitchFamily="34" charset="0"/>
              </a:rPr>
              <a:t> </a:t>
            </a:r>
          </a:p>
          <a:p>
            <a:pPr eaLnBrk="1" hangingPunct="1">
              <a:lnSpc>
                <a:spcPct val="80000"/>
              </a:lnSpc>
            </a:pPr>
            <a:r>
              <a:rPr lang="ja-JP" altLang="en-US" dirty="0">
                <a:solidFill>
                  <a:srgbClr val="2A2D6C"/>
                </a:solidFill>
                <a:latin typeface="Arial" panose="020B0604020202020204" pitchFamily="34" charset="0"/>
                <a:cs typeface="Arial" panose="020B0604020202020204" pitchFamily="34" charset="0"/>
              </a:rPr>
              <a:t>“</a:t>
            </a:r>
            <a:r>
              <a:rPr lang="en-US" altLang="ja-JP" dirty="0">
                <a:solidFill>
                  <a:srgbClr val="2A2D6C"/>
                </a:solidFill>
                <a:latin typeface="Arial" panose="020B0604020202020204" pitchFamily="34" charset="0"/>
                <a:cs typeface="Arial" panose="020B0604020202020204" pitchFamily="34" charset="0"/>
              </a:rPr>
              <a:t>The McKinney-Vento Act in Our Schools</a:t>
            </a:r>
            <a:r>
              <a:rPr lang="ja-JP" altLang="en-US" dirty="0">
                <a:solidFill>
                  <a:srgbClr val="2A2D6C"/>
                </a:solidFill>
                <a:latin typeface="Arial" panose="020B0604020202020204" pitchFamily="34" charset="0"/>
                <a:cs typeface="Arial" panose="020B0604020202020204" pitchFamily="34" charset="0"/>
              </a:rPr>
              <a:t>”</a:t>
            </a:r>
            <a:r>
              <a:rPr lang="en-US" altLang="ja-JP" dirty="0">
                <a:solidFill>
                  <a:srgbClr val="2A2D6C"/>
                </a:solidFill>
                <a:latin typeface="Arial" panose="020B0604020202020204" pitchFamily="34" charset="0"/>
                <a:cs typeface="Arial" panose="020B0604020202020204" pitchFamily="34" charset="0"/>
              </a:rPr>
              <a:t>: </a:t>
            </a:r>
            <a:r>
              <a:rPr lang="en-US" altLang="ja-JP" dirty="0">
                <a:solidFill>
                  <a:srgbClr val="2A2D6C"/>
                </a:solidFill>
                <a:latin typeface="Arial" panose="020B0604020202020204" pitchFamily="34" charset="0"/>
                <a:cs typeface="Arial" panose="020B0604020202020204" pitchFamily="34" charset="0"/>
                <a:hlinkClick r:id="rId7"/>
              </a:rPr>
              <a:t>pjulianelle@naehcy.org</a:t>
            </a:r>
            <a:r>
              <a:rPr lang="en-US" altLang="ja-JP" dirty="0">
                <a:solidFill>
                  <a:srgbClr val="2A2D6C"/>
                </a:solidFill>
                <a:latin typeface="Arial" panose="020B0604020202020204" pitchFamily="34" charset="0"/>
                <a:cs typeface="Arial" panose="020B0604020202020204" pitchFamily="34" charset="0"/>
              </a:rPr>
              <a:t> </a:t>
            </a:r>
          </a:p>
          <a:p>
            <a:pPr eaLnBrk="1" hangingPunct="1">
              <a:lnSpc>
                <a:spcPct val="80000"/>
              </a:lnSpc>
            </a:pPr>
            <a:r>
              <a:rPr lang="en-US" dirty="0">
                <a:solidFill>
                  <a:srgbClr val="2A2D6C"/>
                </a:solidFill>
                <a:latin typeface="Arial" panose="020B0604020202020204" pitchFamily="34" charset="0"/>
                <a:cs typeface="Arial" panose="020B0604020202020204" pitchFamily="34" charset="0"/>
                <a:hlinkClick r:id="rId8"/>
              </a:rPr>
              <a:t>http://www.hearus.us</a:t>
            </a:r>
            <a:endParaRPr lang="en-US" altLang="ja-JP" dirty="0">
              <a:solidFill>
                <a:srgbClr val="2A2D6C"/>
              </a:solidFill>
              <a:latin typeface="Arial" panose="020B0604020202020204" pitchFamily="34" charset="0"/>
              <a:cs typeface="Arial" panose="020B0604020202020204" pitchFamily="34" charset="0"/>
            </a:endParaRPr>
          </a:p>
          <a:p>
            <a:pPr eaLnBrk="1" hangingPunct="1">
              <a:lnSpc>
                <a:spcPct val="80000"/>
              </a:lnSpc>
              <a:buFontTx/>
              <a:buNone/>
            </a:pPr>
            <a:endParaRPr lang="en-US" sz="1800" dirty="0">
              <a:solidFill>
                <a:srgbClr val="2A2D6C"/>
              </a:solidFill>
              <a:latin typeface="Calibri" charset="0"/>
            </a:endParaRPr>
          </a:p>
          <a:p>
            <a:pPr eaLnBrk="1" hangingPunct="1">
              <a:lnSpc>
                <a:spcPct val="90000"/>
              </a:lnSpc>
            </a:pPr>
            <a:endParaRPr lang="en-US" sz="1400" dirty="0">
              <a:latin typeface="Calibri" charset="0"/>
            </a:endParaRPr>
          </a:p>
          <a:p>
            <a:pPr eaLnBrk="1" hangingPunct="1">
              <a:lnSpc>
                <a:spcPct val="90000"/>
              </a:lnSpc>
            </a:pPr>
            <a:endParaRPr lang="en-US" sz="1800" dirty="0">
              <a:effectLst>
                <a:outerShdw blurRad="38100" dist="38100" dir="2700000" algn="tl">
                  <a:srgbClr val="000000"/>
                </a:outerShdw>
              </a:effectLst>
              <a:latin typeface="Calibri" charset="0"/>
            </a:endParaRPr>
          </a:p>
        </p:txBody>
      </p:sp>
      <p:sp>
        <p:nvSpPr>
          <p:cNvPr id="140292"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DEFDA5D2-1699-0C40-8879-9E416F9FF649}" type="slidenum">
              <a:rPr lang="en-US" sz="1400">
                <a:solidFill>
                  <a:srgbClr val="8889A7"/>
                </a:solidFill>
                <a:latin typeface="Calibri" charset="0"/>
              </a:rPr>
              <a:pPr/>
              <a:t>42</a:t>
            </a:fld>
            <a:endParaRPr lang="en-US" sz="1400">
              <a:solidFill>
                <a:srgbClr val="8889A7"/>
              </a:solidFill>
              <a:latin typeface="Calibri" charset="0"/>
            </a:endParaRPr>
          </a:p>
        </p:txBody>
      </p:sp>
      <p:pic>
        <p:nvPicPr>
          <p:cNvPr id="5" name="Picture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611476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5051" y="2127379"/>
            <a:ext cx="6624794" cy="3778121"/>
          </a:xfrm>
        </p:spPr>
        <p:txBody>
          <a:bodyPr/>
          <a:lstStyle/>
          <a:p>
            <a:pPr marL="0" indent="0">
              <a:buNone/>
            </a:pPr>
            <a:r>
              <a:rPr lang="en-US" dirty="0" smtClean="0">
                <a:latin typeface="Arial" panose="020B0604020202020204" pitchFamily="34" charset="0"/>
                <a:cs typeface="Arial" panose="020B0604020202020204" pitchFamily="34" charset="0"/>
              </a:rPr>
              <a:t>Dana Davis</a:t>
            </a:r>
          </a:p>
          <a:p>
            <a:pPr marL="0" indent="0">
              <a:buNone/>
            </a:pPr>
            <a:r>
              <a:rPr lang="en-US" dirty="0" smtClean="0">
                <a:latin typeface="Arial" panose="020B0604020202020204" pitchFamily="34" charset="0"/>
                <a:cs typeface="Arial" panose="020B0604020202020204" pitchFamily="34" charset="0"/>
              </a:rPr>
              <a:t>McKinney-Vento State Coordinator</a:t>
            </a:r>
          </a:p>
          <a:p>
            <a:pPr marL="0" indent="0">
              <a:buNone/>
            </a:pPr>
            <a:r>
              <a:rPr lang="en-US" dirty="0" smtClean="0">
                <a:latin typeface="Arial" panose="020B0604020202020204" pitchFamily="34" charset="0"/>
                <a:cs typeface="Arial" panose="020B0604020202020204" pitchFamily="34" charset="0"/>
              </a:rPr>
              <a:t>Arkansas Department of Education</a:t>
            </a:r>
            <a:endParaRPr lang="en-US" dirty="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hlinkClick r:id="rId2"/>
              </a:rPr>
              <a:t>dana.davis@arkansas.gov</a:t>
            </a:r>
            <a:endParaRPr lang="en-US"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501-683-5428</a:t>
            </a:r>
            <a:endParaRPr lang="en-US"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2967" y="2295330"/>
            <a:ext cx="1352578" cy="1196671"/>
          </a:xfrm>
          <a:prstGeom prst="rect">
            <a:avLst/>
          </a:prstGeom>
        </p:spPr>
      </p:pic>
    </p:spTree>
    <p:extLst>
      <p:ext uri="{BB962C8B-B14F-4D97-AF65-F5344CB8AC3E}">
        <p14:creationId xmlns:p14="http://schemas.microsoft.com/office/powerpoint/2010/main" val="20877216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2209800" y="457200"/>
            <a:ext cx="7848600" cy="1219200"/>
          </a:xfrm>
        </p:spPr>
        <p:txBody>
          <a:bodyPr vert="horz" wrap="square" lIns="91440" tIns="45720" rIns="91440" bIns="45720" numCol="1" rtlCol="0" anchor="t" compatLnSpc="1">
            <a:prstTxWarp prst="textNoShape">
              <a:avLst/>
            </a:prstTxWarp>
            <a:normAutofit fontScale="90000"/>
          </a:bodyPr>
          <a:lstStyle/>
          <a:p>
            <a:pPr algn="ctr" eaLnBrk="1" hangingPunct="1">
              <a:defRPr/>
            </a:pPr>
            <a:r>
              <a:rPr sz="4000" b="1" dirty="0" smtClean="0">
                <a:effectLst>
                  <a:outerShdw blurRad="38100" dist="38100" dir="2700000" algn="tl">
                    <a:srgbClr val="DDDDDD"/>
                  </a:outerShdw>
                </a:effectLst>
                <a:latin typeface="Arial" panose="020B0604020202020204" pitchFamily="34" charset="0"/>
                <a:cs typeface="Arial" panose="020B0604020202020204" pitchFamily="34" charset="0"/>
              </a:rPr>
              <a:t>Impacts </a:t>
            </a:r>
            <a:r>
              <a:rPr sz="4000" b="1" dirty="0">
                <a:effectLst>
                  <a:outerShdw blurRad="38100" dist="38100" dir="2700000" algn="tl">
                    <a:srgbClr val="DDDDDD"/>
                  </a:outerShdw>
                </a:effectLst>
                <a:latin typeface="Arial" panose="020B0604020202020204" pitchFamily="34" charset="0"/>
                <a:cs typeface="Arial" panose="020B0604020202020204" pitchFamily="34" charset="0"/>
              </a:rPr>
              <a:t>of Homelessness</a:t>
            </a:r>
            <a:br>
              <a:rPr sz="4000" b="1" dirty="0">
                <a:effectLst>
                  <a:outerShdw blurRad="38100" dist="38100" dir="2700000" algn="tl">
                    <a:srgbClr val="DDDDDD"/>
                  </a:outerShdw>
                </a:effectLst>
                <a:latin typeface="Arial" panose="020B0604020202020204" pitchFamily="34" charset="0"/>
                <a:cs typeface="Arial" panose="020B0604020202020204" pitchFamily="34" charset="0"/>
              </a:rPr>
            </a:br>
            <a:r>
              <a:rPr sz="4000" b="1" dirty="0">
                <a:effectLst>
                  <a:outerShdw blurRad="38100" dist="38100" dir="2700000" algn="tl">
                    <a:srgbClr val="DDDDDD"/>
                  </a:outerShdw>
                </a:effectLst>
                <a:latin typeface="Arial" panose="020B0604020202020204" pitchFamily="34" charset="0"/>
                <a:cs typeface="Arial" panose="020B0604020202020204" pitchFamily="34" charset="0"/>
              </a:rPr>
              <a:t>on Children</a:t>
            </a:r>
            <a:r>
              <a:rPr lang="en-US" sz="4000" b="1" dirty="0">
                <a:effectLst>
                  <a:outerShdw blurRad="38100" dist="38100" dir="2700000" algn="tl">
                    <a:srgbClr val="DDDDDD"/>
                  </a:outerShdw>
                </a:effectLst>
                <a:latin typeface="Arial" panose="020B0604020202020204" pitchFamily="34" charset="0"/>
                <a:cs typeface="Arial" panose="020B0604020202020204" pitchFamily="34" charset="0"/>
              </a:rPr>
              <a:t> and Youth</a:t>
            </a:r>
            <a:endParaRPr sz="4000" b="1" dirty="0">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120835" name="Rectangle 3"/>
          <p:cNvSpPr>
            <a:spLocks noGrp="1" noChangeArrowheads="1"/>
          </p:cNvSpPr>
          <p:nvPr>
            <p:ph idx="1"/>
          </p:nvPr>
        </p:nvSpPr>
        <p:spPr>
          <a:xfrm>
            <a:off x="1981200" y="1576873"/>
            <a:ext cx="8001000" cy="5144602"/>
          </a:xfrm>
        </p:spPr>
        <p:txBody>
          <a:bodyPr>
            <a:noAutofit/>
          </a:bodyPr>
          <a:lstStyle/>
          <a:p>
            <a:r>
              <a:rPr lang="en-US" sz="2800" dirty="0" smtClean="0">
                <a:solidFill>
                  <a:srgbClr val="002060"/>
                </a:solidFill>
                <a:latin typeface="Arial" panose="020B0604020202020204" pitchFamily="34" charset="0"/>
                <a:cs typeface="Arial" panose="020B0604020202020204" pitchFamily="34" charset="0"/>
              </a:rPr>
              <a:t>Higher incidences of acute and chronic illnesses, depression and anxiety.</a:t>
            </a:r>
          </a:p>
          <a:p>
            <a:r>
              <a:rPr lang="en-US" sz="2800" dirty="0" smtClean="0">
                <a:solidFill>
                  <a:srgbClr val="002060"/>
                </a:solidFill>
                <a:latin typeface="Arial" panose="020B0604020202020204" pitchFamily="34" charset="0"/>
                <a:cs typeface="Arial" panose="020B0604020202020204" pitchFamily="34" charset="0"/>
              </a:rPr>
              <a:t>Homelessness </a:t>
            </a:r>
            <a:r>
              <a:rPr lang="en-US" sz="2800" dirty="0">
                <a:solidFill>
                  <a:srgbClr val="002060"/>
                </a:solidFill>
                <a:latin typeface="Arial" panose="020B0604020202020204" pitchFamily="34" charset="0"/>
                <a:cs typeface="Arial" panose="020B0604020202020204" pitchFamily="34" charset="0"/>
              </a:rPr>
              <a:t>in early childhood is associated with poor classroom engagement and poor social skills in early elementary school. </a:t>
            </a:r>
          </a:p>
          <a:p>
            <a:r>
              <a:rPr lang="en-US" sz="2800" dirty="0">
                <a:solidFill>
                  <a:srgbClr val="002060"/>
                </a:solidFill>
                <a:latin typeface="Arial" panose="020B0604020202020204" pitchFamily="34" charset="0"/>
                <a:cs typeface="Arial" panose="020B0604020202020204" pitchFamily="34" charset="0"/>
              </a:rPr>
              <a:t>The achievement gaps between homeless and low-income elementary students tend to persist, and may even worsen, over time</a:t>
            </a:r>
            <a:r>
              <a:rPr lang="en-US" sz="2800" dirty="0" smtClean="0">
                <a:solidFill>
                  <a:srgbClr val="002060"/>
                </a:solidFill>
                <a:latin typeface="Arial" panose="020B0604020202020204" pitchFamily="34" charset="0"/>
                <a:cs typeface="Arial" panose="020B0604020202020204" pitchFamily="34" charset="0"/>
              </a:rPr>
              <a:t>.</a:t>
            </a:r>
          </a:p>
          <a:p>
            <a:r>
              <a:rPr lang="en-US" sz="2800" dirty="0" smtClean="0">
                <a:solidFill>
                  <a:srgbClr val="002060"/>
                </a:solidFill>
                <a:latin typeface="Arial" panose="020B0604020202020204" pitchFamily="34" charset="0"/>
                <a:cs typeface="Arial" panose="020B0604020202020204" pitchFamily="34" charset="0"/>
              </a:rPr>
              <a:t>A youth who experiences homelessness is 87% more likely to drop out of school.</a:t>
            </a:r>
          </a:p>
        </p:txBody>
      </p:sp>
      <p:sp>
        <p:nvSpPr>
          <p:cNvPr id="4" name="Slide Number Placeholder 3"/>
          <p:cNvSpPr>
            <a:spLocks noGrp="1"/>
          </p:cNvSpPr>
          <p:nvPr>
            <p:ph type="sldNum" sz="quarter" idx="12"/>
          </p:nvPr>
        </p:nvSpPr>
        <p:spPr/>
        <p:txBody>
          <a:bodyPr/>
          <a:lstStyle/>
          <a:p>
            <a:fld id="{EFA56E88-CD82-EC4B-9796-F16552A578FA}" type="slidenum">
              <a:rPr lang="en-US" smtClean="0"/>
              <a:pPr/>
              <a:t>5</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21706714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1981200" y="533400"/>
            <a:ext cx="8229600" cy="1127125"/>
          </a:xfrm>
        </p:spPr>
        <p:txBody>
          <a:bodyPr>
            <a:noAutofit/>
          </a:bodyPr>
          <a:lstStyle/>
          <a:p>
            <a:pPr algn="ctr" eaLnBrk="1" hangingPunct="1">
              <a:defRPr/>
            </a:pPr>
            <a:r>
              <a:rPr sz="3600" b="1" dirty="0" smtClean="0">
                <a:effectLst>
                  <a:outerShdw blurRad="38100" dist="38100" dir="2700000" algn="tl">
                    <a:srgbClr val="C0C0C0"/>
                  </a:outerShdw>
                </a:effectLst>
                <a:latin typeface="Arial" panose="020B0604020202020204" pitchFamily="34" charset="0"/>
                <a:cs typeface="Arial" panose="020B0604020202020204" pitchFamily="34" charset="0"/>
              </a:rPr>
              <a:t>Barriers to Education for</a:t>
            </a:r>
            <a:br>
              <a:rPr sz="3600" b="1" dirty="0" smtClean="0">
                <a:effectLst>
                  <a:outerShdw blurRad="38100" dist="38100" dir="2700000" algn="tl">
                    <a:srgbClr val="C0C0C0"/>
                  </a:outerShdw>
                </a:effectLst>
                <a:latin typeface="Arial" panose="020B0604020202020204" pitchFamily="34" charset="0"/>
                <a:cs typeface="Arial" panose="020B0604020202020204" pitchFamily="34" charset="0"/>
              </a:rPr>
            </a:br>
            <a:r>
              <a:rPr sz="3600" b="1" dirty="0" smtClean="0">
                <a:effectLst>
                  <a:outerShdw blurRad="38100" dist="38100" dir="2700000" algn="tl">
                    <a:srgbClr val="C0C0C0"/>
                  </a:outerShdw>
                </a:effectLst>
                <a:latin typeface="Arial" panose="020B0604020202020204" pitchFamily="34" charset="0"/>
                <a:cs typeface="Arial" panose="020B0604020202020204" pitchFamily="34" charset="0"/>
              </a:rPr>
              <a:t>Homeless Children and Youth</a:t>
            </a:r>
          </a:p>
        </p:txBody>
      </p:sp>
      <p:sp>
        <p:nvSpPr>
          <p:cNvPr id="23555" name="Rectangle 3"/>
          <p:cNvSpPr>
            <a:spLocks noGrp="1" noChangeArrowheads="1"/>
          </p:cNvSpPr>
          <p:nvPr>
            <p:ph idx="1"/>
          </p:nvPr>
        </p:nvSpPr>
        <p:spPr>
          <a:xfrm>
            <a:off x="1981200" y="1660525"/>
            <a:ext cx="8229600" cy="5060949"/>
          </a:xfrm>
        </p:spPr>
        <p:txBody>
          <a:bodyPr>
            <a:normAutofit fontScale="92500" lnSpcReduction="20000"/>
          </a:bodyPr>
          <a:lstStyle/>
          <a:p>
            <a:pPr eaLnBrk="1" hangingPunct="1">
              <a:lnSpc>
                <a:spcPct val="90000"/>
              </a:lnSpc>
            </a:pPr>
            <a:endParaRPr lang="en-US" dirty="0" smtClean="0">
              <a:solidFill>
                <a:srgbClr val="2A2D6C"/>
              </a:solidFill>
              <a:latin typeface="Calibri" charset="0"/>
            </a:endParaRPr>
          </a:p>
          <a:p>
            <a:pPr eaLnBrk="1" hangingPunct="1">
              <a:lnSpc>
                <a:spcPct val="90000"/>
              </a:lnSpc>
            </a:pPr>
            <a:endParaRPr lang="en-US" dirty="0">
              <a:solidFill>
                <a:srgbClr val="2A2D6C"/>
              </a:solidFill>
              <a:latin typeface="Calibri" charset="0"/>
            </a:endParaRPr>
          </a:p>
          <a:p>
            <a:pPr eaLnBrk="1" hangingPunct="1">
              <a:lnSpc>
                <a:spcPct val="90000"/>
              </a:lnSpc>
            </a:pPr>
            <a:r>
              <a:rPr lang="en-US" sz="3000" dirty="0" smtClean="0">
                <a:solidFill>
                  <a:srgbClr val="2A2D6C"/>
                </a:solidFill>
                <a:latin typeface="Arial" panose="020B0604020202020204" pitchFamily="34" charset="0"/>
                <a:cs typeface="Arial" panose="020B0604020202020204" pitchFamily="34" charset="0"/>
              </a:rPr>
              <a:t>Poor health, fatigue, hunger.</a:t>
            </a:r>
          </a:p>
          <a:p>
            <a:pPr eaLnBrk="1" hangingPunct="1">
              <a:lnSpc>
                <a:spcPct val="90000"/>
              </a:lnSpc>
            </a:pPr>
            <a:r>
              <a:rPr lang="en-US" sz="3000" dirty="0" smtClean="0">
                <a:solidFill>
                  <a:srgbClr val="2A2D6C"/>
                </a:solidFill>
                <a:latin typeface="Arial" panose="020B0604020202020204" pitchFamily="34" charset="0"/>
                <a:cs typeface="Arial" panose="020B0604020202020204" pitchFamily="34" charset="0"/>
              </a:rPr>
              <a:t>Emotional trauma, depression, anxiety.</a:t>
            </a:r>
          </a:p>
          <a:p>
            <a:pPr eaLnBrk="1" hangingPunct="1">
              <a:lnSpc>
                <a:spcPct val="90000"/>
              </a:lnSpc>
            </a:pPr>
            <a:r>
              <a:rPr lang="en-US" sz="3000" dirty="0" smtClean="0">
                <a:solidFill>
                  <a:srgbClr val="2A2D6C"/>
                </a:solidFill>
                <a:latin typeface="Arial" panose="020B0604020202020204" pitchFamily="34" charset="0"/>
                <a:cs typeface="Arial" panose="020B0604020202020204" pitchFamily="34" charset="0"/>
              </a:rPr>
              <a:t>Stereotypes and lack of awareness.</a:t>
            </a:r>
          </a:p>
          <a:p>
            <a:pPr eaLnBrk="1" hangingPunct="1">
              <a:lnSpc>
                <a:spcPct val="90000"/>
              </a:lnSpc>
            </a:pPr>
            <a:r>
              <a:rPr lang="en-US" sz="3000" dirty="0" smtClean="0">
                <a:solidFill>
                  <a:srgbClr val="2A2D6C"/>
                </a:solidFill>
                <a:latin typeface="Arial" panose="020B0604020202020204" pitchFamily="34" charset="0"/>
                <a:cs typeface="Arial" panose="020B0604020202020204" pitchFamily="34" charset="0"/>
              </a:rPr>
              <a:t>Under</a:t>
            </a:r>
            <a:r>
              <a:rPr lang="en-US" sz="3000" dirty="0">
                <a:solidFill>
                  <a:srgbClr val="2A2D6C"/>
                </a:solidFill>
                <a:latin typeface="Arial" panose="020B0604020202020204" pitchFamily="34" charset="0"/>
                <a:cs typeface="Arial" panose="020B0604020202020204" pitchFamily="34" charset="0"/>
              </a:rPr>
              <a:t>-</a:t>
            </a:r>
            <a:r>
              <a:rPr lang="en-US" sz="3000" dirty="0" smtClean="0">
                <a:solidFill>
                  <a:srgbClr val="2A2D6C"/>
                </a:solidFill>
                <a:latin typeface="Arial" panose="020B0604020202020204" pitchFamily="34" charset="0"/>
                <a:cs typeface="Arial" panose="020B0604020202020204" pitchFamily="34" charset="0"/>
              </a:rPr>
              <a:t>identification.</a:t>
            </a:r>
          </a:p>
          <a:p>
            <a:pPr eaLnBrk="1" hangingPunct="1">
              <a:lnSpc>
                <a:spcPct val="90000"/>
              </a:lnSpc>
            </a:pPr>
            <a:r>
              <a:rPr lang="en-US" sz="3000" dirty="0">
                <a:solidFill>
                  <a:srgbClr val="2A2D6C"/>
                </a:solidFill>
                <a:latin typeface="Arial" panose="020B0604020202020204" pitchFamily="34" charset="0"/>
                <a:cs typeface="Arial" panose="020B0604020202020204" pitchFamily="34" charset="0"/>
              </a:rPr>
              <a:t>High mobility resulting in lack of school stability and educational </a:t>
            </a:r>
            <a:r>
              <a:rPr lang="en-US" sz="3000" dirty="0" smtClean="0">
                <a:solidFill>
                  <a:srgbClr val="2A2D6C"/>
                </a:solidFill>
                <a:latin typeface="Arial" panose="020B0604020202020204" pitchFamily="34" charset="0"/>
                <a:cs typeface="Arial" panose="020B0604020202020204" pitchFamily="34" charset="0"/>
              </a:rPr>
              <a:t>continuity.</a:t>
            </a:r>
          </a:p>
          <a:p>
            <a:pPr eaLnBrk="1" hangingPunct="1">
              <a:lnSpc>
                <a:spcPct val="90000"/>
              </a:lnSpc>
            </a:pPr>
            <a:r>
              <a:rPr lang="en-US" sz="3000" dirty="0" smtClean="0">
                <a:solidFill>
                  <a:srgbClr val="2A2D6C"/>
                </a:solidFill>
                <a:latin typeface="Arial" panose="020B0604020202020204" pitchFamily="34" charset="0"/>
                <a:cs typeface="Arial" panose="020B0604020202020204" pitchFamily="34" charset="0"/>
              </a:rPr>
              <a:t>Enrollment </a:t>
            </a:r>
            <a:r>
              <a:rPr lang="en-US" sz="3000" dirty="0">
                <a:solidFill>
                  <a:srgbClr val="2A2D6C"/>
                </a:solidFill>
                <a:latin typeface="Arial" panose="020B0604020202020204" pitchFamily="34" charset="0"/>
                <a:cs typeface="Arial" panose="020B0604020202020204" pitchFamily="34" charset="0"/>
              </a:rPr>
              <a:t>requirements (school records, health records, proof of </a:t>
            </a:r>
            <a:r>
              <a:rPr lang="en-US" sz="3000" dirty="0" smtClean="0">
                <a:solidFill>
                  <a:srgbClr val="2A2D6C"/>
                </a:solidFill>
                <a:latin typeface="Arial" panose="020B0604020202020204" pitchFamily="34" charset="0"/>
                <a:cs typeface="Arial" panose="020B0604020202020204" pitchFamily="34" charset="0"/>
              </a:rPr>
              <a:t>residence, guardianship).</a:t>
            </a:r>
          </a:p>
          <a:p>
            <a:pPr eaLnBrk="1" hangingPunct="1">
              <a:lnSpc>
                <a:spcPct val="90000"/>
              </a:lnSpc>
            </a:pPr>
            <a:r>
              <a:rPr lang="en-US" sz="3000" dirty="0">
                <a:solidFill>
                  <a:srgbClr val="2A2D6C"/>
                </a:solidFill>
                <a:latin typeface="Arial" panose="020B0604020202020204" pitchFamily="34" charset="0"/>
                <a:cs typeface="Arial" panose="020B0604020202020204" pitchFamily="34" charset="0"/>
              </a:rPr>
              <a:t>Lack of </a:t>
            </a:r>
            <a:r>
              <a:rPr lang="en-US" sz="3000" dirty="0" smtClean="0">
                <a:solidFill>
                  <a:srgbClr val="2A2D6C"/>
                </a:solidFill>
                <a:latin typeface="Arial" panose="020B0604020202020204" pitchFamily="34" charset="0"/>
                <a:cs typeface="Arial" panose="020B0604020202020204" pitchFamily="34" charset="0"/>
              </a:rPr>
              <a:t>transportation.</a:t>
            </a:r>
          </a:p>
          <a:p>
            <a:pPr eaLnBrk="1" hangingPunct="1">
              <a:lnSpc>
                <a:spcPct val="90000"/>
              </a:lnSpc>
            </a:pPr>
            <a:r>
              <a:rPr lang="en-US" sz="3000" dirty="0">
                <a:solidFill>
                  <a:srgbClr val="2A2D6C"/>
                </a:solidFill>
                <a:latin typeface="Arial" panose="020B0604020202020204" pitchFamily="34" charset="0"/>
                <a:cs typeface="Arial" panose="020B0604020202020204" pitchFamily="34" charset="0"/>
              </a:rPr>
              <a:t>Lack of school supplies, clothing</a:t>
            </a:r>
            <a:r>
              <a:rPr lang="en-US" sz="3000" dirty="0" smtClean="0">
                <a:solidFill>
                  <a:srgbClr val="2A2D6C"/>
                </a:solidFill>
                <a:latin typeface="Arial" panose="020B0604020202020204" pitchFamily="34" charset="0"/>
                <a:cs typeface="Arial" panose="020B0604020202020204" pitchFamily="34" charset="0"/>
              </a:rPr>
              <a:t>, hygiene items, etc.</a:t>
            </a:r>
          </a:p>
          <a:p>
            <a:pPr eaLnBrk="1" hangingPunct="1">
              <a:lnSpc>
                <a:spcPct val="90000"/>
              </a:lnSpc>
              <a:buFont typeface="Wingdings 2" charset="0"/>
              <a:buNone/>
            </a:pPr>
            <a:endParaRPr lang="en-US" sz="3000" dirty="0">
              <a:latin typeface="Calibri" charset="0"/>
            </a:endParaRPr>
          </a:p>
        </p:txBody>
      </p:sp>
      <p:sp>
        <p:nvSpPr>
          <p:cNvPr id="23556" name="Slide Number Placeholder 4"/>
          <p:cNvSpPr>
            <a:spLocks noGrp="1"/>
          </p:cNvSpPr>
          <p:nvPr>
            <p:ph type="sldNum" sz="quarter" idx="12"/>
          </p:nvPr>
        </p:nvSpPr>
        <p:spPr bwMode="auto">
          <a:noFill/>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E02459AA-D914-6147-B3F9-4AD738C1FB71}" type="slidenum">
              <a:rPr lang="en-US" sz="1400">
                <a:solidFill>
                  <a:srgbClr val="8889A7"/>
                </a:solidFill>
                <a:latin typeface="Calibri" charset="0"/>
              </a:rPr>
              <a:pPr/>
              <a:t>6</a:t>
            </a:fld>
            <a:endParaRPr lang="en-US" sz="1400">
              <a:solidFill>
                <a:srgbClr val="8889A7"/>
              </a:solidFill>
              <a:latin typeface="Calibri"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4172272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effectLst>
                  <a:outerShdw blurRad="38100" dist="38100" dir="2700000" algn="tl">
                    <a:srgbClr val="C0C0C0"/>
                  </a:outerShdw>
                </a:effectLst>
                <a:latin typeface="Arial" panose="020B0604020202020204" pitchFamily="34" charset="0"/>
                <a:cs typeface="Arial" panose="020B0604020202020204" pitchFamily="34" charset="0"/>
              </a:rPr>
              <a:t>McKinney-Vento</a:t>
            </a:r>
            <a:br>
              <a:rPr lang="en-US" b="1" dirty="0">
                <a:effectLst>
                  <a:outerShdw blurRad="38100" dist="38100" dir="2700000" algn="tl">
                    <a:srgbClr val="C0C0C0"/>
                  </a:outerShdw>
                </a:effectLst>
                <a:latin typeface="Arial" panose="020B0604020202020204" pitchFamily="34" charset="0"/>
                <a:cs typeface="Arial" panose="020B0604020202020204" pitchFamily="34" charset="0"/>
              </a:rPr>
            </a:br>
            <a:r>
              <a:rPr lang="en-US" b="1" dirty="0">
                <a:effectLst>
                  <a:outerShdw blurRad="38100" dist="38100" dir="2700000" algn="tl">
                    <a:srgbClr val="C0C0C0"/>
                  </a:outerShdw>
                </a:effectLst>
                <a:latin typeface="Arial" panose="020B0604020202020204" pitchFamily="34" charset="0"/>
                <a:cs typeface="Arial" panose="020B0604020202020204" pitchFamily="34" charset="0"/>
              </a:rPr>
              <a:t>Homeless Assistance Act</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371600" y="2286000"/>
            <a:ext cx="9601200" cy="4198776"/>
          </a:xfrm>
        </p:spPr>
        <p:txBody>
          <a:bodyPr/>
          <a:lstStyle/>
          <a:p>
            <a:pPr>
              <a:lnSpc>
                <a:spcPct val="90000"/>
              </a:lnSpc>
            </a:pPr>
            <a:r>
              <a:rPr lang="en-US" sz="3200" dirty="0">
                <a:solidFill>
                  <a:srgbClr val="2A2D6C"/>
                </a:solidFill>
                <a:latin typeface="Arial" panose="020B0604020202020204" pitchFamily="34" charset="0"/>
                <a:cs typeface="Arial" panose="020B0604020202020204" pitchFamily="34" charset="0"/>
              </a:rPr>
              <a:t>Main themes:</a:t>
            </a:r>
          </a:p>
          <a:p>
            <a:pPr lvl="1">
              <a:lnSpc>
                <a:spcPct val="90000"/>
              </a:lnSpc>
            </a:pPr>
            <a:r>
              <a:rPr lang="en-US" sz="2800" dirty="0" smtClean="0">
                <a:solidFill>
                  <a:srgbClr val="2A2D6C"/>
                </a:solidFill>
                <a:latin typeface="Arial" panose="020B0604020202020204" pitchFamily="34" charset="0"/>
                <a:ea typeface="Calibri" charset="0"/>
                <a:cs typeface="Arial" panose="020B0604020202020204" pitchFamily="34" charset="0"/>
              </a:rPr>
              <a:t>Identification,</a:t>
            </a:r>
            <a:endParaRPr lang="en-US" sz="2800" dirty="0">
              <a:solidFill>
                <a:srgbClr val="2A2D6C"/>
              </a:solidFill>
              <a:latin typeface="Arial" panose="020B0604020202020204" pitchFamily="34" charset="0"/>
              <a:ea typeface="Calibri" charset="0"/>
              <a:cs typeface="Arial" panose="020B0604020202020204" pitchFamily="34" charset="0"/>
            </a:endParaRPr>
          </a:p>
          <a:p>
            <a:pPr lvl="1">
              <a:lnSpc>
                <a:spcPct val="90000"/>
              </a:lnSpc>
            </a:pPr>
            <a:r>
              <a:rPr lang="en-US" sz="2800" dirty="0">
                <a:solidFill>
                  <a:srgbClr val="2A2D6C"/>
                </a:solidFill>
                <a:latin typeface="Arial" panose="020B0604020202020204" pitchFamily="34" charset="0"/>
                <a:ea typeface="Calibri" charset="0"/>
                <a:cs typeface="Arial" panose="020B0604020202020204" pitchFamily="34" charset="0"/>
              </a:rPr>
              <a:t>School </a:t>
            </a:r>
            <a:r>
              <a:rPr lang="en-US" sz="2800" dirty="0" smtClean="0">
                <a:solidFill>
                  <a:srgbClr val="2A2D6C"/>
                </a:solidFill>
                <a:latin typeface="Arial" panose="020B0604020202020204" pitchFamily="34" charset="0"/>
                <a:ea typeface="Calibri" charset="0"/>
                <a:cs typeface="Arial" panose="020B0604020202020204" pitchFamily="34" charset="0"/>
              </a:rPr>
              <a:t>stability,</a:t>
            </a:r>
            <a:endParaRPr lang="en-US" sz="2800" dirty="0">
              <a:solidFill>
                <a:srgbClr val="2A2D6C"/>
              </a:solidFill>
              <a:latin typeface="Arial" panose="020B0604020202020204" pitchFamily="34" charset="0"/>
              <a:ea typeface="Calibri" charset="0"/>
              <a:cs typeface="Arial" panose="020B0604020202020204" pitchFamily="34" charset="0"/>
            </a:endParaRPr>
          </a:p>
          <a:p>
            <a:pPr lvl="1">
              <a:lnSpc>
                <a:spcPct val="90000"/>
              </a:lnSpc>
            </a:pPr>
            <a:r>
              <a:rPr lang="en-US" sz="2800" dirty="0">
                <a:solidFill>
                  <a:srgbClr val="2A2D6C"/>
                </a:solidFill>
                <a:latin typeface="Arial" panose="020B0604020202020204" pitchFamily="34" charset="0"/>
                <a:ea typeface="Calibri" charset="0"/>
                <a:cs typeface="Arial" panose="020B0604020202020204" pitchFamily="34" charset="0"/>
              </a:rPr>
              <a:t>School </a:t>
            </a:r>
            <a:r>
              <a:rPr lang="en-US" sz="2800" dirty="0" smtClean="0">
                <a:solidFill>
                  <a:srgbClr val="2A2D6C"/>
                </a:solidFill>
                <a:latin typeface="Arial" panose="020B0604020202020204" pitchFamily="34" charset="0"/>
                <a:ea typeface="Calibri" charset="0"/>
                <a:cs typeface="Arial" panose="020B0604020202020204" pitchFamily="34" charset="0"/>
              </a:rPr>
              <a:t>enrollment,</a:t>
            </a:r>
            <a:endParaRPr lang="en-US" sz="2800" dirty="0">
              <a:solidFill>
                <a:srgbClr val="2A2D6C"/>
              </a:solidFill>
              <a:latin typeface="Arial" panose="020B0604020202020204" pitchFamily="34" charset="0"/>
              <a:ea typeface="Calibri" charset="0"/>
              <a:cs typeface="Arial" panose="020B0604020202020204" pitchFamily="34" charset="0"/>
            </a:endParaRPr>
          </a:p>
          <a:p>
            <a:pPr lvl="1">
              <a:lnSpc>
                <a:spcPct val="90000"/>
              </a:lnSpc>
            </a:pPr>
            <a:r>
              <a:rPr lang="en-US" sz="2800" dirty="0">
                <a:solidFill>
                  <a:srgbClr val="2A2D6C"/>
                </a:solidFill>
                <a:latin typeface="Arial" panose="020B0604020202020204" pitchFamily="34" charset="0"/>
                <a:ea typeface="Calibri" charset="0"/>
                <a:cs typeface="Arial" panose="020B0604020202020204" pitchFamily="34" charset="0"/>
              </a:rPr>
              <a:t>Support for academic </a:t>
            </a:r>
            <a:r>
              <a:rPr lang="en-US" sz="2800" dirty="0" smtClean="0">
                <a:solidFill>
                  <a:srgbClr val="2A2D6C"/>
                </a:solidFill>
                <a:latin typeface="Arial" panose="020B0604020202020204" pitchFamily="34" charset="0"/>
                <a:ea typeface="Calibri" charset="0"/>
                <a:cs typeface="Arial" panose="020B0604020202020204" pitchFamily="34" charset="0"/>
              </a:rPr>
              <a:t>success,</a:t>
            </a:r>
            <a:endParaRPr lang="en-US" sz="2800" dirty="0">
              <a:solidFill>
                <a:srgbClr val="2A2D6C"/>
              </a:solidFill>
              <a:latin typeface="Arial" panose="020B0604020202020204" pitchFamily="34" charset="0"/>
              <a:ea typeface="Calibri" charset="0"/>
              <a:cs typeface="Arial" panose="020B0604020202020204" pitchFamily="34" charset="0"/>
            </a:endParaRPr>
          </a:p>
          <a:p>
            <a:pPr lvl="1">
              <a:lnSpc>
                <a:spcPct val="90000"/>
              </a:lnSpc>
            </a:pPr>
            <a:r>
              <a:rPr lang="en-US" sz="2800" dirty="0">
                <a:solidFill>
                  <a:srgbClr val="2A2D6C"/>
                </a:solidFill>
                <a:latin typeface="Arial" panose="020B0604020202020204" pitchFamily="34" charset="0"/>
                <a:ea typeface="Calibri" charset="0"/>
                <a:cs typeface="Arial" panose="020B0604020202020204" pitchFamily="34" charset="0"/>
              </a:rPr>
              <a:t>Child-centered, best interest decision making.</a:t>
            </a:r>
          </a:p>
          <a:p>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073548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effectLst>
                  <a:outerShdw blurRad="38100" dist="38100" dir="2700000" algn="tl">
                    <a:srgbClr val="DDDDDD"/>
                  </a:outerShdw>
                </a:effectLst>
                <a:latin typeface="Arial" panose="020B0604020202020204" pitchFamily="34" charset="0"/>
                <a:cs typeface="Arial" panose="020B0604020202020204" pitchFamily="34" charset="0"/>
              </a:rPr>
              <a:t>McKinney-Vento Implementers:</a:t>
            </a:r>
            <a:br>
              <a:rPr lang="en-US" sz="4000" b="1" dirty="0" smtClean="0">
                <a:effectLst>
                  <a:outerShdw blurRad="38100" dist="38100" dir="2700000" algn="tl">
                    <a:srgbClr val="DDDDDD"/>
                  </a:outerShdw>
                </a:effectLst>
                <a:latin typeface="Arial" panose="020B0604020202020204" pitchFamily="34" charset="0"/>
                <a:cs typeface="Arial" panose="020B0604020202020204" pitchFamily="34" charset="0"/>
              </a:rPr>
            </a:br>
            <a:r>
              <a:rPr lang="en-US" sz="4000" b="1" dirty="0" smtClean="0">
                <a:effectLst>
                  <a:outerShdw blurRad="38100" dist="38100" dir="2700000" algn="tl">
                    <a:srgbClr val="DDDDDD"/>
                  </a:outerShdw>
                </a:effectLst>
                <a:latin typeface="Arial" panose="020B0604020202020204" pitchFamily="34" charset="0"/>
                <a:cs typeface="Arial" panose="020B0604020202020204" pitchFamily="34" charset="0"/>
              </a:rPr>
              <a:t>Local Liaisons</a:t>
            </a:r>
            <a:endParaRPr lang="en-US" sz="4000" b="1" dirty="0">
              <a:latin typeface="Arial" panose="020B0604020202020204" pitchFamily="34" charset="0"/>
              <a:cs typeface="Arial" panose="020B0604020202020204" pitchFamily="34" charset="0"/>
            </a:endParaRPr>
          </a:p>
        </p:txBody>
      </p:sp>
      <p:sp>
        <p:nvSpPr>
          <p:cNvPr id="3" name="Rectangle 2"/>
          <p:cNvSpPr/>
          <p:nvPr/>
        </p:nvSpPr>
        <p:spPr>
          <a:xfrm>
            <a:off x="1129003" y="655933"/>
            <a:ext cx="10534261" cy="5684633"/>
          </a:xfrm>
          <a:prstGeom prst="rect">
            <a:avLst/>
          </a:prstGeom>
        </p:spPr>
        <p:txBody>
          <a:bodyPr wrap="square">
            <a:spAutoFit/>
          </a:bodyPr>
          <a:lstStyle/>
          <a:p>
            <a:pPr>
              <a:lnSpc>
                <a:spcPct val="80000"/>
              </a:lnSpc>
              <a:spcAft>
                <a:spcPts val="600"/>
              </a:spcAft>
            </a:pPr>
            <a:endParaRPr lang="en-US" dirty="0" smtClean="0">
              <a:solidFill>
                <a:srgbClr val="2A2D6C"/>
              </a:solidFill>
              <a:latin typeface="Calibri" charset="0"/>
            </a:endParaRPr>
          </a:p>
          <a:p>
            <a:pPr>
              <a:lnSpc>
                <a:spcPct val="80000"/>
              </a:lnSpc>
              <a:spcAft>
                <a:spcPts val="600"/>
              </a:spcAft>
            </a:pPr>
            <a:endParaRPr lang="en-US" dirty="0" smtClean="0">
              <a:solidFill>
                <a:srgbClr val="2A2D6C"/>
              </a:solidFill>
              <a:latin typeface="Calibri" charset="0"/>
            </a:endParaRPr>
          </a:p>
          <a:p>
            <a:pPr>
              <a:lnSpc>
                <a:spcPct val="80000"/>
              </a:lnSpc>
              <a:spcAft>
                <a:spcPts val="600"/>
              </a:spcAft>
            </a:pPr>
            <a:endParaRPr lang="en-US" dirty="0" smtClean="0">
              <a:solidFill>
                <a:srgbClr val="2A2D6C"/>
              </a:solidFill>
              <a:latin typeface="Calibri" charset="0"/>
            </a:endParaRPr>
          </a:p>
          <a:p>
            <a:pPr>
              <a:lnSpc>
                <a:spcPct val="80000"/>
              </a:lnSpc>
              <a:spcAft>
                <a:spcPts val="600"/>
              </a:spcAft>
            </a:pPr>
            <a:endParaRPr lang="en-US" dirty="0">
              <a:solidFill>
                <a:srgbClr val="2A2D6C"/>
              </a:solidFill>
              <a:latin typeface="Calibri" charset="0"/>
            </a:endParaRPr>
          </a:p>
          <a:p>
            <a:pPr>
              <a:lnSpc>
                <a:spcPct val="80000"/>
              </a:lnSpc>
              <a:spcAft>
                <a:spcPts val="600"/>
              </a:spcAft>
            </a:pPr>
            <a:endParaRPr lang="en-US" dirty="0">
              <a:solidFill>
                <a:srgbClr val="2A2D6C"/>
              </a:solidFill>
              <a:latin typeface="Calibri" charset="0"/>
            </a:endParaRPr>
          </a:p>
          <a:p>
            <a:pPr marL="457200" indent="-457200">
              <a:lnSpc>
                <a:spcPct val="80000"/>
              </a:lnSpc>
              <a:spcAft>
                <a:spcPts val="600"/>
              </a:spcAft>
              <a:buFont typeface="Wingdings" panose="05000000000000000000" pitchFamily="2" charset="2"/>
              <a:buChar char="q"/>
            </a:pPr>
            <a:r>
              <a:rPr lang="en-US" sz="2800" dirty="0" smtClean="0">
                <a:solidFill>
                  <a:srgbClr val="2A2D6C"/>
                </a:solidFill>
                <a:latin typeface="Calibri" panose="020F0502020204030204" pitchFamily="34" charset="0"/>
              </a:rPr>
              <a:t>Every </a:t>
            </a:r>
            <a:r>
              <a:rPr lang="en-US" sz="2800" dirty="0">
                <a:solidFill>
                  <a:srgbClr val="2A2D6C"/>
                </a:solidFill>
                <a:latin typeface="Calibri" panose="020F0502020204030204" pitchFamily="34" charset="0"/>
              </a:rPr>
              <a:t>LEA must designate a McKinney-Vento liaison </a:t>
            </a:r>
            <a:r>
              <a:rPr lang="en-US" sz="2800" dirty="0">
                <a:solidFill>
                  <a:srgbClr val="C40000"/>
                </a:solidFill>
                <a:latin typeface="Calibri" panose="020F0502020204030204" pitchFamily="34" charset="0"/>
              </a:rPr>
              <a:t>able to carry out his/her legal duties</a:t>
            </a:r>
            <a:r>
              <a:rPr lang="en-US" sz="2800" dirty="0">
                <a:solidFill>
                  <a:srgbClr val="2A2D6C"/>
                </a:solidFill>
                <a:latin typeface="Calibri" panose="020F0502020204030204" pitchFamily="34" charset="0"/>
              </a:rPr>
              <a:t>. </a:t>
            </a:r>
            <a:r>
              <a:rPr lang="en-US" dirty="0">
                <a:solidFill>
                  <a:srgbClr val="2A2D6C"/>
                </a:solidFill>
                <a:latin typeface="Calibri" panose="020F0502020204030204" pitchFamily="34" charset="0"/>
              </a:rPr>
              <a:t>11432(g)(6)</a:t>
            </a:r>
          </a:p>
          <a:p>
            <a:pPr marL="457200" indent="-457200">
              <a:lnSpc>
                <a:spcPct val="80000"/>
              </a:lnSpc>
              <a:spcAft>
                <a:spcPts val="600"/>
              </a:spcAft>
              <a:buFont typeface="Wingdings" panose="05000000000000000000" pitchFamily="2" charset="2"/>
              <a:buChar char="q"/>
            </a:pPr>
            <a:r>
              <a:rPr lang="en-US" sz="2800" dirty="0">
                <a:solidFill>
                  <a:srgbClr val="2A2D6C"/>
                </a:solidFill>
                <a:latin typeface="Calibri" panose="020F0502020204030204" pitchFamily="34" charset="0"/>
              </a:rPr>
              <a:t>Liaisons must ensure that—</a:t>
            </a:r>
          </a:p>
          <a:p>
            <a:pPr lvl="1">
              <a:lnSpc>
                <a:spcPct val="80000"/>
              </a:lnSpc>
              <a:spcAft>
                <a:spcPts val="600"/>
              </a:spcAft>
            </a:pPr>
            <a:r>
              <a:rPr lang="en-US" sz="2800" dirty="0">
                <a:solidFill>
                  <a:srgbClr val="2A2D6C"/>
                </a:solidFill>
                <a:latin typeface="Calibri" panose="020F0502020204030204" pitchFamily="34" charset="0"/>
                <a:ea typeface="Calibri" charset="0"/>
                <a:cs typeface="Calibri" charset="0"/>
              </a:rPr>
              <a:t>McKinney-Vento students enroll in and have full and equal opportunity to succeed in school.</a:t>
            </a:r>
          </a:p>
          <a:p>
            <a:pPr lvl="1">
              <a:lnSpc>
                <a:spcPct val="80000"/>
              </a:lnSpc>
              <a:spcAft>
                <a:spcPts val="600"/>
              </a:spcAft>
            </a:pPr>
            <a:r>
              <a:rPr lang="en-US" sz="2800" dirty="0">
                <a:solidFill>
                  <a:srgbClr val="2A2D6C"/>
                </a:solidFill>
                <a:latin typeface="Calibri" panose="020F0502020204030204" pitchFamily="34" charset="0"/>
                <a:ea typeface="Calibri" charset="0"/>
                <a:cs typeface="Calibri" charset="0"/>
              </a:rPr>
              <a:t>Children and youth in homeless situations are identified by school personnel through </a:t>
            </a:r>
            <a:r>
              <a:rPr lang="en-US" sz="2800" dirty="0">
                <a:solidFill>
                  <a:srgbClr val="C40000"/>
                </a:solidFill>
                <a:latin typeface="Calibri" panose="020F0502020204030204" pitchFamily="34" charset="0"/>
                <a:ea typeface="Calibri" charset="0"/>
                <a:cs typeface="Calibri" charset="0"/>
              </a:rPr>
              <a:t>outreach and</a:t>
            </a:r>
            <a:r>
              <a:rPr lang="en-US" sz="2800" dirty="0">
                <a:solidFill>
                  <a:srgbClr val="FF2D2D"/>
                </a:solidFill>
                <a:latin typeface="Calibri" panose="020F0502020204030204" pitchFamily="34" charset="0"/>
                <a:ea typeface="Calibri" charset="0"/>
                <a:cs typeface="Calibri" charset="0"/>
              </a:rPr>
              <a:t> </a:t>
            </a:r>
            <a:r>
              <a:rPr lang="en-US" sz="2800" dirty="0">
                <a:solidFill>
                  <a:srgbClr val="2A2D6C"/>
                </a:solidFill>
                <a:latin typeface="Calibri" panose="020F0502020204030204" pitchFamily="34" charset="0"/>
                <a:ea typeface="Calibri" charset="0"/>
                <a:cs typeface="Calibri" charset="0"/>
              </a:rPr>
              <a:t>coordination with other entities and agencies.</a:t>
            </a:r>
          </a:p>
          <a:p>
            <a:pPr lvl="1">
              <a:lnSpc>
                <a:spcPct val="80000"/>
              </a:lnSpc>
              <a:spcAft>
                <a:spcPts val="600"/>
              </a:spcAft>
            </a:pPr>
            <a:r>
              <a:rPr lang="en-US" sz="2800" dirty="0">
                <a:solidFill>
                  <a:srgbClr val="002060"/>
                </a:solidFill>
                <a:latin typeface="Calibri" panose="020F0502020204030204" pitchFamily="34" charset="0"/>
              </a:rPr>
              <a:t>Public notice of MV rights is disseminated </a:t>
            </a:r>
            <a:r>
              <a:rPr lang="en-US" sz="2800" dirty="0">
                <a:solidFill>
                  <a:srgbClr val="C40000"/>
                </a:solidFill>
                <a:latin typeface="Calibri" panose="020F0502020204030204" pitchFamily="34" charset="0"/>
              </a:rPr>
              <a:t>in locations frequented by parents, guardians, and unaccompanied youth, in a manner and form understandable to them.</a:t>
            </a:r>
            <a:endParaRPr lang="en-US" sz="2800" dirty="0">
              <a:solidFill>
                <a:srgbClr val="C40000"/>
              </a:solidFill>
              <a:latin typeface="Calibri" panose="020F0502020204030204" pitchFamily="34" charset="0"/>
              <a:ea typeface="Calibri" charset="0"/>
              <a:cs typeface="Calibri"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3120431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65280"/>
          </a:xfrm>
        </p:spPr>
        <p:txBody>
          <a:bodyPr>
            <a:normAutofit/>
          </a:bodyPr>
          <a:lstStyle/>
          <a:p>
            <a:r>
              <a:rPr lang="en-US" sz="4000" b="1" dirty="0">
                <a:effectLst>
                  <a:outerShdw blurRad="38100" dist="38100" dir="2700000" algn="tl">
                    <a:srgbClr val="DDDDDD"/>
                  </a:outerShdw>
                </a:effectLst>
                <a:latin typeface="Arial" panose="020B0604020202020204" pitchFamily="34" charset="0"/>
                <a:cs typeface="Arial" panose="020B0604020202020204" pitchFamily="34" charset="0"/>
              </a:rPr>
              <a:t>McKinney-Vento Liaisons (cont.)</a:t>
            </a:r>
            <a:endParaRPr lang="en-US" sz="4000" b="1" dirty="0">
              <a:latin typeface="Arial" panose="020B0604020202020204" pitchFamily="34" charset="0"/>
              <a:cs typeface="Arial" panose="020B0604020202020204" pitchFamily="34" charset="0"/>
            </a:endParaRPr>
          </a:p>
        </p:txBody>
      </p:sp>
      <p:sp>
        <p:nvSpPr>
          <p:cNvPr id="3" name="Rectangle 2"/>
          <p:cNvSpPr/>
          <p:nvPr/>
        </p:nvSpPr>
        <p:spPr>
          <a:xfrm>
            <a:off x="1119673" y="1912776"/>
            <a:ext cx="10440955" cy="4918269"/>
          </a:xfrm>
          <a:prstGeom prst="rect">
            <a:avLst/>
          </a:prstGeom>
        </p:spPr>
        <p:txBody>
          <a:bodyPr wrap="square">
            <a:spAutoFit/>
          </a:bodyPr>
          <a:lstStyle/>
          <a:p>
            <a:pPr marL="457200" indent="-457200">
              <a:lnSpc>
                <a:spcPct val="80000"/>
              </a:lnSpc>
              <a:buFont typeface="Wingdings" panose="05000000000000000000" pitchFamily="2" charset="2"/>
              <a:buChar char="q"/>
            </a:pPr>
            <a:r>
              <a:rPr lang="en-US" sz="2800" dirty="0">
                <a:solidFill>
                  <a:srgbClr val="2A2D6C"/>
                </a:solidFill>
                <a:latin typeface="Arial" panose="020B0604020202020204" pitchFamily="34" charset="0"/>
                <a:cs typeface="Arial" panose="020B0604020202020204" pitchFamily="34" charset="0"/>
              </a:rPr>
              <a:t>Liaisons must ensure that (cont</a:t>
            </a:r>
            <a:r>
              <a:rPr lang="en-US" sz="2800" dirty="0" smtClean="0">
                <a:solidFill>
                  <a:srgbClr val="2A2D6C"/>
                </a:solidFill>
                <a:latin typeface="Arial" panose="020B0604020202020204" pitchFamily="34" charset="0"/>
                <a:cs typeface="Arial" panose="020B0604020202020204" pitchFamily="34" charset="0"/>
              </a:rPr>
              <a:t>.)—</a:t>
            </a:r>
          </a:p>
          <a:p>
            <a:pPr marL="457200" indent="-457200">
              <a:lnSpc>
                <a:spcPct val="80000"/>
              </a:lnSpc>
              <a:buFont typeface="Wingdings" panose="05000000000000000000" pitchFamily="2" charset="2"/>
              <a:buChar char="q"/>
            </a:pPr>
            <a:endParaRPr lang="en-US" sz="2800" dirty="0">
              <a:solidFill>
                <a:srgbClr val="2A2D6C"/>
              </a:solidFill>
              <a:latin typeface="Arial" panose="020B0604020202020204" pitchFamily="34" charset="0"/>
              <a:cs typeface="Arial" panose="020B0604020202020204" pitchFamily="34" charset="0"/>
            </a:endParaRPr>
          </a:p>
          <a:p>
            <a:pPr marL="914400" lvl="1" indent="-457200">
              <a:lnSpc>
                <a:spcPct val="80000"/>
              </a:lnSpc>
              <a:buFont typeface="Wingdings" panose="05000000000000000000" pitchFamily="2" charset="2"/>
              <a:buChar char="Ø"/>
            </a:pPr>
            <a:r>
              <a:rPr lang="en-US" sz="2800" dirty="0">
                <a:solidFill>
                  <a:srgbClr val="2A2D6C"/>
                </a:solidFill>
                <a:latin typeface="Arial" panose="020B0604020202020204" pitchFamily="34" charset="0"/>
                <a:ea typeface="Calibri" charset="0"/>
                <a:cs typeface="Arial" panose="020B0604020202020204" pitchFamily="34" charset="0"/>
              </a:rPr>
              <a:t>Disputes are resolved and assistance to access transportation is provided.</a:t>
            </a:r>
          </a:p>
          <a:p>
            <a:pPr marL="914400" lvl="1" indent="-457200">
              <a:lnSpc>
                <a:spcPct val="80000"/>
              </a:lnSpc>
              <a:buFont typeface="Wingdings" panose="05000000000000000000" pitchFamily="2" charset="2"/>
              <a:buChar char="Ø"/>
            </a:pPr>
            <a:r>
              <a:rPr lang="en-US" sz="2800" dirty="0">
                <a:solidFill>
                  <a:srgbClr val="C40000"/>
                </a:solidFill>
                <a:latin typeface="Arial" panose="020B0604020202020204" pitchFamily="34" charset="0"/>
                <a:ea typeface="Calibri" charset="0"/>
                <a:cs typeface="Arial" panose="020B0604020202020204" pitchFamily="34" charset="0"/>
              </a:rPr>
              <a:t>Unaccompanied youth are enrolled in school and that </a:t>
            </a:r>
            <a:r>
              <a:rPr lang="en-US" sz="2800" dirty="0">
                <a:solidFill>
                  <a:srgbClr val="C40000"/>
                </a:solidFill>
                <a:latin typeface="Arial" panose="020B0604020202020204" pitchFamily="34" charset="0"/>
                <a:cs typeface="Arial" panose="020B0604020202020204" pitchFamily="34" charset="0"/>
              </a:rPr>
              <a:t>procedures are implemented to identify and remove barriers that prevent them from receiving credit for full or partial coursework satisfactorily completed at a prior school, in accordance with State, local, and school policies</a:t>
            </a:r>
            <a:r>
              <a:rPr lang="en-US" sz="2800" dirty="0" smtClean="0">
                <a:solidFill>
                  <a:srgbClr val="C40000"/>
                </a:solidFill>
                <a:latin typeface="Arial" panose="020B0604020202020204" pitchFamily="34" charset="0"/>
                <a:cs typeface="Arial" panose="020B0604020202020204" pitchFamily="34" charset="0"/>
              </a:rPr>
              <a:t>.</a:t>
            </a:r>
          </a:p>
          <a:p>
            <a:pPr lvl="1">
              <a:lnSpc>
                <a:spcPct val="80000"/>
              </a:lnSpc>
            </a:pPr>
            <a:endParaRPr lang="en-US" sz="2800" dirty="0">
              <a:solidFill>
                <a:srgbClr val="C40000"/>
              </a:solidFill>
              <a:latin typeface="Arial" panose="020B0604020202020204" pitchFamily="34" charset="0"/>
              <a:ea typeface="Calibri" charset="0"/>
              <a:cs typeface="Arial" panose="020B0604020202020204" pitchFamily="34" charset="0"/>
            </a:endParaRPr>
          </a:p>
          <a:p>
            <a:pPr marL="457200" indent="-457200">
              <a:lnSpc>
                <a:spcPct val="80000"/>
              </a:lnSpc>
              <a:buFont typeface="Wingdings" panose="05000000000000000000" pitchFamily="2" charset="2"/>
              <a:buChar char="q"/>
            </a:pPr>
            <a:r>
              <a:rPr lang="en-US" sz="2800" dirty="0">
                <a:solidFill>
                  <a:srgbClr val="C40000"/>
                </a:solidFill>
                <a:latin typeface="Arial" panose="020B0604020202020204" pitchFamily="34" charset="0"/>
                <a:cs typeface="Arial" panose="020B0604020202020204" pitchFamily="34" charset="0"/>
              </a:rPr>
              <a:t>Liaisons must participate in professional development and technical assistance as determined appropriate by the State </a:t>
            </a:r>
            <a:r>
              <a:rPr lang="en-US" sz="2800" dirty="0" smtClean="0">
                <a:solidFill>
                  <a:srgbClr val="C40000"/>
                </a:solidFill>
                <a:latin typeface="Arial" panose="020B0604020202020204" pitchFamily="34" charset="0"/>
                <a:cs typeface="Arial" panose="020B0604020202020204" pitchFamily="34" charset="0"/>
              </a:rPr>
              <a:t>Coordinator. </a:t>
            </a:r>
            <a:r>
              <a:rPr lang="en-US" dirty="0" smtClean="0">
                <a:solidFill>
                  <a:srgbClr val="1F2251"/>
                </a:solidFill>
                <a:latin typeface="Arial" panose="020B0604020202020204" pitchFamily="34" charset="0"/>
                <a:cs typeface="Arial" panose="020B0604020202020204" pitchFamily="34" charset="0"/>
              </a:rPr>
              <a:t>11432(g)(1)(F)(ii)</a:t>
            </a:r>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10115"/>
            <a:ext cx="736758" cy="647885"/>
          </a:xfrm>
          <a:prstGeom prst="rect">
            <a:avLst/>
          </a:prstGeom>
        </p:spPr>
      </p:pic>
    </p:spTree>
    <p:extLst>
      <p:ext uri="{BB962C8B-B14F-4D97-AF65-F5344CB8AC3E}">
        <p14:creationId xmlns:p14="http://schemas.microsoft.com/office/powerpoint/2010/main" val="1345910631"/>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TM10001106[[fn=Badge]]</Template>
  <TotalTime>398</TotalTime>
  <Words>2772</Words>
  <Application>Microsoft Office PowerPoint</Application>
  <PresentationFormat>Widescreen</PresentationFormat>
  <Paragraphs>316</Paragraphs>
  <Slides>43</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ＭＳ Ｐゴシック</vt:lpstr>
      <vt:lpstr>Arial</vt:lpstr>
      <vt:lpstr>Calibri</vt:lpstr>
      <vt:lpstr>Gill Sans MT</vt:lpstr>
      <vt:lpstr>Impact</vt:lpstr>
      <vt:lpstr>メイリオ</vt:lpstr>
      <vt:lpstr>Wingdings</vt:lpstr>
      <vt:lpstr>Wingdings 2</vt:lpstr>
      <vt:lpstr>Badge</vt:lpstr>
      <vt:lpstr>New Liaison Training</vt:lpstr>
      <vt:lpstr>What is McKinney-Vento?</vt:lpstr>
      <vt:lpstr>Overview of the Law</vt:lpstr>
      <vt:lpstr>Causes of Homelessness</vt:lpstr>
      <vt:lpstr>Impacts of Homelessness on Children and Youth</vt:lpstr>
      <vt:lpstr>Barriers to Education for Homeless Children and Youth</vt:lpstr>
      <vt:lpstr>McKinney-Vento Homeless Assistance Act</vt:lpstr>
      <vt:lpstr>McKinney-Vento Implementers: Local Liaisons</vt:lpstr>
      <vt:lpstr>McKinney-Vento Liaisons (cont.)</vt:lpstr>
      <vt:lpstr>Eligibility—Who is Covered?</vt:lpstr>
      <vt:lpstr>What does fixed, regular and adequate mean??</vt:lpstr>
      <vt:lpstr>Unaccompanied Homeless Youth</vt:lpstr>
      <vt:lpstr>Determining Eligibility</vt:lpstr>
      <vt:lpstr>School Stability</vt:lpstr>
      <vt:lpstr>School Stability (cont.)</vt:lpstr>
      <vt:lpstr>School Stability (cont.)</vt:lpstr>
      <vt:lpstr>School Stability (cont.)</vt:lpstr>
      <vt:lpstr>Transportation</vt:lpstr>
      <vt:lpstr>Transportation—Key Provisions</vt:lpstr>
      <vt:lpstr>School Enrollment</vt:lpstr>
      <vt:lpstr>Enrollment (cont.)</vt:lpstr>
      <vt:lpstr>Enrollment (cont.)</vt:lpstr>
      <vt:lpstr>Immediate Enrollment— Strategies</vt:lpstr>
      <vt:lpstr>Enrollment of Unaccompanied Youth</vt:lpstr>
      <vt:lpstr>Title IA: Reservation of Funds</vt:lpstr>
      <vt:lpstr>Title IA Reservation (cont.)</vt:lpstr>
      <vt:lpstr>Title IA Reservation (cont.)</vt:lpstr>
      <vt:lpstr>Title IA Reservation (cont.)</vt:lpstr>
      <vt:lpstr>Implementing the Law</vt:lpstr>
      <vt:lpstr>PowerPoint Presentation</vt:lpstr>
      <vt:lpstr>PowerPoint Presentation</vt:lpstr>
      <vt:lpstr> Staff</vt:lpstr>
      <vt:lpstr>Educational rights posters are disseminated</vt:lpstr>
      <vt:lpstr>PowerPoint Presentation</vt:lpstr>
      <vt:lpstr>Description of Forms</vt:lpstr>
      <vt:lpstr>PowerPoint Presentation</vt:lpstr>
      <vt:lpstr>PowerPoint Presentation</vt:lpstr>
      <vt:lpstr>What next???</vt:lpstr>
      <vt:lpstr>PowerPoint Presentation</vt:lpstr>
      <vt:lpstr>REMEMBER </vt:lpstr>
      <vt:lpstr>Record Keeping</vt:lpstr>
      <vt:lpstr>Resources</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Liaison Training</dc:title>
  <dc:creator>Dana Davis (ADE)</dc:creator>
  <cp:lastModifiedBy>Treva Bradley (ADE)</cp:lastModifiedBy>
  <cp:revision>53</cp:revision>
  <dcterms:created xsi:type="dcterms:W3CDTF">2016-08-01T14:16:26Z</dcterms:created>
  <dcterms:modified xsi:type="dcterms:W3CDTF">2018-08-02T18:17:44Z</dcterms:modified>
</cp:coreProperties>
</file>