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20"/>
  </p:notesMasterIdLst>
  <p:handoutMasterIdLst>
    <p:handoutMasterId r:id="rId21"/>
  </p:handoutMasterIdLst>
  <p:sldIdLst>
    <p:sldId id="256" r:id="rId2"/>
    <p:sldId id="282" r:id="rId3"/>
    <p:sldId id="257" r:id="rId4"/>
    <p:sldId id="258" r:id="rId5"/>
    <p:sldId id="259" r:id="rId6"/>
    <p:sldId id="260" r:id="rId7"/>
    <p:sldId id="275" r:id="rId8"/>
    <p:sldId id="279" r:id="rId9"/>
    <p:sldId id="284" r:id="rId10"/>
    <p:sldId id="273" r:id="rId11"/>
    <p:sldId id="265" r:id="rId12"/>
    <p:sldId id="266" r:id="rId13"/>
    <p:sldId id="267" r:id="rId14"/>
    <p:sldId id="268" r:id="rId15"/>
    <p:sldId id="269" r:id="rId16"/>
    <p:sldId id="263" r:id="rId17"/>
    <p:sldId id="272" r:id="rId18"/>
    <p:sldId id="277"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147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771FA22-9709-42B6-9AC0-F54C9B15BF15}" type="datetimeFigureOut">
              <a:rPr lang="en-US" smtClean="0"/>
              <a:t>3/9/2021</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8975796-35CA-4318-8B31-5C7718E2A16C}" type="slidenum">
              <a:rPr lang="en-US" smtClean="0"/>
              <a:t>‹#›</a:t>
            </a:fld>
            <a:endParaRPr lang="en-US"/>
          </a:p>
        </p:txBody>
      </p:sp>
    </p:spTree>
    <p:extLst>
      <p:ext uri="{BB962C8B-B14F-4D97-AF65-F5344CB8AC3E}">
        <p14:creationId xmlns:p14="http://schemas.microsoft.com/office/powerpoint/2010/main" val="4221314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0DA5A79-E012-4FB2-8A66-7F78D0B1E26D}" type="datetimeFigureOut">
              <a:rPr lang="en-US" smtClean="0"/>
              <a:t>3/9/2021</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5464C3C-ABF8-4DD1-9A1D-902158A70755}" type="slidenum">
              <a:rPr lang="en-US" smtClean="0"/>
              <a:t>‹#›</a:t>
            </a:fld>
            <a:endParaRPr lang="en-US"/>
          </a:p>
        </p:txBody>
      </p:sp>
    </p:spTree>
    <p:extLst>
      <p:ext uri="{BB962C8B-B14F-4D97-AF65-F5344CB8AC3E}">
        <p14:creationId xmlns:p14="http://schemas.microsoft.com/office/powerpoint/2010/main" val="2528901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EFA66E-1A58-4B9D-8784-5C61E7AA2C49}" type="datetime1">
              <a:rPr lang="en-US" smtClean="0"/>
              <a:t>3/9/2021</a:t>
            </a:fld>
            <a:endParaRPr lang="en-US"/>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211293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7D983E-4C63-4816-A690-491439FCCBC1}" type="datetime1">
              <a:rPr lang="en-US" smtClean="0"/>
              <a:t>3/9/2021</a:t>
            </a:fld>
            <a:endParaRPr lang="en-US"/>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4199569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252075-5E12-49FC-8C96-24D513B707E4}" type="datetime1">
              <a:rPr lang="en-US" smtClean="0"/>
              <a:t>3/9/2021</a:t>
            </a:fld>
            <a:endParaRPr lang="en-US"/>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3299301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C97C13-5CDF-43B4-90B3-D53708C6DE90}" type="datetime1">
              <a:rPr lang="en-US" smtClean="0"/>
              <a:t>3/9/2021</a:t>
            </a:fld>
            <a:endParaRPr lang="en-US"/>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798436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7BEC202-016A-4FA9-A395-337E0837F976}" type="datetime1">
              <a:rPr lang="en-US" smtClean="0"/>
              <a:t>3/9/2021</a:t>
            </a:fld>
            <a:endParaRPr lang="en-US"/>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144683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16BBF5-36B8-4A25-93A6-920FA98781A3}" type="datetime1">
              <a:rPr lang="en-US" smtClean="0"/>
              <a:t>3/9/2021</a:t>
            </a:fld>
            <a:endParaRPr lang="en-US"/>
          </a:p>
        </p:txBody>
      </p:sp>
      <p:sp>
        <p:nvSpPr>
          <p:cNvPr id="6" name="Footer Placeholder 5"/>
          <p:cNvSpPr>
            <a:spLocks noGrp="1"/>
          </p:cNvSpPr>
          <p:nvPr>
            <p:ph type="ftr" sz="quarter" idx="11"/>
          </p:nvPr>
        </p:nvSpPr>
        <p:spPr/>
        <p:txBody>
          <a:bodyPr/>
          <a:lstStyle/>
          <a:p>
            <a:r>
              <a:rPr lang="en-US" smtClean="0"/>
              <a:t>Arkansas Department of Education</a:t>
            </a:r>
            <a:endParaRPr lang="en-US"/>
          </a:p>
        </p:txBody>
      </p:sp>
      <p:sp>
        <p:nvSpPr>
          <p:cNvPr id="7" name="Slide Number Placeholder 6"/>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1477438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7C768B-F8B4-45EC-88BD-B158E532088F}" type="datetime1">
              <a:rPr lang="en-US" smtClean="0"/>
              <a:t>3/9/2021</a:t>
            </a:fld>
            <a:endParaRPr lang="en-US"/>
          </a:p>
        </p:txBody>
      </p:sp>
      <p:sp>
        <p:nvSpPr>
          <p:cNvPr id="8" name="Footer Placeholder 7"/>
          <p:cNvSpPr>
            <a:spLocks noGrp="1"/>
          </p:cNvSpPr>
          <p:nvPr>
            <p:ph type="ftr" sz="quarter" idx="11"/>
          </p:nvPr>
        </p:nvSpPr>
        <p:spPr/>
        <p:txBody>
          <a:bodyPr/>
          <a:lstStyle/>
          <a:p>
            <a:r>
              <a:rPr lang="en-US" smtClean="0"/>
              <a:t>Arkansas Department of Education</a:t>
            </a:r>
            <a:endParaRPr lang="en-US"/>
          </a:p>
        </p:txBody>
      </p:sp>
      <p:sp>
        <p:nvSpPr>
          <p:cNvPr id="9" name="Slide Number Placeholder 8"/>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2991546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15BF59-3F2B-42F4-87EC-DB876A17C4A6}" type="datetime1">
              <a:rPr lang="en-US" smtClean="0"/>
              <a:t>3/9/2021</a:t>
            </a:fld>
            <a:endParaRPr lang="en-US"/>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58212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EB73C-3DE9-4D19-96AF-6AFE634EFE2D}" type="datetime1">
              <a:rPr lang="en-US" smtClean="0"/>
              <a:t>3/9/2021</a:t>
            </a:fld>
            <a:endParaRPr lang="en-US"/>
          </a:p>
        </p:txBody>
      </p:sp>
      <p:sp>
        <p:nvSpPr>
          <p:cNvPr id="3" name="Footer Placeholder 2"/>
          <p:cNvSpPr>
            <a:spLocks noGrp="1"/>
          </p:cNvSpPr>
          <p:nvPr>
            <p:ph type="ftr" sz="quarter" idx="11"/>
          </p:nvPr>
        </p:nvSpPr>
        <p:spPr/>
        <p:txBody>
          <a:bodyPr/>
          <a:lstStyle/>
          <a:p>
            <a:r>
              <a:rPr lang="en-US" smtClean="0"/>
              <a:t>Arkansas Department of Education</a:t>
            </a:r>
            <a:endParaRPr lang="en-US"/>
          </a:p>
        </p:txBody>
      </p:sp>
      <p:sp>
        <p:nvSpPr>
          <p:cNvPr id="4" name="Slide Number Placeholder 3"/>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4258458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73837690-9938-4655-B86F-E69C1EE5CD16}" type="datetime1">
              <a:rPr lang="en-US" smtClean="0"/>
              <a:t>3/9/2021</a:t>
            </a:fld>
            <a:endParaRPr lang="en-US"/>
          </a:p>
        </p:txBody>
      </p:sp>
      <p:sp>
        <p:nvSpPr>
          <p:cNvPr id="6" name="Footer Placeholder 5"/>
          <p:cNvSpPr>
            <a:spLocks noGrp="1"/>
          </p:cNvSpPr>
          <p:nvPr>
            <p:ph type="ftr" sz="quarter" idx="11"/>
          </p:nvPr>
        </p:nvSpPr>
        <p:spPr/>
        <p:txBody>
          <a:bodyPr/>
          <a:lstStyle/>
          <a:p>
            <a:r>
              <a:rPr lang="en-US" smtClean="0"/>
              <a:t>Arkansas Department of Education</a:t>
            </a:r>
            <a:endParaRPr lang="en-US"/>
          </a:p>
        </p:txBody>
      </p:sp>
      <p:sp>
        <p:nvSpPr>
          <p:cNvPr id="7" name="Slide Number Placeholder 6"/>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1659368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3409116-DB63-409E-A49D-B108DDCEE989}" type="datetime1">
              <a:rPr lang="en-US" smtClean="0"/>
              <a:t>3/9/2021</a:t>
            </a:fld>
            <a:endParaRPr lang="en-US"/>
          </a:p>
        </p:txBody>
      </p:sp>
      <p:sp>
        <p:nvSpPr>
          <p:cNvPr id="6" name="Footer Placeholder 5"/>
          <p:cNvSpPr>
            <a:spLocks noGrp="1"/>
          </p:cNvSpPr>
          <p:nvPr>
            <p:ph type="ftr" sz="quarter" idx="11"/>
          </p:nvPr>
        </p:nvSpPr>
        <p:spPr/>
        <p:txBody>
          <a:bodyPr/>
          <a:lstStyle/>
          <a:p>
            <a:r>
              <a:rPr lang="en-US" smtClean="0"/>
              <a:t>Arkansas Department of Education</a:t>
            </a:r>
            <a:endParaRPr lang="en-US"/>
          </a:p>
        </p:txBody>
      </p:sp>
      <p:sp>
        <p:nvSpPr>
          <p:cNvPr id="7" name="Slide Number Placeholder 6"/>
          <p:cNvSpPr>
            <a:spLocks noGrp="1"/>
          </p:cNvSpPr>
          <p:nvPr>
            <p:ph type="sldNum" sz="quarter" idx="12"/>
          </p:nvPr>
        </p:nvSpPr>
        <p:spPr/>
        <p:txBody>
          <a:bodyPr/>
          <a:lstStyle/>
          <a:p>
            <a:fld id="{301AC437-183C-43AB-8EF2-761294CE0DF2}" type="slidenum">
              <a:rPr lang="en-US" smtClean="0"/>
              <a:t>‹#›</a:t>
            </a:fld>
            <a:endParaRPr lang="en-US"/>
          </a:p>
        </p:txBody>
      </p:sp>
    </p:spTree>
    <p:extLst>
      <p:ext uri="{BB962C8B-B14F-4D97-AF65-F5344CB8AC3E}">
        <p14:creationId xmlns:p14="http://schemas.microsoft.com/office/powerpoint/2010/main" val="2012223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89CA06-C81B-4074-A6BF-9FC3BE3ED531}" type="datetime1">
              <a:rPr lang="en-US" smtClean="0"/>
              <a:t>3/9/2021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Arkansas Department of Education</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01AC437-183C-43AB-8EF2-761294CE0DF2}" type="slidenum">
              <a:rPr lang="en-US" smtClean="0"/>
              <a:t>‹#›</a:t>
            </a:fld>
            <a:endParaRPr lang="en-US"/>
          </a:p>
        </p:txBody>
      </p:sp>
    </p:spTree>
    <p:extLst>
      <p:ext uri="{BB962C8B-B14F-4D97-AF65-F5344CB8AC3E}">
        <p14:creationId xmlns:p14="http://schemas.microsoft.com/office/powerpoint/2010/main" val="290739424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ese.ade.arkansas.gov/Offices/public-school-accountability/federal-programs/homeless-education-service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apscn.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annette.carlton-pearson@arkansas.gov" TargetMode="External"/><Relationship Id="rId2" Type="http://schemas.openxmlformats.org/officeDocument/2006/relationships/hyperlink" Target="mailto:Dana.Davis@arkansas.gov" TargetMode="External"/><Relationship Id="rId1" Type="http://schemas.openxmlformats.org/officeDocument/2006/relationships/slideLayout" Target="../slideLayouts/slideLayout4.xml"/><Relationship Id="rId4" Type="http://schemas.openxmlformats.org/officeDocument/2006/relationships/hyperlink" Target="mailto:bobby.lester@ade.arkansas.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decognos.arkansas.gov/ibmcognos/cgi-bin/cognos.cgi?b_action=xts.run&amp;m=portal/cc.xts&amp;m_folder=i627BB4DDBFEB42D7827421C83DD599D2" TargetMode="External"/><Relationship Id="rId2" Type="http://schemas.openxmlformats.org/officeDocument/2006/relationships/hyperlink" Target="https://adecognos.arkansas.gov/ibmcognos/cgi-bin/cognos.cgi?b_action=xts.run&amp;m=portal/cc.xts&amp;m_folder=i74399EB73E1D4CEBA752096EFE4022BD" TargetMode="External"/><Relationship Id="rId1" Type="http://schemas.openxmlformats.org/officeDocument/2006/relationships/slideLayout" Target="../slideLayouts/slideLayout2.xml"/><Relationship Id="rId4" Type="http://schemas.openxmlformats.org/officeDocument/2006/relationships/hyperlink" Target="https://adecognos.arkansas.gov/ibmcognos/cgi-bin/cognos.cgi?b_action=xts.run&amp;m=portal/cc.xts&amp;m_folder=i6B90DAA21ED6435792F736139909E5D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1560" y="2164079"/>
            <a:ext cx="6527800" cy="1985963"/>
          </a:xfrm>
        </p:spPr>
        <p:txBody>
          <a:bodyPr>
            <a:noAutofit/>
          </a:bodyPr>
          <a:lstStyle/>
          <a:p>
            <a:r>
              <a:rPr lang="en-US" sz="6000" cap="none" dirty="0" smtClean="0">
                <a:latin typeface="Arial Rounded MT Bold" panose="020F0704030504030204" pitchFamily="34" charset="0"/>
              </a:rPr>
              <a:t>McKinney-Vento</a:t>
            </a:r>
            <a:br>
              <a:rPr lang="en-US" sz="6000" cap="none" dirty="0" smtClean="0">
                <a:latin typeface="Arial Rounded MT Bold" panose="020F0704030504030204" pitchFamily="34" charset="0"/>
              </a:rPr>
            </a:br>
            <a:r>
              <a:rPr lang="en-US" sz="6000" cap="none" dirty="0" smtClean="0">
                <a:latin typeface="Arial Rounded MT Bold" panose="020F0704030504030204" pitchFamily="34" charset="0"/>
              </a:rPr>
              <a:t/>
            </a:r>
            <a:br>
              <a:rPr lang="en-US" sz="6000" cap="none" dirty="0" smtClean="0">
                <a:latin typeface="Arial Rounded MT Bold" panose="020F0704030504030204" pitchFamily="34" charset="0"/>
              </a:rPr>
            </a:br>
            <a:r>
              <a:rPr lang="en-US" sz="3600" b="1" dirty="0" smtClean="0">
                <a:latin typeface="+mn-lt"/>
              </a:rPr>
              <a:t>Guidelines and Procedures </a:t>
            </a:r>
            <a:r>
              <a:rPr lang="en-US" sz="3600" b="1" dirty="0">
                <a:latin typeface="+mn-lt"/>
              </a:rPr>
              <a:t>for Monthly </a:t>
            </a:r>
            <a:r>
              <a:rPr lang="en-US" sz="3600" b="1" dirty="0" smtClean="0">
                <a:latin typeface="+mn-lt"/>
              </a:rPr>
              <a:t>Reimbursement</a:t>
            </a:r>
            <a:br>
              <a:rPr lang="en-US" sz="3600" b="1" dirty="0" smtClean="0">
                <a:latin typeface="+mn-lt"/>
              </a:rPr>
            </a:br>
            <a:r>
              <a:rPr lang="en-US" sz="3600" dirty="0">
                <a:latin typeface="+mn-lt"/>
              </a:rPr>
              <a:t/>
            </a:r>
            <a:br>
              <a:rPr lang="en-US" sz="3600" dirty="0">
                <a:latin typeface="+mn-lt"/>
              </a:rPr>
            </a:br>
            <a:r>
              <a:rPr lang="en-US" sz="3600" b="1" dirty="0" smtClean="0">
                <a:latin typeface="+mn-lt"/>
              </a:rPr>
              <a:t>2020-21</a:t>
            </a:r>
            <a:endParaRPr lang="en-US" sz="4000" cap="none" dirty="0">
              <a:latin typeface="+mn-lt"/>
            </a:endParaRPr>
          </a:p>
        </p:txBody>
      </p:sp>
      <p:sp>
        <p:nvSpPr>
          <p:cNvPr id="3" name="Subtitle 2"/>
          <p:cNvSpPr>
            <a:spLocks noGrp="1"/>
          </p:cNvSpPr>
          <p:nvPr>
            <p:ph type="subTitle" idx="1"/>
          </p:nvPr>
        </p:nvSpPr>
        <p:spPr>
          <a:xfrm>
            <a:off x="1161288" y="4366704"/>
            <a:ext cx="6117335" cy="884565"/>
          </a:xfrm>
        </p:spPr>
        <p:txBody>
          <a:bodyPr>
            <a:noAutofit/>
          </a:bodyPr>
          <a:lstStyle/>
          <a:p>
            <a:r>
              <a:rPr lang="en-US" dirty="0" smtClean="0">
                <a:latin typeface="Arial Rounded MT Bold" panose="020F0704030504030204" pitchFamily="34" charset="0"/>
              </a:rPr>
              <a:t>January 20, 2021</a:t>
            </a:r>
          </a:p>
          <a:p>
            <a:r>
              <a:rPr lang="en-US" sz="1400" dirty="0" smtClean="0">
                <a:hlinkClick r:id="rId2"/>
              </a:rPr>
              <a:t>Division of Elementary and Secondary Education - Homeless Education Services</a:t>
            </a:r>
            <a:endParaRPr lang="en-US" sz="1400" dirty="0" smtClean="0">
              <a:latin typeface="Arial Rounded MT Bold" panose="020F0704030504030204" pitchFamily="34" charset="0"/>
            </a:endParaRPr>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1</a:t>
            </a:fld>
            <a:endParaRPr lang="en-US"/>
          </a:p>
        </p:txBody>
      </p:sp>
      <p:pic>
        <p:nvPicPr>
          <p:cNvPr id="1026" name="Picture 2" descr="http://dese.ade.arkansas.gov/public/images/head-logo-hir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854" y="5382492"/>
            <a:ext cx="3962146" cy="1004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88993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69898"/>
          </a:xfrm>
        </p:spPr>
        <p:txBody>
          <a:bodyPr>
            <a:normAutofit fontScale="90000"/>
          </a:bodyPr>
          <a:lstStyle/>
          <a:p>
            <a:r>
              <a:rPr lang="en-US" b="1" dirty="0" smtClean="0">
                <a:latin typeface="+mn-lt"/>
              </a:rPr>
              <a:t>Monthly </a:t>
            </a:r>
            <a:r>
              <a:rPr lang="en-US" b="1" dirty="0" err="1" smtClean="0">
                <a:latin typeface="+mn-lt"/>
              </a:rPr>
              <a:t>efinance</a:t>
            </a:r>
            <a:r>
              <a:rPr lang="en-US" b="1" dirty="0" smtClean="0">
                <a:latin typeface="+mn-lt"/>
              </a:rPr>
              <a:t> requirements for reimbursement:</a:t>
            </a:r>
            <a:endParaRPr lang="en-US" b="1" dirty="0">
              <a:latin typeface="+mn-lt"/>
            </a:endParaRPr>
          </a:p>
        </p:txBody>
      </p:sp>
      <p:sp>
        <p:nvSpPr>
          <p:cNvPr id="3" name="Content Placeholder 2"/>
          <p:cNvSpPr>
            <a:spLocks noGrp="1"/>
          </p:cNvSpPr>
          <p:nvPr>
            <p:ph idx="1"/>
          </p:nvPr>
        </p:nvSpPr>
        <p:spPr>
          <a:xfrm>
            <a:off x="628650" y="1591056"/>
            <a:ext cx="7886700" cy="4585907"/>
          </a:xfrm>
        </p:spPr>
        <p:txBody>
          <a:bodyPr/>
          <a:lstStyle/>
          <a:p>
            <a:r>
              <a:rPr lang="en-US" sz="2000" dirty="0"/>
              <a:t>Please be sure to receipt all federal revenues received before this weekend.  The </a:t>
            </a:r>
            <a:r>
              <a:rPr lang="en-US" sz="2000" dirty="0" err="1"/>
              <a:t>Cognos</a:t>
            </a:r>
            <a:r>
              <a:rPr lang="en-US" sz="2000" dirty="0"/>
              <a:t> warehouse will be </a:t>
            </a:r>
            <a:r>
              <a:rPr lang="en-US" sz="2000" dirty="0" smtClean="0"/>
              <a:t>loaded on the </a:t>
            </a:r>
            <a:r>
              <a:rPr lang="en-US" sz="2000" u="sng" dirty="0" smtClean="0"/>
              <a:t>2</a:t>
            </a:r>
            <a:r>
              <a:rPr lang="en-US" sz="2000" u="sng" baseline="30000" dirty="0" smtClean="0"/>
              <a:t>nd</a:t>
            </a:r>
            <a:r>
              <a:rPr lang="en-US" sz="2000" u="sng" dirty="0" smtClean="0"/>
              <a:t> Saturday </a:t>
            </a:r>
            <a:r>
              <a:rPr lang="en-US" sz="2000" dirty="0" smtClean="0"/>
              <a:t>of each month, all expenditures </a:t>
            </a:r>
            <a:r>
              <a:rPr lang="en-US" sz="2000" dirty="0"/>
              <a:t>must be </a:t>
            </a:r>
            <a:r>
              <a:rPr lang="en-US" sz="2000" dirty="0" smtClean="0"/>
              <a:t>entered </a:t>
            </a:r>
            <a:r>
              <a:rPr lang="en-US" sz="2000" dirty="0"/>
              <a:t>before Saturday.  Without accurate data, upcoming federal reimbursements could be interrupted</a:t>
            </a:r>
            <a:r>
              <a:rPr lang="en-US" sz="2000" dirty="0" smtClean="0"/>
              <a:t>.</a:t>
            </a:r>
          </a:p>
          <a:p>
            <a:pPr marL="0" indent="0">
              <a:buNone/>
            </a:pPr>
            <a:endParaRPr lang="en-US" sz="2000" dirty="0"/>
          </a:p>
          <a:p>
            <a:r>
              <a:rPr lang="en-US" sz="2000" dirty="0"/>
              <a:t>If you have deposits into your account that are not identified, you can find a list of all payments sent to each school district from ADE on the APSCN website.  Go to </a:t>
            </a:r>
            <a:r>
              <a:rPr lang="en-US" sz="2000" u="sng" dirty="0">
                <a:hlinkClick r:id="rId2"/>
              </a:rPr>
              <a:t>www.apscn.org</a:t>
            </a:r>
            <a:r>
              <a:rPr lang="en-US" sz="2000" dirty="0"/>
              <a:t>, click the Reports tab, select District Informational Reports, then Monthly Funds Disbursed to School Districts.  From there, a list of Excel files will appear.  Open the most recent </a:t>
            </a:r>
            <a:r>
              <a:rPr lang="en-US" sz="2000" dirty="0" smtClean="0"/>
              <a:t>file</a:t>
            </a:r>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10</a:t>
            </a:fld>
            <a:endParaRPr lang="en-US"/>
          </a:p>
        </p:txBody>
      </p:sp>
    </p:spTree>
    <p:extLst>
      <p:ext uri="{BB962C8B-B14F-4D97-AF65-F5344CB8AC3E}">
        <p14:creationId xmlns:p14="http://schemas.microsoft.com/office/powerpoint/2010/main" val="23389509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All expenditures will be approved or denied by the McKinney-Vento State Coordinator before reimbursements are dispensed.</a:t>
            </a:r>
          </a:p>
        </p:txBody>
      </p:sp>
      <p:sp>
        <p:nvSpPr>
          <p:cNvPr id="3" name="Content Placeholder 2"/>
          <p:cNvSpPr>
            <a:spLocks noGrp="1"/>
          </p:cNvSpPr>
          <p:nvPr>
            <p:ph idx="1"/>
          </p:nvPr>
        </p:nvSpPr>
        <p:spPr/>
        <p:txBody>
          <a:bodyPr/>
          <a:lstStyle/>
          <a:p>
            <a:r>
              <a:rPr lang="en-US" dirty="0"/>
              <a:t>When submitting documentation the request for program funds should be first followed by the expenditure summary. All receipts for expenditures are attached in order according to the summary.</a:t>
            </a:r>
          </a:p>
          <a:p>
            <a:pPr marL="0" indent="0">
              <a:buNone/>
            </a:pPr>
            <a:endParaRPr lang="en-US" dirty="0"/>
          </a:p>
          <a:p>
            <a:r>
              <a:rPr lang="en-US" b="1" dirty="0"/>
              <a:t>Factors Affecting </a:t>
            </a:r>
            <a:r>
              <a:rPr lang="en-US" b="1" dirty="0" err="1"/>
              <a:t>Allowability</a:t>
            </a:r>
            <a:r>
              <a:rPr lang="en-US" b="1" dirty="0"/>
              <a:t> of Costs 200.403 </a:t>
            </a:r>
            <a:endParaRPr lang="en-US" dirty="0"/>
          </a:p>
          <a:p>
            <a:r>
              <a:rPr lang="en-US" dirty="0"/>
              <a:t>All Costs Must Be:</a:t>
            </a:r>
          </a:p>
          <a:p>
            <a:pPr lvl="0"/>
            <a:r>
              <a:rPr lang="en-US" dirty="0"/>
              <a:t>Necessary, Reasonable and Allocable</a:t>
            </a:r>
          </a:p>
          <a:p>
            <a:pPr lvl="0"/>
            <a:r>
              <a:rPr lang="en-US" dirty="0"/>
              <a:t>Conform with federal law &amp; grant terms</a:t>
            </a:r>
          </a:p>
          <a:p>
            <a:pPr lvl="0"/>
            <a:r>
              <a:rPr lang="en-US" dirty="0"/>
              <a:t>Consistent with state and local policies </a:t>
            </a:r>
          </a:p>
          <a:p>
            <a:pPr lvl="0"/>
            <a:r>
              <a:rPr lang="en-US" dirty="0"/>
              <a:t>Consistently treated</a:t>
            </a:r>
          </a:p>
          <a:p>
            <a:pPr lvl="0"/>
            <a:r>
              <a:rPr lang="en-US" dirty="0"/>
              <a:t>Adequately documented</a:t>
            </a:r>
          </a:p>
          <a:p>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11</a:t>
            </a:fld>
            <a:endParaRPr lang="en-US"/>
          </a:p>
        </p:txBody>
      </p:sp>
    </p:spTree>
    <p:extLst>
      <p:ext uri="{BB962C8B-B14F-4D97-AF65-F5344CB8AC3E}">
        <p14:creationId xmlns:p14="http://schemas.microsoft.com/office/powerpoint/2010/main" val="3304481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65127"/>
            <a:ext cx="7875270" cy="768730"/>
          </a:xfrm>
        </p:spPr>
        <p:txBody>
          <a:bodyPr>
            <a:normAutofit/>
          </a:bodyPr>
          <a:lstStyle/>
          <a:p>
            <a:r>
              <a:rPr lang="en-US" b="1" dirty="0" smtClean="0">
                <a:latin typeface="Arial Narrow" panose="020B0606020202030204" pitchFamily="34" charset="0"/>
              </a:rPr>
              <a:t>Use of Funds</a:t>
            </a:r>
            <a:endParaRPr lang="en-US" b="1" dirty="0">
              <a:latin typeface="Arial Narrow" panose="020B0606020202030204" pitchFamily="34" charset="0"/>
            </a:endParaRPr>
          </a:p>
        </p:txBody>
      </p:sp>
      <p:sp>
        <p:nvSpPr>
          <p:cNvPr id="3" name="Content Placeholder 2"/>
          <p:cNvSpPr>
            <a:spLocks noGrp="1"/>
          </p:cNvSpPr>
          <p:nvPr>
            <p:ph idx="1"/>
          </p:nvPr>
        </p:nvSpPr>
        <p:spPr>
          <a:xfrm>
            <a:off x="628650" y="1060704"/>
            <a:ext cx="7886700" cy="5116259"/>
          </a:xfrm>
        </p:spPr>
        <p:txBody>
          <a:bodyPr>
            <a:normAutofit lnSpcReduction="10000"/>
          </a:bodyPr>
          <a:lstStyle/>
          <a:p>
            <a:pPr marL="0" indent="0">
              <a:buNone/>
            </a:pPr>
            <a:r>
              <a:rPr lang="en-US" b="1" dirty="0"/>
              <a:t>Allowable activities to be funded by the McKinney-Vento Homeless Assistance Act, Subtitle VII-B Reauthorized by Title IX, Part A of the Every Student Succeeds Act (Effective October 1, 2016) </a:t>
            </a:r>
            <a:endParaRPr lang="en-US" b="1" dirty="0" smtClean="0"/>
          </a:p>
          <a:p>
            <a:pPr marL="0" indent="0">
              <a:buNone/>
            </a:pPr>
            <a:endParaRPr lang="en-US" b="1" dirty="0" smtClean="0"/>
          </a:p>
          <a:p>
            <a:pPr marL="0" indent="0">
              <a:buNone/>
            </a:pPr>
            <a:r>
              <a:rPr lang="en-US" dirty="0"/>
              <a:t>(d) AUTHORIZED ACTIVITIES- A local educational agency may use funds awarded under this section for activities that carry out the purpose of this subtitle, including the following: </a:t>
            </a:r>
          </a:p>
          <a:p>
            <a:pPr marL="0" indent="0">
              <a:buNone/>
            </a:pPr>
            <a:r>
              <a:rPr lang="en-US" b="1" dirty="0"/>
              <a:t>(1) </a:t>
            </a:r>
            <a:r>
              <a:rPr lang="en-US" dirty="0"/>
              <a:t>The provision of tutoring, supplemental instruction, and enriched educational services that are linked to the achievement of the same challenging state academic standards as the state establishes for other children and youths. </a:t>
            </a:r>
          </a:p>
          <a:p>
            <a:pPr marL="0" indent="0">
              <a:buNone/>
            </a:pPr>
            <a:r>
              <a:rPr lang="en-US" b="1" dirty="0"/>
              <a:t>(2) </a:t>
            </a:r>
            <a:r>
              <a:rPr lang="en-US" dirty="0"/>
              <a:t>The provision of expedited evaluations of the strengths and needs of homeless children and youths, including needs and eligibility for programs and services (such as educational programs for gifted and talented students, children with disabilities, and English learners, services provided under Title I of the Elementary and Secondary Education Act of 1965 or similar state or local programs, programs in career and technical education, and school nutrition programs). </a:t>
            </a:r>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12</a:t>
            </a:fld>
            <a:endParaRPr lang="en-US"/>
          </a:p>
        </p:txBody>
      </p:sp>
    </p:spTree>
    <p:extLst>
      <p:ext uri="{BB962C8B-B14F-4D97-AF65-F5344CB8AC3E}">
        <p14:creationId xmlns:p14="http://schemas.microsoft.com/office/powerpoint/2010/main" val="24231092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841248"/>
            <a:ext cx="7886700" cy="5335715"/>
          </a:xfrm>
        </p:spPr>
        <p:txBody>
          <a:bodyPr/>
          <a:lstStyle/>
          <a:p>
            <a:pPr marL="0" indent="0">
              <a:buNone/>
            </a:pPr>
            <a:r>
              <a:rPr lang="en-US" b="1" dirty="0"/>
              <a:t>(3) </a:t>
            </a:r>
            <a:r>
              <a:rPr lang="en-US" dirty="0"/>
              <a:t>Professional development and other activities for educators and specialized instructional support personnel that are designed to heighten the understanding and sensitivity of such personnel to the needs of homeless children and youths, the rights of such children and youths under this subtitle, and the specific educational needs of runaway and homeless youths. </a:t>
            </a:r>
          </a:p>
          <a:p>
            <a:pPr marL="0" indent="0">
              <a:buNone/>
            </a:pPr>
            <a:r>
              <a:rPr lang="en-US" b="1" dirty="0"/>
              <a:t>(4) </a:t>
            </a:r>
            <a:r>
              <a:rPr lang="en-US" dirty="0"/>
              <a:t>The provision of referral services to homeless children and youths for medical, dental, mental, and other health services. </a:t>
            </a:r>
          </a:p>
          <a:p>
            <a:pPr marL="0" indent="0">
              <a:buNone/>
            </a:pPr>
            <a:r>
              <a:rPr lang="en-US" b="1" dirty="0"/>
              <a:t>(5) </a:t>
            </a:r>
            <a:r>
              <a:rPr lang="en-US" dirty="0"/>
              <a:t>The provision of assistance to defray the excess cost of transportation for students under section 20 USC. sec. 722(g)(4)(A), not otherwise provided through federal, state, or local funding, where necessary to enable students to attend the school selected under section 20 USC. 722(g)(3). </a:t>
            </a:r>
          </a:p>
          <a:p>
            <a:pPr marL="0" indent="0">
              <a:buNone/>
            </a:pPr>
            <a:r>
              <a:rPr lang="en-US" b="1" dirty="0"/>
              <a:t>(6) </a:t>
            </a:r>
            <a:r>
              <a:rPr lang="en-US" dirty="0"/>
              <a:t>The provision of developmentally appropriate early childhood education programs, not otherwise provided through federal, state, or local funding, for preschool-aged homeless children. </a:t>
            </a:r>
          </a:p>
          <a:p>
            <a:endParaRPr lang="en-US" dirty="0"/>
          </a:p>
        </p:txBody>
      </p:sp>
      <p:sp>
        <p:nvSpPr>
          <p:cNvPr id="2" name="Footer Placeholder 1"/>
          <p:cNvSpPr>
            <a:spLocks noGrp="1"/>
          </p:cNvSpPr>
          <p:nvPr>
            <p:ph type="ftr" sz="quarter" idx="11"/>
          </p:nvPr>
        </p:nvSpPr>
        <p:spPr/>
        <p:txBody>
          <a:bodyPr/>
          <a:lstStyle/>
          <a:p>
            <a:r>
              <a:rPr lang="en-US" smtClean="0"/>
              <a:t>Arkansas Department of Education</a:t>
            </a:r>
            <a:endParaRPr lang="en-US"/>
          </a:p>
        </p:txBody>
      </p:sp>
      <p:sp>
        <p:nvSpPr>
          <p:cNvPr id="4" name="Slide Number Placeholder 3"/>
          <p:cNvSpPr>
            <a:spLocks noGrp="1"/>
          </p:cNvSpPr>
          <p:nvPr>
            <p:ph type="sldNum" sz="quarter" idx="12"/>
          </p:nvPr>
        </p:nvSpPr>
        <p:spPr/>
        <p:txBody>
          <a:bodyPr/>
          <a:lstStyle/>
          <a:p>
            <a:fld id="{301AC437-183C-43AB-8EF2-761294CE0DF2}" type="slidenum">
              <a:rPr lang="en-US" smtClean="0"/>
              <a:t>13</a:t>
            </a:fld>
            <a:endParaRPr lang="en-US"/>
          </a:p>
        </p:txBody>
      </p:sp>
    </p:spTree>
    <p:extLst>
      <p:ext uri="{BB962C8B-B14F-4D97-AF65-F5344CB8AC3E}">
        <p14:creationId xmlns:p14="http://schemas.microsoft.com/office/powerpoint/2010/main" val="857159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886968"/>
            <a:ext cx="7886700" cy="5289995"/>
          </a:xfrm>
        </p:spPr>
        <p:txBody>
          <a:bodyPr>
            <a:normAutofit lnSpcReduction="10000"/>
          </a:bodyPr>
          <a:lstStyle/>
          <a:p>
            <a:pPr marL="0" indent="0">
              <a:buNone/>
            </a:pPr>
            <a:r>
              <a:rPr lang="en-US" b="1" dirty="0"/>
              <a:t>(7) </a:t>
            </a:r>
            <a:r>
              <a:rPr lang="en-US" dirty="0"/>
              <a:t>The provision of services and assistance to attract, engage, and retain homeless children and youths, particularly homeless children and youths who are not enrolled in school, in public school programs and services provided to non-homeless children and youths. </a:t>
            </a:r>
          </a:p>
          <a:p>
            <a:pPr marL="0" indent="0">
              <a:buNone/>
            </a:pPr>
            <a:r>
              <a:rPr lang="en-US" b="1" dirty="0"/>
              <a:t>(8) </a:t>
            </a:r>
            <a:r>
              <a:rPr lang="en-US" dirty="0"/>
              <a:t>The provision for homeless children and youths of before- and after-school, mentoring, and summer programs in which a teacher or other qualified individual provides tutoring, homework assistance, and supervision of educational activities. </a:t>
            </a:r>
          </a:p>
          <a:p>
            <a:pPr marL="0" indent="0">
              <a:buNone/>
            </a:pPr>
            <a:r>
              <a:rPr lang="en-US" b="1" dirty="0"/>
              <a:t>(9) </a:t>
            </a:r>
            <a:r>
              <a:rPr lang="en-US" dirty="0"/>
              <a:t>If necessary, the payment of fees and other costs associated with tracking, obtaining, and transferring records necessary to enroll homeless children and youths in school, including birth certificates, immunization or other required health records, academic records, guardianship records, and evaluations for special programs or services. </a:t>
            </a:r>
          </a:p>
          <a:p>
            <a:pPr marL="0" indent="0">
              <a:buNone/>
            </a:pPr>
            <a:r>
              <a:rPr lang="en-US" b="1" dirty="0"/>
              <a:t>(10) </a:t>
            </a:r>
            <a:r>
              <a:rPr lang="en-US" dirty="0"/>
              <a:t>The provision of education and training to the parents and guardians of homeless children and youths about the rights of, and resources available to, such children and youths, and other activities designed to increase the meaningful involvement of parents and guardians of homeless children and youths in the education of such children and youths. </a:t>
            </a:r>
          </a:p>
          <a:p>
            <a:endParaRPr lang="en-US" dirty="0"/>
          </a:p>
        </p:txBody>
      </p:sp>
      <p:sp>
        <p:nvSpPr>
          <p:cNvPr id="2" name="Footer Placeholder 1"/>
          <p:cNvSpPr>
            <a:spLocks noGrp="1"/>
          </p:cNvSpPr>
          <p:nvPr>
            <p:ph type="ftr" sz="quarter" idx="11"/>
          </p:nvPr>
        </p:nvSpPr>
        <p:spPr/>
        <p:txBody>
          <a:bodyPr/>
          <a:lstStyle/>
          <a:p>
            <a:r>
              <a:rPr lang="en-US" smtClean="0"/>
              <a:t>Arkansas Department of Education</a:t>
            </a:r>
            <a:endParaRPr lang="en-US"/>
          </a:p>
        </p:txBody>
      </p:sp>
      <p:sp>
        <p:nvSpPr>
          <p:cNvPr id="4" name="Slide Number Placeholder 3"/>
          <p:cNvSpPr>
            <a:spLocks noGrp="1"/>
          </p:cNvSpPr>
          <p:nvPr>
            <p:ph type="sldNum" sz="quarter" idx="12"/>
          </p:nvPr>
        </p:nvSpPr>
        <p:spPr/>
        <p:txBody>
          <a:bodyPr/>
          <a:lstStyle/>
          <a:p>
            <a:fld id="{301AC437-183C-43AB-8EF2-761294CE0DF2}" type="slidenum">
              <a:rPr lang="en-US" smtClean="0"/>
              <a:t>14</a:t>
            </a:fld>
            <a:endParaRPr lang="en-US"/>
          </a:p>
        </p:txBody>
      </p:sp>
    </p:spTree>
    <p:extLst>
      <p:ext uri="{BB962C8B-B14F-4D97-AF65-F5344CB8AC3E}">
        <p14:creationId xmlns:p14="http://schemas.microsoft.com/office/powerpoint/2010/main" val="378136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841248"/>
            <a:ext cx="7886700" cy="5335715"/>
          </a:xfrm>
        </p:spPr>
        <p:txBody>
          <a:bodyPr>
            <a:normAutofit lnSpcReduction="10000"/>
          </a:bodyPr>
          <a:lstStyle/>
          <a:p>
            <a:pPr marL="0" indent="0">
              <a:buNone/>
            </a:pPr>
            <a:r>
              <a:rPr lang="en-US" b="1" dirty="0"/>
              <a:t>(11) </a:t>
            </a:r>
            <a:r>
              <a:rPr lang="en-US" dirty="0"/>
              <a:t>The development of coordination between schools and agencies providing services to homeless children and youths, as described in 20 USC. sec. 722(g)(5). </a:t>
            </a:r>
          </a:p>
          <a:p>
            <a:pPr marL="0" indent="0">
              <a:buNone/>
            </a:pPr>
            <a:r>
              <a:rPr lang="en-US" b="1" dirty="0"/>
              <a:t>(12) </a:t>
            </a:r>
            <a:r>
              <a:rPr lang="en-US" dirty="0"/>
              <a:t>The provision of specialized instructional support services (including violence prevention counseling) and referrals for such services. </a:t>
            </a:r>
          </a:p>
          <a:p>
            <a:pPr marL="0" indent="0">
              <a:buNone/>
            </a:pPr>
            <a:r>
              <a:rPr lang="en-US" b="1" dirty="0"/>
              <a:t>(13) </a:t>
            </a:r>
            <a:r>
              <a:rPr lang="en-US" dirty="0"/>
              <a:t>Activities to address the particular needs of homeless children and youths that may arise from domestic violence and parental mental health or substance abuse problems. </a:t>
            </a:r>
          </a:p>
          <a:p>
            <a:pPr marL="0" indent="0">
              <a:buNone/>
            </a:pPr>
            <a:r>
              <a:rPr lang="en-US" b="1" dirty="0"/>
              <a:t>(14) </a:t>
            </a:r>
            <a:r>
              <a:rPr lang="en-US" dirty="0"/>
              <a:t>The adaptation of space and purchase of supplies for any non-school facilities made available under subsection (a)(2) to provide services under this subsection. </a:t>
            </a:r>
          </a:p>
          <a:p>
            <a:pPr marL="0" indent="0">
              <a:buNone/>
            </a:pPr>
            <a:r>
              <a:rPr lang="en-US" b="1" dirty="0"/>
              <a:t>(15) </a:t>
            </a:r>
            <a:r>
              <a:rPr lang="en-US" dirty="0"/>
              <a:t>The provision of school supplies, including those supplies to be distributed at shelters or temporary housing facilities, or other appropriate locations. </a:t>
            </a:r>
          </a:p>
          <a:p>
            <a:pPr marL="0" indent="0">
              <a:buNone/>
            </a:pPr>
            <a:r>
              <a:rPr lang="en-US" b="1" dirty="0"/>
              <a:t>(16)</a:t>
            </a:r>
            <a:r>
              <a:rPr lang="en-US" dirty="0"/>
              <a:t> The provision of other extraordinary or emergency assistance needed to enable homeless children and youths to attend school and participate fully in school activities.</a:t>
            </a:r>
            <a:endParaRPr lang="en-US" b="1" dirty="0"/>
          </a:p>
          <a:p>
            <a:endParaRPr lang="en-US" dirty="0"/>
          </a:p>
        </p:txBody>
      </p:sp>
      <p:sp>
        <p:nvSpPr>
          <p:cNvPr id="2" name="Footer Placeholder 1"/>
          <p:cNvSpPr>
            <a:spLocks noGrp="1"/>
          </p:cNvSpPr>
          <p:nvPr>
            <p:ph type="ftr" sz="quarter" idx="11"/>
          </p:nvPr>
        </p:nvSpPr>
        <p:spPr/>
        <p:txBody>
          <a:bodyPr/>
          <a:lstStyle/>
          <a:p>
            <a:r>
              <a:rPr lang="en-US" smtClean="0"/>
              <a:t>Arkansas Department of Education</a:t>
            </a:r>
            <a:endParaRPr lang="en-US"/>
          </a:p>
        </p:txBody>
      </p:sp>
      <p:sp>
        <p:nvSpPr>
          <p:cNvPr id="4" name="Slide Number Placeholder 3"/>
          <p:cNvSpPr>
            <a:spLocks noGrp="1"/>
          </p:cNvSpPr>
          <p:nvPr>
            <p:ph type="sldNum" sz="quarter" idx="12"/>
          </p:nvPr>
        </p:nvSpPr>
        <p:spPr/>
        <p:txBody>
          <a:bodyPr/>
          <a:lstStyle/>
          <a:p>
            <a:fld id="{301AC437-183C-43AB-8EF2-761294CE0DF2}" type="slidenum">
              <a:rPr lang="en-US" smtClean="0"/>
              <a:t>15</a:t>
            </a:fld>
            <a:endParaRPr lang="en-US"/>
          </a:p>
        </p:txBody>
      </p:sp>
    </p:spTree>
    <p:extLst>
      <p:ext uri="{BB962C8B-B14F-4D97-AF65-F5344CB8AC3E}">
        <p14:creationId xmlns:p14="http://schemas.microsoft.com/office/powerpoint/2010/main" val="26081505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84554"/>
          </a:xfrm>
        </p:spPr>
        <p:txBody>
          <a:bodyPr>
            <a:normAutofit fontScale="90000"/>
          </a:bodyPr>
          <a:lstStyle/>
          <a:p>
            <a:r>
              <a:rPr lang="en-US" b="1" dirty="0" smtClean="0">
                <a:latin typeface="+mn-lt"/>
              </a:rPr>
              <a:t>Unallowable expenditures, but not limited too:</a:t>
            </a:r>
            <a:endParaRPr lang="en-US" b="1" dirty="0">
              <a:latin typeface="+mn-lt"/>
            </a:endParaRPr>
          </a:p>
        </p:txBody>
      </p:sp>
      <p:sp>
        <p:nvSpPr>
          <p:cNvPr id="3" name="Content Placeholder 2"/>
          <p:cNvSpPr>
            <a:spLocks noGrp="1"/>
          </p:cNvSpPr>
          <p:nvPr>
            <p:ph idx="1"/>
          </p:nvPr>
        </p:nvSpPr>
        <p:spPr>
          <a:xfrm>
            <a:off x="628650" y="1490472"/>
            <a:ext cx="7886700" cy="4686491"/>
          </a:xfrm>
        </p:spPr>
        <p:txBody>
          <a:bodyPr>
            <a:normAutofit lnSpcReduction="10000"/>
          </a:bodyPr>
          <a:lstStyle/>
          <a:p>
            <a:pPr lvl="0"/>
            <a:r>
              <a:rPr lang="en-US" dirty="0"/>
              <a:t>Rent or utilities;</a:t>
            </a:r>
          </a:p>
          <a:p>
            <a:r>
              <a:rPr lang="en-US" dirty="0"/>
              <a:t> </a:t>
            </a:r>
            <a:r>
              <a:rPr lang="en-US" dirty="0" smtClean="0"/>
              <a:t>Motel </a:t>
            </a:r>
            <a:r>
              <a:rPr lang="en-US" dirty="0"/>
              <a:t>or temporary housing;</a:t>
            </a:r>
          </a:p>
          <a:p>
            <a:r>
              <a:rPr lang="en-US" dirty="0"/>
              <a:t> </a:t>
            </a:r>
            <a:r>
              <a:rPr lang="en-US" dirty="0" smtClean="0"/>
              <a:t>Bedding </a:t>
            </a:r>
            <a:r>
              <a:rPr lang="en-US" dirty="0"/>
              <a:t>and/or linens;</a:t>
            </a:r>
          </a:p>
          <a:p>
            <a:r>
              <a:rPr lang="en-US" dirty="0"/>
              <a:t> </a:t>
            </a:r>
            <a:r>
              <a:rPr lang="en-US" dirty="0" smtClean="0"/>
              <a:t>Furniture</a:t>
            </a:r>
            <a:r>
              <a:rPr lang="en-US" dirty="0"/>
              <a:t>;</a:t>
            </a:r>
          </a:p>
          <a:p>
            <a:r>
              <a:rPr lang="en-US" dirty="0"/>
              <a:t> </a:t>
            </a:r>
            <a:r>
              <a:rPr lang="en-US" dirty="0" smtClean="0"/>
              <a:t>Cell </a:t>
            </a:r>
            <a:r>
              <a:rPr lang="en-US" dirty="0"/>
              <a:t>phone;</a:t>
            </a:r>
          </a:p>
          <a:p>
            <a:r>
              <a:rPr lang="en-US" dirty="0"/>
              <a:t> </a:t>
            </a:r>
            <a:r>
              <a:rPr lang="en-US" dirty="0" smtClean="0"/>
              <a:t>Costs </a:t>
            </a:r>
            <a:r>
              <a:rPr lang="en-US" dirty="0"/>
              <a:t>associated with non-educational field trips (such as amusement or fun parks);</a:t>
            </a:r>
          </a:p>
          <a:p>
            <a:r>
              <a:rPr lang="en-US" dirty="0"/>
              <a:t> </a:t>
            </a:r>
            <a:r>
              <a:rPr lang="en-US" dirty="0" smtClean="0"/>
              <a:t>Costs </a:t>
            </a:r>
            <a:r>
              <a:rPr lang="en-US" dirty="0"/>
              <a:t>associated with very high priced educational field trips;</a:t>
            </a:r>
          </a:p>
          <a:p>
            <a:r>
              <a:rPr lang="en-US" dirty="0"/>
              <a:t> </a:t>
            </a:r>
            <a:r>
              <a:rPr lang="en-US" dirty="0" smtClean="0"/>
              <a:t>Gift </a:t>
            </a:r>
            <a:r>
              <a:rPr lang="en-US" dirty="0"/>
              <a:t>cards or other incentives for students or program staff;</a:t>
            </a:r>
          </a:p>
          <a:p>
            <a:r>
              <a:rPr lang="en-US" dirty="0"/>
              <a:t> </a:t>
            </a:r>
            <a:r>
              <a:rPr lang="en-US" dirty="0" smtClean="0"/>
              <a:t>Providing </a:t>
            </a:r>
            <a:r>
              <a:rPr lang="en-US" dirty="0"/>
              <a:t>or supporting religious activities;</a:t>
            </a:r>
          </a:p>
          <a:p>
            <a:r>
              <a:rPr lang="en-US" dirty="0"/>
              <a:t> </a:t>
            </a:r>
            <a:r>
              <a:rPr lang="en-US" dirty="0" smtClean="0"/>
              <a:t>Purchasing </a:t>
            </a:r>
            <a:r>
              <a:rPr lang="en-US" dirty="0"/>
              <a:t>promotional items;</a:t>
            </a:r>
          </a:p>
          <a:p>
            <a:r>
              <a:rPr lang="en-US" dirty="0"/>
              <a:t> </a:t>
            </a:r>
            <a:r>
              <a:rPr lang="en-US" dirty="0" smtClean="0"/>
              <a:t>Purchasing </a:t>
            </a:r>
            <a:r>
              <a:rPr lang="en-US" dirty="0"/>
              <a:t>any types of vehicles to transport students;</a:t>
            </a:r>
          </a:p>
          <a:p>
            <a:r>
              <a:rPr lang="en-US" dirty="0"/>
              <a:t> </a:t>
            </a:r>
            <a:r>
              <a:rPr lang="en-US" dirty="0" smtClean="0"/>
              <a:t>Purchasing </a:t>
            </a:r>
            <a:r>
              <a:rPr lang="en-US" dirty="0"/>
              <a:t>or constructing a building.</a:t>
            </a:r>
          </a:p>
          <a:p>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16</a:t>
            </a:fld>
            <a:endParaRPr lang="en-US"/>
          </a:p>
        </p:txBody>
      </p:sp>
    </p:spTree>
    <p:extLst>
      <p:ext uri="{BB962C8B-B14F-4D97-AF65-F5344CB8AC3E}">
        <p14:creationId xmlns:p14="http://schemas.microsoft.com/office/powerpoint/2010/main" val="934629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32154"/>
          </a:xfrm>
        </p:spPr>
        <p:txBody>
          <a:bodyPr/>
          <a:lstStyle/>
          <a:p>
            <a:r>
              <a:rPr lang="en-US" b="1" dirty="0" smtClean="0">
                <a:latin typeface="+mn-lt"/>
              </a:rPr>
              <a:t>200.338 – Remedies for noncompliance</a:t>
            </a:r>
            <a:endParaRPr lang="en-US" b="1" dirty="0">
              <a:latin typeface="+mn-lt"/>
            </a:endParaRPr>
          </a:p>
        </p:txBody>
      </p:sp>
      <p:sp>
        <p:nvSpPr>
          <p:cNvPr id="3" name="Content Placeholder 2"/>
          <p:cNvSpPr>
            <a:spLocks noGrp="1"/>
          </p:cNvSpPr>
          <p:nvPr>
            <p:ph idx="1"/>
          </p:nvPr>
        </p:nvSpPr>
        <p:spPr>
          <a:xfrm>
            <a:off x="628650" y="1252728"/>
            <a:ext cx="7886700" cy="4645152"/>
          </a:xfrm>
        </p:spPr>
        <p:txBody>
          <a:bodyPr>
            <a:normAutofit fontScale="92500" lnSpcReduction="20000"/>
          </a:bodyPr>
          <a:lstStyle/>
          <a:p>
            <a:pPr marL="0" indent="0">
              <a:buNone/>
            </a:pPr>
            <a:r>
              <a:rPr lang="en-US" dirty="0"/>
              <a:t>If a non-Federal entity fails to comply with Federal statutes, regulations or the terms and conditions of a Federal award, the Federal awarding agency or pass-through entity may impose additional conditions, as described in §200.207 Specific conditions. If the Federal awarding agency or pass-through entity determines that noncompliance cannot be remedied by imposing additional conditions, the Federal awarding agency or pass-through entity may take one or more of the following actions, as appropriate in the circumstances:</a:t>
            </a:r>
          </a:p>
          <a:p>
            <a:pPr marL="0" indent="0">
              <a:buNone/>
            </a:pPr>
            <a:r>
              <a:rPr lang="en-US" dirty="0"/>
              <a:t>(a) Temporarily withhold cash payments pending correction of the deficiency by the non-Federal entity or more severe enforcement action by the Federal awarding agency or pass-through entity.</a:t>
            </a:r>
          </a:p>
          <a:p>
            <a:pPr marL="0" indent="0">
              <a:buNone/>
            </a:pPr>
            <a:r>
              <a:rPr lang="en-US" dirty="0"/>
              <a:t>(b) Disallow (that is, deny both use of funds and any applicable matching credit for) all or part of the cost of the activity or action not in compliance.</a:t>
            </a:r>
          </a:p>
          <a:p>
            <a:pPr marL="0" indent="0">
              <a:buNone/>
            </a:pPr>
            <a:r>
              <a:rPr lang="en-US" dirty="0"/>
              <a:t>(c) Wholly or partly suspend or terminate the Federal award.</a:t>
            </a:r>
          </a:p>
          <a:p>
            <a:pPr marL="0" indent="0">
              <a:buNone/>
            </a:pPr>
            <a:r>
              <a:rPr lang="en-US" dirty="0"/>
              <a:t>(d) Initiate suspension or debarment proceedings as authorized under 2 CFR part 180 and Federal awarding agency regulations (or in the case of a pass-through entity, recommend such a proceeding be initiated by a Federal awarding agency).</a:t>
            </a:r>
          </a:p>
          <a:p>
            <a:pPr marL="0" indent="0">
              <a:buNone/>
            </a:pPr>
            <a:r>
              <a:rPr lang="en-US" dirty="0"/>
              <a:t>(e) Withhold further Federal awards for the project or program.</a:t>
            </a:r>
          </a:p>
          <a:p>
            <a:pPr marL="0" indent="0">
              <a:buNone/>
            </a:pPr>
            <a:r>
              <a:rPr lang="en-US" dirty="0"/>
              <a:t>(f) Take other remedies that may be legally available</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17</a:t>
            </a:fld>
            <a:endParaRPr lang="en-US"/>
          </a:p>
        </p:txBody>
      </p:sp>
    </p:spTree>
    <p:extLst>
      <p:ext uri="{BB962C8B-B14F-4D97-AF65-F5344CB8AC3E}">
        <p14:creationId xmlns:p14="http://schemas.microsoft.com/office/powerpoint/2010/main" val="21124482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33322"/>
          </a:xfrm>
        </p:spPr>
        <p:txBody>
          <a:bodyPr/>
          <a:lstStyle/>
          <a:p>
            <a:r>
              <a:rPr lang="en-US" b="1" dirty="0" smtClean="0">
                <a:latin typeface="+mn-lt"/>
              </a:rPr>
              <a:t>Contact Information:</a:t>
            </a:r>
            <a:endParaRPr lang="en-US" b="1" dirty="0">
              <a:latin typeface="+mn-lt"/>
            </a:endParaRPr>
          </a:p>
        </p:txBody>
      </p:sp>
      <p:sp>
        <p:nvSpPr>
          <p:cNvPr id="3" name="Content Placeholder 2"/>
          <p:cNvSpPr>
            <a:spLocks noGrp="1"/>
          </p:cNvSpPr>
          <p:nvPr>
            <p:ph sz="half" idx="1"/>
          </p:nvPr>
        </p:nvSpPr>
        <p:spPr>
          <a:xfrm>
            <a:off x="1316736" y="1459865"/>
            <a:ext cx="5980176" cy="1447927"/>
          </a:xfrm>
          <a:ln>
            <a:solidFill>
              <a:schemeClr val="tx1"/>
            </a:solidFill>
          </a:ln>
        </p:spPr>
        <p:txBody>
          <a:bodyPr>
            <a:normAutofit fontScale="77500" lnSpcReduction="20000"/>
          </a:bodyPr>
          <a:lstStyle/>
          <a:p>
            <a:pPr marL="0" indent="0" algn="ctr" fontAlgn="ctr">
              <a:buNone/>
            </a:pPr>
            <a:r>
              <a:rPr lang="en-US" b="1" u="sng" dirty="0" smtClean="0"/>
              <a:t>Dana </a:t>
            </a:r>
            <a:r>
              <a:rPr lang="en-US" b="1" u="sng" dirty="0"/>
              <a:t>Davis</a:t>
            </a:r>
          </a:p>
          <a:p>
            <a:pPr marL="0" indent="0" algn="ctr" fontAlgn="ctr">
              <a:buNone/>
            </a:pPr>
            <a:r>
              <a:rPr lang="en-US" dirty="0"/>
              <a:t>Public School Program </a:t>
            </a:r>
            <a:r>
              <a:rPr lang="en-US" dirty="0" smtClean="0"/>
              <a:t>Advisor – Federal Programs</a:t>
            </a:r>
            <a:endParaRPr lang="en-US" dirty="0"/>
          </a:p>
          <a:p>
            <a:pPr marL="0" indent="0" algn="ctr" fontAlgn="ctr">
              <a:buNone/>
            </a:pPr>
            <a:r>
              <a:rPr lang="en-US" dirty="0" smtClean="0"/>
              <a:t>Division Elementary </a:t>
            </a:r>
            <a:r>
              <a:rPr lang="en-US" dirty="0"/>
              <a:t>and Secondary </a:t>
            </a:r>
            <a:r>
              <a:rPr lang="en-US" dirty="0" smtClean="0"/>
              <a:t>Education</a:t>
            </a:r>
          </a:p>
          <a:p>
            <a:pPr marL="0" indent="0" algn="ctr" fontAlgn="ctr">
              <a:buNone/>
            </a:pPr>
            <a:r>
              <a:rPr lang="en-US" dirty="0" smtClean="0"/>
              <a:t>501-683-5428</a:t>
            </a:r>
          </a:p>
          <a:p>
            <a:pPr marL="0" indent="0" algn="ctr" fontAlgn="ctr">
              <a:buNone/>
            </a:pPr>
            <a:r>
              <a:rPr lang="en-US" dirty="0" smtClean="0">
                <a:hlinkClick r:id="rId2"/>
              </a:rPr>
              <a:t>dana.davis@ade.arkansas.gov</a:t>
            </a:r>
            <a:endParaRPr lang="en-US" dirty="0" smtClean="0"/>
          </a:p>
          <a:p>
            <a:pPr marL="0" indent="0">
              <a:buNone/>
            </a:pPr>
            <a:endParaRPr lang="en-US" dirty="0"/>
          </a:p>
        </p:txBody>
      </p:sp>
      <p:sp>
        <p:nvSpPr>
          <p:cNvPr id="4" name="Content Placeholder 3"/>
          <p:cNvSpPr>
            <a:spLocks noGrp="1"/>
          </p:cNvSpPr>
          <p:nvPr>
            <p:ph sz="half" idx="2"/>
          </p:nvPr>
        </p:nvSpPr>
        <p:spPr>
          <a:xfrm>
            <a:off x="1316736" y="3069208"/>
            <a:ext cx="6015609" cy="1402208"/>
          </a:xfrm>
          <a:ln>
            <a:solidFill>
              <a:schemeClr val="tx1"/>
            </a:solidFill>
          </a:ln>
        </p:spPr>
        <p:txBody>
          <a:bodyPr>
            <a:normAutofit fontScale="77500" lnSpcReduction="20000"/>
          </a:bodyPr>
          <a:lstStyle/>
          <a:p>
            <a:pPr marL="0" indent="0" algn="ctr">
              <a:buNone/>
            </a:pPr>
            <a:r>
              <a:rPr lang="en-US" b="1" u="sng" dirty="0" smtClean="0"/>
              <a:t>Annette Pearson</a:t>
            </a:r>
          </a:p>
          <a:p>
            <a:pPr marL="0" indent="0" algn="ctr">
              <a:buNone/>
            </a:pPr>
            <a:r>
              <a:rPr lang="en-US" dirty="0" smtClean="0"/>
              <a:t>Federal Grants Analyst – Federal Programs </a:t>
            </a:r>
          </a:p>
          <a:p>
            <a:pPr marL="0" indent="0" algn="ctr" fontAlgn="ctr">
              <a:buNone/>
            </a:pPr>
            <a:r>
              <a:rPr lang="en-US" dirty="0"/>
              <a:t>Division Elementary and Secondary Education</a:t>
            </a:r>
          </a:p>
          <a:p>
            <a:pPr marL="0" indent="0" algn="ctr" fontAlgn="ctr">
              <a:buNone/>
            </a:pPr>
            <a:r>
              <a:rPr lang="en-US" dirty="0" smtClean="0"/>
              <a:t>501-683-1243</a:t>
            </a:r>
            <a:endParaRPr lang="en-US" dirty="0"/>
          </a:p>
          <a:p>
            <a:pPr marL="0" indent="0" algn="ctr" fontAlgn="ctr">
              <a:buNone/>
            </a:pPr>
            <a:r>
              <a:rPr lang="en-US" dirty="0" smtClean="0">
                <a:hlinkClick r:id="rId3"/>
              </a:rPr>
              <a:t>annette.carlton-pearson@ade.arkansas.gov</a:t>
            </a:r>
            <a:endParaRPr lang="en-US" dirty="0"/>
          </a:p>
          <a:p>
            <a:pPr marL="0" indent="0">
              <a:buNone/>
            </a:pPr>
            <a:endParaRPr lang="en-US" dirty="0"/>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18</a:t>
            </a:fld>
            <a:endParaRPr lang="en-US"/>
          </a:p>
        </p:txBody>
      </p:sp>
      <p:sp>
        <p:nvSpPr>
          <p:cNvPr id="7" name="TextBox 6"/>
          <p:cNvSpPr txBox="1"/>
          <p:nvPr/>
        </p:nvSpPr>
        <p:spPr>
          <a:xfrm>
            <a:off x="1316736" y="4617720"/>
            <a:ext cx="6015609" cy="1323439"/>
          </a:xfrm>
          <a:prstGeom prst="rect">
            <a:avLst/>
          </a:prstGeom>
          <a:noFill/>
          <a:ln>
            <a:solidFill>
              <a:schemeClr val="tx1"/>
            </a:solidFill>
          </a:ln>
        </p:spPr>
        <p:txBody>
          <a:bodyPr wrap="square" rtlCol="0">
            <a:spAutoFit/>
          </a:bodyPr>
          <a:lstStyle/>
          <a:p>
            <a:pPr algn="ctr"/>
            <a:r>
              <a:rPr lang="en-US" sz="1600" b="1" u="sng" dirty="0" smtClean="0"/>
              <a:t>Bobby Lester</a:t>
            </a:r>
          </a:p>
          <a:p>
            <a:pPr algn="ctr"/>
            <a:r>
              <a:rPr lang="en-US" sz="1600" dirty="0" smtClean="0"/>
              <a:t>Director Federal Programs</a:t>
            </a:r>
          </a:p>
          <a:p>
            <a:pPr algn="ctr" fontAlgn="ctr"/>
            <a:r>
              <a:rPr lang="en-US" sz="1600" dirty="0"/>
              <a:t>Division Elementary and Secondary Education</a:t>
            </a:r>
          </a:p>
          <a:p>
            <a:pPr algn="ctr" fontAlgn="ctr"/>
            <a:r>
              <a:rPr lang="en-US" sz="1600" dirty="0" smtClean="0"/>
              <a:t>501-682-4379</a:t>
            </a:r>
            <a:endParaRPr lang="en-US" sz="1600" dirty="0"/>
          </a:p>
          <a:p>
            <a:pPr algn="ctr" fontAlgn="ctr"/>
            <a:r>
              <a:rPr lang="en-US" sz="1600" dirty="0" smtClean="0">
                <a:hlinkClick r:id="rId4"/>
              </a:rPr>
              <a:t>bobby.lester@ade.arkansas.gov</a:t>
            </a:r>
            <a:endParaRPr lang="en-US" sz="1600" dirty="0"/>
          </a:p>
        </p:txBody>
      </p:sp>
    </p:spTree>
    <p:extLst>
      <p:ext uri="{BB962C8B-B14F-4D97-AF65-F5344CB8AC3E}">
        <p14:creationId xmlns:p14="http://schemas.microsoft.com/office/powerpoint/2010/main" val="1992208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Agenda</a:t>
            </a:r>
            <a:endParaRPr lang="en-US" b="1" dirty="0"/>
          </a:p>
        </p:txBody>
      </p:sp>
      <p:sp>
        <p:nvSpPr>
          <p:cNvPr id="3" name="Content Placeholder 2"/>
          <p:cNvSpPr>
            <a:spLocks noGrp="1"/>
          </p:cNvSpPr>
          <p:nvPr>
            <p:ph idx="1"/>
          </p:nvPr>
        </p:nvSpPr>
        <p:spPr/>
        <p:txBody>
          <a:bodyPr/>
          <a:lstStyle/>
          <a:p>
            <a:r>
              <a:rPr lang="en-US" dirty="0" smtClean="0"/>
              <a:t>Submission of Budget worksheet</a:t>
            </a:r>
          </a:p>
          <a:p>
            <a:r>
              <a:rPr lang="en-US" dirty="0" smtClean="0"/>
              <a:t>Submission of monthly receipts for reimbursement</a:t>
            </a:r>
            <a:endParaRPr lang="en-US" dirty="0"/>
          </a:p>
          <a:p>
            <a:endParaRPr lang="en-US" dirty="0" smtClean="0"/>
          </a:p>
          <a:p>
            <a:pPr marL="0" indent="0">
              <a:buNone/>
            </a:pPr>
            <a:r>
              <a:rPr lang="en-US" b="1" u="sng" dirty="0" smtClean="0"/>
              <a:t>Mini Grant </a:t>
            </a:r>
          </a:p>
          <a:p>
            <a:pPr marL="0" indent="0">
              <a:buNone/>
            </a:pPr>
            <a:r>
              <a:rPr lang="en-US" dirty="0" smtClean="0"/>
              <a:t>Will not be a separate folder in Indistar, will upload each month into the 20-21 Form upload folder</a:t>
            </a:r>
          </a:p>
          <a:p>
            <a:pPr marL="0" indent="0">
              <a:buNone/>
            </a:pPr>
            <a:endParaRPr lang="en-US" dirty="0"/>
          </a:p>
          <a:p>
            <a:pPr marL="0" indent="0">
              <a:buNone/>
            </a:pPr>
            <a:r>
              <a:rPr lang="en-US" b="1" u="sng" dirty="0" smtClean="0"/>
              <a:t>New Federal Liaisons</a:t>
            </a:r>
            <a:endParaRPr lang="en-US" b="1" u="sng" dirty="0"/>
          </a:p>
          <a:p>
            <a:pPr marL="0" indent="0">
              <a:buNone/>
            </a:pPr>
            <a:r>
              <a:rPr lang="en-US" dirty="0" smtClean="0"/>
              <a:t>If the LEA received the 3 year grant, there is a folder in Indistar for McKinney-Vento under a separate password</a:t>
            </a:r>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2</a:t>
            </a:fld>
            <a:endParaRPr lang="en-US"/>
          </a:p>
        </p:txBody>
      </p:sp>
    </p:spTree>
    <p:extLst>
      <p:ext uri="{BB962C8B-B14F-4D97-AF65-F5344CB8AC3E}">
        <p14:creationId xmlns:p14="http://schemas.microsoft.com/office/powerpoint/2010/main" val="3113777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mn-lt"/>
              </a:rPr>
              <a:t>Instructions for </a:t>
            </a:r>
            <a:r>
              <a:rPr lang="en-US" dirty="0" err="1" smtClean="0">
                <a:latin typeface="+mn-lt"/>
              </a:rPr>
              <a:t>eFinance</a:t>
            </a:r>
            <a:r>
              <a:rPr lang="en-US" dirty="0" smtClean="0">
                <a:latin typeface="+mn-lt"/>
              </a:rPr>
              <a:t> to be used by Business Managers -</a:t>
            </a:r>
            <a:endParaRPr lang="en-US" dirty="0">
              <a:latin typeface="+mn-lt"/>
            </a:endParaRPr>
          </a:p>
        </p:txBody>
      </p:sp>
      <p:sp>
        <p:nvSpPr>
          <p:cNvPr id="3" name="Content Placeholder 2"/>
          <p:cNvSpPr>
            <a:spLocks noGrp="1"/>
          </p:cNvSpPr>
          <p:nvPr>
            <p:ph idx="1"/>
          </p:nvPr>
        </p:nvSpPr>
        <p:spPr>
          <a:xfrm>
            <a:off x="628650" y="1690689"/>
            <a:ext cx="7886700" cy="4486274"/>
          </a:xfrm>
        </p:spPr>
        <p:txBody>
          <a:bodyPr>
            <a:noAutofit/>
          </a:bodyPr>
          <a:lstStyle/>
          <a:p>
            <a:r>
              <a:rPr lang="en-US" sz="2800" dirty="0"/>
              <a:t>McKinney Vento Liaison will need to ask the General Business Manager for the following data see Commissioners Memo </a:t>
            </a:r>
            <a:r>
              <a:rPr lang="en-US" sz="2800" dirty="0" smtClean="0"/>
              <a:t>RT-18-022</a:t>
            </a:r>
            <a:endParaRPr lang="en-US" sz="2800" dirty="0"/>
          </a:p>
          <a:p>
            <a:r>
              <a:rPr lang="en-US" sz="2800" dirty="0"/>
              <a:t>The district finance office will pull the following report from </a:t>
            </a:r>
            <a:r>
              <a:rPr lang="en-US" sz="2800" dirty="0" err="1"/>
              <a:t>Cognos</a:t>
            </a:r>
            <a:r>
              <a:rPr lang="en-US" sz="2800" dirty="0"/>
              <a:t> for the federal program coordinator to key their budget for the new fiscal year</a:t>
            </a:r>
          </a:p>
          <a:p>
            <a:pPr lvl="1"/>
            <a:r>
              <a:rPr lang="en-US" sz="2400" dirty="0"/>
              <a:t>Current Path ‪</a:t>
            </a:r>
            <a:r>
              <a:rPr lang="en-US" sz="2400" u="sng" dirty="0">
                <a:solidFill>
                  <a:srgbClr val="0070C0"/>
                </a:solidFill>
                <a:hlinkClick r:id="rId2"/>
              </a:rPr>
              <a:t>Public Folders</a:t>
            </a:r>
            <a:r>
              <a:rPr lang="en-US" sz="2400" dirty="0">
                <a:solidFill>
                  <a:srgbClr val="0070C0"/>
                </a:solidFill>
              </a:rPr>
              <a:t> </a:t>
            </a:r>
            <a:r>
              <a:rPr lang="en-US" sz="2400" dirty="0"/>
              <a:t>‎&gt; </a:t>
            </a:r>
            <a:r>
              <a:rPr lang="en-US" sz="2400" u="sng" dirty="0">
                <a:hlinkClick r:id="rId3"/>
              </a:rPr>
              <a:t>EFP</a:t>
            </a:r>
            <a:r>
              <a:rPr lang="en-US" sz="2400" dirty="0"/>
              <a:t> ‎&gt; </a:t>
            </a:r>
            <a:r>
              <a:rPr lang="en-US" sz="2400" u="sng" dirty="0">
                <a:hlinkClick r:id="rId4"/>
              </a:rPr>
              <a:t>Fund Accounting Manager</a:t>
            </a:r>
            <a:r>
              <a:rPr lang="en-US" sz="2400" dirty="0"/>
              <a:t> ‎&gt; 2. Federal Program Reports for Budgets and Budget Adjustments&gt;Budget Worksheet</a:t>
            </a:r>
          </a:p>
          <a:p>
            <a:pPr lvl="1"/>
            <a:endParaRPr lang="en-US" sz="2400" dirty="0">
              <a:latin typeface="Arial Narrow" panose="020B0606020202030204" pitchFamily="34" charset="0"/>
            </a:endParaRPr>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3</a:t>
            </a:fld>
            <a:endParaRPr lang="en-US"/>
          </a:p>
        </p:txBody>
      </p:sp>
    </p:spTree>
    <p:extLst>
      <p:ext uri="{BB962C8B-B14F-4D97-AF65-F5344CB8AC3E}">
        <p14:creationId xmlns:p14="http://schemas.microsoft.com/office/powerpoint/2010/main" val="3526679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565958" y="676656"/>
            <a:ext cx="5149042" cy="1892808"/>
          </a:xfrm>
          <a:prstGeom prst="rect">
            <a:avLst/>
          </a:prstGeom>
        </p:spPr>
      </p:pic>
      <p:sp>
        <p:nvSpPr>
          <p:cNvPr id="5" name="TextBox 4"/>
          <p:cNvSpPr txBox="1"/>
          <p:nvPr/>
        </p:nvSpPr>
        <p:spPr>
          <a:xfrm>
            <a:off x="5924757" y="1279503"/>
            <a:ext cx="2716323" cy="2962349"/>
          </a:xfrm>
          <a:prstGeom prst="rect">
            <a:avLst/>
          </a:prstGeom>
          <a:noFill/>
          <a:ln>
            <a:solidFill>
              <a:schemeClr val="tx1"/>
            </a:solidFill>
          </a:ln>
        </p:spPr>
        <p:txBody>
          <a:bodyPr wrap="square" rtlCol="0">
            <a:spAutoFit/>
          </a:bodyPr>
          <a:lstStyle/>
          <a:p>
            <a:r>
              <a:rPr lang="en-US" sz="1600" dirty="0"/>
              <a:t>Click on the “Budget Worksheet”</a:t>
            </a:r>
          </a:p>
          <a:p>
            <a:endParaRPr lang="en-US" sz="1600" dirty="0"/>
          </a:p>
          <a:p>
            <a:r>
              <a:rPr lang="en-US" sz="1600" dirty="0"/>
              <a:t>Select the Current Year to run the report and KEY in the 4-digit Fund</a:t>
            </a:r>
            <a:r>
              <a:rPr lang="en-US" sz="1600" dirty="0" smtClean="0"/>
              <a:t>.</a:t>
            </a:r>
          </a:p>
          <a:p>
            <a:endParaRPr lang="en-US" sz="1600" dirty="0"/>
          </a:p>
          <a:p>
            <a:r>
              <a:rPr lang="en-US" sz="1600" dirty="0" smtClean="0"/>
              <a:t>SOF 6530</a:t>
            </a:r>
          </a:p>
          <a:p>
            <a:endParaRPr lang="en-US" sz="1600" dirty="0"/>
          </a:p>
          <a:p>
            <a:r>
              <a:rPr lang="en-US" sz="1600" dirty="0" smtClean="0"/>
              <a:t>Click Finish at bottom of screen</a:t>
            </a:r>
            <a:endParaRPr lang="en-US" sz="1600" dirty="0"/>
          </a:p>
          <a:p>
            <a:endParaRPr lang="en-US" sz="1050" dirty="0">
              <a:solidFill>
                <a:schemeClr val="accent1">
                  <a:lumMod val="50000"/>
                </a:schemeClr>
              </a:solidFill>
            </a:endParaRPr>
          </a:p>
        </p:txBody>
      </p:sp>
      <p:cxnSp>
        <p:nvCxnSpPr>
          <p:cNvPr id="9" name="Straight Arrow Connector 8"/>
          <p:cNvCxnSpPr/>
          <p:nvPr/>
        </p:nvCxnSpPr>
        <p:spPr>
          <a:xfrm flipH="1">
            <a:off x="1779534" y="1832144"/>
            <a:ext cx="4145223" cy="49212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p:nvPr/>
        </p:nvPicPr>
        <p:blipFill>
          <a:blip r:embed="rId3"/>
          <a:stretch>
            <a:fillRect/>
          </a:stretch>
        </p:blipFill>
        <p:spPr>
          <a:xfrm>
            <a:off x="1114673" y="2656620"/>
            <a:ext cx="2500313" cy="2521744"/>
          </a:xfrm>
          <a:prstGeom prst="rect">
            <a:avLst/>
          </a:prstGeom>
        </p:spPr>
      </p:pic>
      <p:cxnSp>
        <p:nvCxnSpPr>
          <p:cNvPr id="11" name="Straight Arrow Connector 10"/>
          <p:cNvCxnSpPr/>
          <p:nvPr/>
        </p:nvCxnSpPr>
        <p:spPr>
          <a:xfrm flipH="1">
            <a:off x="2364830" y="3273552"/>
            <a:ext cx="3734218" cy="162363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1"/>
          </p:cNvCxnSpPr>
          <p:nvPr/>
        </p:nvCxnSpPr>
        <p:spPr>
          <a:xfrm flipH="1">
            <a:off x="1470875" y="2760678"/>
            <a:ext cx="4453882" cy="109793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4</a:t>
            </a:fld>
            <a:endParaRPr lang="en-US"/>
          </a:p>
        </p:txBody>
      </p:sp>
      <p:sp>
        <p:nvSpPr>
          <p:cNvPr id="2" name="Rectangle 1"/>
          <p:cNvSpPr/>
          <p:nvPr/>
        </p:nvSpPr>
        <p:spPr>
          <a:xfrm>
            <a:off x="4004888" y="4414441"/>
            <a:ext cx="4345185" cy="1388585"/>
          </a:xfrm>
          <a:prstGeom prst="rect">
            <a:avLst/>
          </a:prstGeom>
        </p:spPr>
        <p:txBody>
          <a:bodyPr wrap="square">
            <a:spAutoFit/>
          </a:bodyPr>
          <a:lstStyle/>
          <a:p>
            <a:pPr>
              <a:lnSpc>
                <a:spcPct val="107000"/>
              </a:lnSpc>
              <a:spcAft>
                <a:spcPts val="600"/>
              </a:spcAft>
            </a:pPr>
            <a:r>
              <a:rPr lang="en-US" sz="1400" b="1" dirty="0">
                <a:latin typeface="Calibri" panose="020F0502020204030204" pitchFamily="34" charset="0"/>
                <a:ea typeface="Calibri" panose="020F0502020204030204" pitchFamily="34" charset="0"/>
                <a:cs typeface="Times New Roman" panose="02020603050405020304" pitchFamily="18" charset="0"/>
              </a:rPr>
              <a:t>Follow this menu path:  Fund Accounting&gt;Budget Ledgers&gt;Expenditure Ledger</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400" b="1" dirty="0">
                <a:latin typeface="Calibri" panose="020F0502020204030204" pitchFamily="34" charset="0"/>
                <a:ea typeface="Calibri" panose="020F0502020204030204" pitchFamily="34" charset="0"/>
                <a:cs typeface="Times New Roman" panose="02020603050405020304" pitchFamily="18" charset="0"/>
              </a:rPr>
              <a:t>Key in the four-digit Fund, then Click “FIND”</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4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Save </a:t>
            </a:r>
            <a:r>
              <a:rPr lang="en-US" sz="1400" b="1" u="sng"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file in Excel format and send to the Homeless Liaison.</a:t>
            </a:r>
            <a:endParaRPr lang="en-US" sz="1400" b="1" u="sng"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030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9229" y="420806"/>
            <a:ext cx="7734022" cy="461665"/>
          </a:xfrm>
          <a:prstGeom prst="rect">
            <a:avLst/>
          </a:prstGeom>
          <a:ln>
            <a:solidFill>
              <a:schemeClr val="tx1"/>
            </a:solidFill>
          </a:ln>
        </p:spPr>
        <p:txBody>
          <a:bodyPr wrap="square">
            <a:spAutoFit/>
          </a:bodyPr>
          <a:lstStyle/>
          <a:p>
            <a:r>
              <a:rPr lang="en-US" sz="2400" dirty="0" smtClean="0">
                <a:ea typeface="Calibri" panose="020F0502020204030204" pitchFamily="34" charset="0"/>
                <a:cs typeface="Times New Roman" panose="02020603050405020304" pitchFamily="18" charset="0"/>
              </a:rPr>
              <a:t>This is how the spreadsheet will look for SOF 6530</a:t>
            </a:r>
            <a:endParaRPr lang="en-US" sz="2400" u="sng" dirty="0">
              <a:solidFill>
                <a:srgbClr val="FF0000"/>
              </a:solidFill>
            </a:endParaRPr>
          </a:p>
        </p:txBody>
      </p:sp>
      <p:sp>
        <p:nvSpPr>
          <p:cNvPr id="2" name="Footer Placeholder 1"/>
          <p:cNvSpPr>
            <a:spLocks noGrp="1"/>
          </p:cNvSpPr>
          <p:nvPr>
            <p:ph type="ftr" sz="quarter" idx="11"/>
          </p:nvPr>
        </p:nvSpPr>
        <p:spPr/>
        <p:txBody>
          <a:bodyPr/>
          <a:lstStyle/>
          <a:p>
            <a:r>
              <a:rPr lang="en-US" smtClean="0"/>
              <a:t>Arkansas Department of Education</a:t>
            </a:r>
            <a:endParaRPr lang="en-US"/>
          </a:p>
        </p:txBody>
      </p:sp>
      <p:sp>
        <p:nvSpPr>
          <p:cNvPr id="3" name="Slide Number Placeholder 2"/>
          <p:cNvSpPr>
            <a:spLocks noGrp="1"/>
          </p:cNvSpPr>
          <p:nvPr>
            <p:ph type="sldNum" sz="quarter" idx="12"/>
          </p:nvPr>
        </p:nvSpPr>
        <p:spPr/>
        <p:txBody>
          <a:bodyPr/>
          <a:lstStyle/>
          <a:p>
            <a:fld id="{301AC437-183C-43AB-8EF2-761294CE0DF2}" type="slidenum">
              <a:rPr lang="en-US" smtClean="0"/>
              <a:t>5</a:t>
            </a:fld>
            <a:endParaRPr lang="en-US"/>
          </a:p>
        </p:txBody>
      </p:sp>
      <p:pic>
        <p:nvPicPr>
          <p:cNvPr id="10" name="Picture 9"/>
          <p:cNvPicPr>
            <a:picLocks noChangeAspect="1"/>
          </p:cNvPicPr>
          <p:nvPr/>
        </p:nvPicPr>
        <p:blipFill rotWithShape="1">
          <a:blip r:embed="rId2"/>
          <a:srcRect l="50750" t="23778" r="22750" b="24073"/>
          <a:stretch/>
        </p:blipFill>
        <p:spPr>
          <a:xfrm>
            <a:off x="405032" y="1106424"/>
            <a:ext cx="8242415" cy="5249927"/>
          </a:xfrm>
          <a:prstGeom prst="rect">
            <a:avLst/>
          </a:prstGeom>
        </p:spPr>
      </p:pic>
    </p:spTree>
    <p:extLst>
      <p:ext uri="{BB962C8B-B14F-4D97-AF65-F5344CB8AC3E}">
        <p14:creationId xmlns:p14="http://schemas.microsoft.com/office/powerpoint/2010/main" val="3322748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25" y="698622"/>
            <a:ext cx="7886700" cy="901578"/>
          </a:xfrm>
          <a:ln>
            <a:solidFill>
              <a:schemeClr val="tx1"/>
            </a:solidFill>
          </a:ln>
        </p:spPr>
        <p:txBody>
          <a:bodyPr>
            <a:normAutofit/>
          </a:bodyPr>
          <a:lstStyle/>
          <a:p>
            <a:r>
              <a:rPr lang="en-US" sz="2400" dirty="0">
                <a:latin typeface="+mn-lt"/>
              </a:rPr>
              <a:t>The Homeless Liaison will type the information in the last column for each </a:t>
            </a:r>
            <a:r>
              <a:rPr lang="en-US" sz="2400" dirty="0" smtClean="0">
                <a:latin typeface="+mn-lt"/>
              </a:rPr>
              <a:t>line item budgeted </a:t>
            </a:r>
            <a:r>
              <a:rPr lang="en-US" sz="2400" dirty="0">
                <a:latin typeface="+mn-lt"/>
              </a:rPr>
              <a:t>amount.</a:t>
            </a:r>
            <a:endParaRPr lang="en-US" sz="4800" dirty="0">
              <a:latin typeface="+mn-lt"/>
            </a:endParaRPr>
          </a:p>
        </p:txBody>
      </p:sp>
      <p:sp>
        <p:nvSpPr>
          <p:cNvPr id="3" name="Content Placeholder 2"/>
          <p:cNvSpPr>
            <a:spLocks noGrp="1"/>
          </p:cNvSpPr>
          <p:nvPr>
            <p:ph idx="1"/>
          </p:nvPr>
        </p:nvSpPr>
        <p:spPr>
          <a:xfrm>
            <a:off x="236483" y="1924954"/>
            <a:ext cx="1553129" cy="3177725"/>
          </a:xfrm>
          <a:ln>
            <a:solidFill>
              <a:schemeClr val="tx1"/>
            </a:solidFill>
          </a:ln>
        </p:spPr>
        <p:txBody>
          <a:bodyPr>
            <a:normAutofit/>
          </a:bodyPr>
          <a:lstStyle/>
          <a:p>
            <a:pPr marL="0" indent="0">
              <a:buNone/>
            </a:pPr>
            <a:r>
              <a:rPr lang="en-US" sz="1350" dirty="0"/>
              <a:t>The Homeless Liaison will elaborate as to what will be done with the amount and how it relates to the indicated category.</a:t>
            </a:r>
          </a:p>
          <a:p>
            <a:pPr marL="0" indent="0">
              <a:buNone/>
            </a:pPr>
            <a:endParaRPr lang="en-US" sz="1350" dirty="0"/>
          </a:p>
          <a:p>
            <a:pPr marL="0" indent="0">
              <a:buNone/>
            </a:pPr>
            <a:r>
              <a:rPr lang="en-US" sz="1350" dirty="0"/>
              <a:t>This </a:t>
            </a:r>
            <a:r>
              <a:rPr lang="en-US" sz="1350" dirty="0" smtClean="0"/>
              <a:t>description </a:t>
            </a:r>
            <a:r>
              <a:rPr lang="en-US" sz="1350" dirty="0"/>
              <a:t>will replace the </a:t>
            </a:r>
            <a:r>
              <a:rPr lang="en-US" sz="1350" dirty="0" smtClean="0"/>
              <a:t>McKinney-Vento </a:t>
            </a:r>
            <a:r>
              <a:rPr lang="en-US" sz="1350" dirty="0"/>
              <a:t>Expenditure Summary sheet</a:t>
            </a:r>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6</a:t>
            </a:fld>
            <a:endParaRPr lang="en-US"/>
          </a:p>
        </p:txBody>
      </p:sp>
      <p:pic>
        <p:nvPicPr>
          <p:cNvPr id="8" name="Picture 7"/>
          <p:cNvPicPr>
            <a:picLocks noChangeAspect="1"/>
          </p:cNvPicPr>
          <p:nvPr/>
        </p:nvPicPr>
        <p:blipFill rotWithShape="1">
          <a:blip r:embed="rId2"/>
          <a:srcRect l="50769" t="23505" r="8718" b="11310"/>
          <a:stretch/>
        </p:blipFill>
        <p:spPr>
          <a:xfrm>
            <a:off x="1910509" y="1759894"/>
            <a:ext cx="6796411" cy="3507844"/>
          </a:xfrm>
          <a:prstGeom prst="rect">
            <a:avLst/>
          </a:prstGeom>
        </p:spPr>
      </p:pic>
      <p:cxnSp>
        <p:nvCxnSpPr>
          <p:cNvPr id="9" name="Straight Arrow Connector 8"/>
          <p:cNvCxnSpPr/>
          <p:nvPr/>
        </p:nvCxnSpPr>
        <p:spPr>
          <a:xfrm>
            <a:off x="1499616" y="3758184"/>
            <a:ext cx="5868320" cy="603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99328" y="5477466"/>
            <a:ext cx="7668895" cy="369332"/>
          </a:xfrm>
          <a:prstGeom prst="rect">
            <a:avLst/>
          </a:prstGeom>
        </p:spPr>
        <p:txBody>
          <a:bodyPr wrap="square">
            <a:spAutoFit/>
          </a:bodyPr>
          <a:lstStyle/>
          <a:p>
            <a:r>
              <a:rPr lang="en-US" dirty="0" err="1" smtClean="0">
                <a:ea typeface="Calibri" panose="020F0502020204030204" pitchFamily="34" charset="0"/>
                <a:cs typeface="Times New Roman" panose="02020603050405020304" pitchFamily="18" charset="0"/>
              </a:rPr>
              <a:t>eFinance</a:t>
            </a:r>
            <a:r>
              <a:rPr lang="en-US" dirty="0" smtClean="0">
                <a:ea typeface="Calibri" panose="020F0502020204030204" pitchFamily="34" charset="0"/>
                <a:cs typeface="Times New Roman" panose="02020603050405020304" pitchFamily="18" charset="0"/>
              </a:rPr>
              <a:t> budget worksheet will </a:t>
            </a:r>
            <a:r>
              <a:rPr lang="en-US" dirty="0">
                <a:ea typeface="Calibri" panose="020F0502020204030204" pitchFamily="34" charset="0"/>
                <a:cs typeface="Times New Roman" panose="02020603050405020304" pitchFamily="18" charset="0"/>
              </a:rPr>
              <a:t>need to be uploaded </a:t>
            </a:r>
            <a:r>
              <a:rPr lang="en-US" dirty="0" smtClean="0">
                <a:ea typeface="Calibri" panose="020F0502020204030204" pitchFamily="34" charset="0"/>
                <a:cs typeface="Times New Roman" panose="02020603050405020304" pitchFamily="18" charset="0"/>
              </a:rPr>
              <a:t>and </a:t>
            </a:r>
            <a:r>
              <a:rPr lang="en-US" u="sng" dirty="0" smtClean="0">
                <a:solidFill>
                  <a:srgbClr val="FF0000"/>
                </a:solidFill>
                <a:ea typeface="Calibri" panose="020F0502020204030204" pitchFamily="34" charset="0"/>
                <a:cs typeface="Times New Roman" panose="02020603050405020304" pitchFamily="18" charset="0"/>
              </a:rPr>
              <a:t>include descriptions</a:t>
            </a:r>
            <a:endParaRPr lang="en-US" u="sng" dirty="0">
              <a:solidFill>
                <a:srgbClr val="FF0000"/>
              </a:solidFill>
            </a:endParaRPr>
          </a:p>
        </p:txBody>
      </p:sp>
    </p:spTree>
    <p:extLst>
      <p:ext uri="{BB962C8B-B14F-4D97-AF65-F5344CB8AC3E}">
        <p14:creationId xmlns:p14="http://schemas.microsoft.com/office/powerpoint/2010/main" val="252686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63662"/>
          </a:xfrm>
        </p:spPr>
        <p:txBody>
          <a:bodyPr/>
          <a:lstStyle/>
          <a:p>
            <a:r>
              <a:rPr lang="en-US" b="1" dirty="0" smtClean="0">
                <a:latin typeface="+mn-lt"/>
              </a:rPr>
              <a:t>Starting in February -</a:t>
            </a:r>
            <a:endParaRPr lang="en-US" b="1" dirty="0">
              <a:latin typeface="+mn-lt"/>
            </a:endParaRPr>
          </a:p>
        </p:txBody>
      </p:sp>
      <p:sp>
        <p:nvSpPr>
          <p:cNvPr id="3" name="Content Placeholder 2"/>
          <p:cNvSpPr>
            <a:spLocks noGrp="1"/>
          </p:cNvSpPr>
          <p:nvPr>
            <p:ph idx="1"/>
          </p:nvPr>
        </p:nvSpPr>
        <p:spPr>
          <a:xfrm>
            <a:off x="628650" y="1408176"/>
            <a:ext cx="7886700" cy="4768787"/>
          </a:xfrm>
        </p:spPr>
        <p:txBody>
          <a:bodyPr>
            <a:normAutofit/>
          </a:bodyPr>
          <a:lstStyle/>
          <a:p>
            <a:pPr marL="0" indent="0">
              <a:buNone/>
            </a:pPr>
            <a:endParaRPr lang="en-US" sz="2000" dirty="0"/>
          </a:p>
          <a:p>
            <a:r>
              <a:rPr lang="en-US" sz="2400" dirty="0" smtClean="0"/>
              <a:t>Upload </a:t>
            </a:r>
            <a:r>
              <a:rPr lang="en-US" sz="2400" dirty="0"/>
              <a:t>into 2020-21 Form Upload folder in Indistar the </a:t>
            </a:r>
            <a:r>
              <a:rPr lang="en-US" sz="2400" dirty="0" err="1"/>
              <a:t>efinance</a:t>
            </a:r>
            <a:r>
              <a:rPr lang="en-US" sz="2400" dirty="0"/>
              <a:t> budget worksheet for SOF </a:t>
            </a:r>
            <a:r>
              <a:rPr lang="en-US" sz="2400" dirty="0" smtClean="0"/>
              <a:t>6530</a:t>
            </a:r>
          </a:p>
          <a:p>
            <a:pPr lvl="1"/>
            <a:r>
              <a:rPr lang="en-US" sz="2100" dirty="0" smtClean="0"/>
              <a:t>Unless a 3 year Grantee, use the McKinney Vento folder</a:t>
            </a:r>
          </a:p>
          <a:p>
            <a:pPr lvl="1"/>
            <a:endParaRPr lang="en-US" sz="2100" dirty="0"/>
          </a:p>
          <a:p>
            <a:r>
              <a:rPr lang="en-US" sz="2400" dirty="0"/>
              <a:t>R</a:t>
            </a:r>
            <a:r>
              <a:rPr lang="en-US" sz="2400" dirty="0" smtClean="0"/>
              <a:t>eceipts </a:t>
            </a:r>
            <a:r>
              <a:rPr lang="en-US" sz="2400" dirty="0"/>
              <a:t>by the 2</a:t>
            </a:r>
            <a:r>
              <a:rPr lang="en-US" sz="2400" baseline="30000" dirty="0"/>
              <a:t>nd</a:t>
            </a:r>
            <a:r>
              <a:rPr lang="en-US" sz="2400" dirty="0"/>
              <a:t> </a:t>
            </a:r>
            <a:r>
              <a:rPr lang="en-US" sz="2400" dirty="0" smtClean="0"/>
              <a:t>Friday </a:t>
            </a:r>
            <a:r>
              <a:rPr lang="en-US" sz="2400" dirty="0"/>
              <a:t>of each month.</a:t>
            </a:r>
          </a:p>
          <a:p>
            <a:pPr marL="342900" lvl="1" indent="0">
              <a:buNone/>
            </a:pPr>
            <a:endParaRPr lang="en-US" sz="2100" dirty="0"/>
          </a:p>
          <a:p>
            <a:r>
              <a:rPr lang="en-US" sz="2400" dirty="0"/>
              <a:t>Reimbursement </a:t>
            </a:r>
            <a:r>
              <a:rPr lang="en-US" sz="2400" dirty="0" smtClean="0"/>
              <a:t>are processed during the 3</a:t>
            </a:r>
            <a:r>
              <a:rPr lang="en-US" sz="2400" baseline="30000" dirty="0" smtClean="0"/>
              <a:t>rd</a:t>
            </a:r>
            <a:r>
              <a:rPr lang="en-US" sz="2400" dirty="0" smtClean="0"/>
              <a:t> week of each month.</a:t>
            </a:r>
            <a:endParaRPr lang="en-US" sz="2400" dirty="0"/>
          </a:p>
          <a:p>
            <a:endParaRPr lang="en-US" sz="2400" dirty="0"/>
          </a:p>
          <a:p>
            <a:endParaRPr lang="en-US" dirty="0" smtClean="0"/>
          </a:p>
          <a:p>
            <a:endParaRPr lang="en-US" dirty="0"/>
          </a:p>
          <a:p>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7</a:t>
            </a:fld>
            <a:endParaRPr lang="en-US"/>
          </a:p>
        </p:txBody>
      </p:sp>
    </p:spTree>
    <p:extLst>
      <p:ext uri="{BB962C8B-B14F-4D97-AF65-F5344CB8AC3E}">
        <p14:creationId xmlns:p14="http://schemas.microsoft.com/office/powerpoint/2010/main" val="3280300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ADE Finance pull dates - 2nd </a:t>
            </a:r>
            <a:r>
              <a:rPr lang="en-US" b="1" dirty="0">
                <a:latin typeface="+mn-lt"/>
              </a:rPr>
              <a:t>Saturday of each </a:t>
            </a:r>
            <a:r>
              <a:rPr lang="en-US" b="1" dirty="0" smtClean="0">
                <a:latin typeface="+mn-lt"/>
              </a:rPr>
              <a:t>month:</a:t>
            </a:r>
            <a:endParaRPr lang="en-US" b="1" dirty="0">
              <a:latin typeface="+mn-lt"/>
            </a:endParaRPr>
          </a:p>
        </p:txBody>
      </p:sp>
      <p:sp>
        <p:nvSpPr>
          <p:cNvPr id="3" name="Content Placeholder 2"/>
          <p:cNvSpPr>
            <a:spLocks noGrp="1"/>
          </p:cNvSpPr>
          <p:nvPr>
            <p:ph sz="half" idx="1"/>
          </p:nvPr>
        </p:nvSpPr>
        <p:spPr>
          <a:xfrm>
            <a:off x="628650" y="1825625"/>
            <a:ext cx="3886200" cy="3852799"/>
          </a:xfrm>
          <a:ln w="19050">
            <a:solidFill>
              <a:srgbClr val="002060"/>
            </a:solidFill>
          </a:ln>
        </p:spPr>
        <p:txBody>
          <a:bodyPr/>
          <a:lstStyle/>
          <a:p>
            <a:pPr algn="ctr"/>
            <a:endParaRPr lang="en-US" sz="2800" dirty="0" smtClean="0"/>
          </a:p>
          <a:p>
            <a:pPr algn="ctr"/>
            <a:r>
              <a:rPr lang="en-US" sz="2800" dirty="0" smtClean="0"/>
              <a:t>January 09, 2021</a:t>
            </a:r>
          </a:p>
          <a:p>
            <a:pPr algn="ctr"/>
            <a:r>
              <a:rPr lang="en-US" sz="2800" dirty="0" smtClean="0"/>
              <a:t>February 12, 2021</a:t>
            </a:r>
          </a:p>
          <a:p>
            <a:pPr algn="ctr"/>
            <a:r>
              <a:rPr lang="en-US" sz="2800" dirty="0" smtClean="0"/>
              <a:t>March 13, 2021</a:t>
            </a:r>
          </a:p>
          <a:p>
            <a:pPr algn="ctr"/>
            <a:r>
              <a:rPr lang="en-US" sz="2800" dirty="0" smtClean="0"/>
              <a:t>April 10, 2021</a:t>
            </a:r>
          </a:p>
          <a:p>
            <a:pPr algn="ctr"/>
            <a:r>
              <a:rPr lang="en-US" sz="2800" dirty="0" smtClean="0"/>
              <a:t>May 8, 2021</a:t>
            </a:r>
          </a:p>
          <a:p>
            <a:pPr algn="ctr"/>
            <a:r>
              <a:rPr lang="en-US" sz="2800" dirty="0" smtClean="0"/>
              <a:t>June 12, 2021</a:t>
            </a:r>
          </a:p>
          <a:p>
            <a:endParaRPr lang="en-US" dirty="0"/>
          </a:p>
        </p:txBody>
      </p:sp>
      <p:sp>
        <p:nvSpPr>
          <p:cNvPr id="4" name="Content Placeholder 3"/>
          <p:cNvSpPr>
            <a:spLocks noGrp="1"/>
          </p:cNvSpPr>
          <p:nvPr>
            <p:ph sz="half" idx="2"/>
          </p:nvPr>
        </p:nvSpPr>
        <p:spPr>
          <a:xfrm>
            <a:off x="4629150" y="1825625"/>
            <a:ext cx="3886200" cy="3852799"/>
          </a:xfrm>
          <a:ln w="19050">
            <a:solidFill>
              <a:schemeClr val="accent6">
                <a:lumMod val="50000"/>
              </a:schemeClr>
            </a:solidFill>
          </a:ln>
        </p:spPr>
        <p:txBody>
          <a:bodyPr>
            <a:normAutofit/>
          </a:bodyPr>
          <a:lstStyle/>
          <a:p>
            <a:pPr algn="ctr"/>
            <a:r>
              <a:rPr lang="en-US" sz="2800" dirty="0" smtClean="0"/>
              <a:t>July or August – No reimbursements</a:t>
            </a:r>
          </a:p>
          <a:p>
            <a:pPr algn="ctr"/>
            <a:endParaRPr lang="en-US" sz="2800" dirty="0" smtClean="0"/>
          </a:p>
          <a:p>
            <a:pPr algn="ctr"/>
            <a:r>
              <a:rPr lang="en-US" sz="2800" dirty="0" smtClean="0"/>
              <a:t>September 11, 2021</a:t>
            </a:r>
          </a:p>
          <a:p>
            <a:pPr algn="ctr"/>
            <a:r>
              <a:rPr lang="en-US" sz="2800" dirty="0" smtClean="0"/>
              <a:t>October 09, 2021</a:t>
            </a:r>
          </a:p>
          <a:p>
            <a:pPr algn="ctr"/>
            <a:r>
              <a:rPr lang="en-US" sz="2800" dirty="0" smtClean="0"/>
              <a:t>November 13, 2021</a:t>
            </a:r>
          </a:p>
          <a:p>
            <a:pPr algn="ctr"/>
            <a:r>
              <a:rPr lang="en-US" sz="2800" dirty="0" smtClean="0"/>
              <a:t>December 11, 2021</a:t>
            </a:r>
            <a:endParaRPr lang="en-US" sz="2800" dirty="0"/>
          </a:p>
        </p:txBody>
      </p:sp>
      <p:sp>
        <p:nvSpPr>
          <p:cNvPr id="5" name="Footer Placeholder 4"/>
          <p:cNvSpPr>
            <a:spLocks noGrp="1"/>
          </p:cNvSpPr>
          <p:nvPr>
            <p:ph type="ftr" sz="quarter" idx="11"/>
          </p:nvPr>
        </p:nvSpPr>
        <p:spPr/>
        <p:txBody>
          <a:bodyPr/>
          <a:lstStyle/>
          <a:p>
            <a:r>
              <a:rPr lang="en-US" smtClean="0"/>
              <a:t>Arkansas Department of Education</a:t>
            </a:r>
            <a:endParaRPr lang="en-US"/>
          </a:p>
        </p:txBody>
      </p:sp>
      <p:sp>
        <p:nvSpPr>
          <p:cNvPr id="6" name="Slide Number Placeholder 5"/>
          <p:cNvSpPr>
            <a:spLocks noGrp="1"/>
          </p:cNvSpPr>
          <p:nvPr>
            <p:ph type="sldNum" sz="quarter" idx="12"/>
          </p:nvPr>
        </p:nvSpPr>
        <p:spPr/>
        <p:txBody>
          <a:bodyPr/>
          <a:lstStyle/>
          <a:p>
            <a:fld id="{301AC437-183C-43AB-8EF2-761294CE0DF2}" type="slidenum">
              <a:rPr lang="en-US" smtClean="0"/>
              <a:t>8</a:t>
            </a:fld>
            <a:endParaRPr lang="en-US"/>
          </a:p>
        </p:txBody>
      </p:sp>
    </p:spTree>
    <p:extLst>
      <p:ext uri="{BB962C8B-B14F-4D97-AF65-F5344CB8AC3E}">
        <p14:creationId xmlns:p14="http://schemas.microsoft.com/office/powerpoint/2010/main" val="2939835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59585"/>
          </a:xfrm>
        </p:spPr>
        <p:txBody>
          <a:bodyPr/>
          <a:lstStyle/>
          <a:p>
            <a:r>
              <a:rPr lang="en-US" b="1" dirty="0" smtClean="0">
                <a:latin typeface="+mn-lt"/>
              </a:rPr>
              <a:t>Monthly expenditures/receipts uploaded</a:t>
            </a:r>
            <a:endParaRPr lang="en-US" b="1" dirty="0">
              <a:latin typeface="+mn-lt"/>
            </a:endParaRPr>
          </a:p>
        </p:txBody>
      </p:sp>
      <p:sp>
        <p:nvSpPr>
          <p:cNvPr id="3" name="Content Placeholder 2"/>
          <p:cNvSpPr>
            <a:spLocks noGrp="1"/>
          </p:cNvSpPr>
          <p:nvPr>
            <p:ph idx="1"/>
          </p:nvPr>
        </p:nvSpPr>
        <p:spPr>
          <a:xfrm>
            <a:off x="628650" y="1417688"/>
            <a:ext cx="7886700" cy="612775"/>
          </a:xfrm>
        </p:spPr>
        <p:txBody>
          <a:bodyPr>
            <a:normAutofit lnSpcReduction="10000"/>
          </a:bodyPr>
          <a:lstStyle/>
          <a:p>
            <a:pPr marL="0" indent="0">
              <a:buNone/>
            </a:pPr>
            <a:r>
              <a:rPr lang="en-US" dirty="0" smtClean="0"/>
              <a:t>The following dates are when receipts for prior month must be uploaded into the applicable folder in Indistar</a:t>
            </a:r>
            <a:endParaRPr lang="en-US" dirty="0"/>
          </a:p>
        </p:txBody>
      </p:sp>
      <p:sp>
        <p:nvSpPr>
          <p:cNvPr id="4" name="Footer Placeholder 3"/>
          <p:cNvSpPr>
            <a:spLocks noGrp="1"/>
          </p:cNvSpPr>
          <p:nvPr>
            <p:ph type="ftr" sz="quarter" idx="11"/>
          </p:nvPr>
        </p:nvSpPr>
        <p:spPr/>
        <p:txBody>
          <a:bodyPr/>
          <a:lstStyle/>
          <a:p>
            <a:r>
              <a:rPr lang="en-US" smtClean="0"/>
              <a:t>Arkansas Department of Education</a:t>
            </a:r>
            <a:endParaRPr lang="en-US"/>
          </a:p>
        </p:txBody>
      </p:sp>
      <p:sp>
        <p:nvSpPr>
          <p:cNvPr id="5" name="Slide Number Placeholder 4"/>
          <p:cNvSpPr>
            <a:spLocks noGrp="1"/>
          </p:cNvSpPr>
          <p:nvPr>
            <p:ph type="sldNum" sz="quarter" idx="12"/>
          </p:nvPr>
        </p:nvSpPr>
        <p:spPr/>
        <p:txBody>
          <a:bodyPr/>
          <a:lstStyle/>
          <a:p>
            <a:fld id="{301AC437-183C-43AB-8EF2-761294CE0DF2}" type="slidenum">
              <a:rPr lang="en-US" smtClean="0"/>
              <a:t>9</a:t>
            </a:fld>
            <a:endParaRPr lang="en-US"/>
          </a:p>
        </p:txBody>
      </p:sp>
      <p:pic>
        <p:nvPicPr>
          <p:cNvPr id="6" name="Picture 5"/>
          <p:cNvPicPr>
            <a:picLocks noChangeAspect="1"/>
          </p:cNvPicPr>
          <p:nvPr/>
        </p:nvPicPr>
        <p:blipFill rotWithShape="1">
          <a:blip r:embed="rId2"/>
          <a:srcRect l="834" t="37617" r="74833" b="13789"/>
          <a:stretch/>
        </p:blipFill>
        <p:spPr>
          <a:xfrm>
            <a:off x="518160" y="2123440"/>
            <a:ext cx="7884160" cy="419952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50821186"/>
      </p:ext>
    </p:extLst>
  </p:cSld>
  <p:clrMapOvr>
    <a:masterClrMapping/>
  </p:clrMapOvr>
</p:sld>
</file>

<file path=ppt/theme/theme1.xml><?xml version="1.0" encoding="utf-8"?>
<a:theme xmlns:a="http://schemas.openxmlformats.org/drawingml/2006/main" name="Office Them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699</TotalTime>
  <Words>1832</Words>
  <Application>Microsoft Office PowerPoint</Application>
  <PresentationFormat>On-screen Show (4:3)</PresentationFormat>
  <Paragraphs>165</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Narrow</vt:lpstr>
      <vt:lpstr>Arial Rounded MT Bold</vt:lpstr>
      <vt:lpstr>Calibri</vt:lpstr>
      <vt:lpstr>Calibri Light</vt:lpstr>
      <vt:lpstr>Times New Roman</vt:lpstr>
      <vt:lpstr>Office Theme</vt:lpstr>
      <vt:lpstr>McKinney-Vento  Guidelines and Procedures for Monthly Reimbursement  2020-21</vt:lpstr>
      <vt:lpstr>Agenda</vt:lpstr>
      <vt:lpstr>Instructions for eFinance to be used by Business Managers -</vt:lpstr>
      <vt:lpstr>PowerPoint Presentation</vt:lpstr>
      <vt:lpstr>PowerPoint Presentation</vt:lpstr>
      <vt:lpstr>The Homeless Liaison will type the information in the last column for each line item budgeted amount.</vt:lpstr>
      <vt:lpstr>Starting in February -</vt:lpstr>
      <vt:lpstr>ADE Finance pull dates - 2nd Saturday of each month:</vt:lpstr>
      <vt:lpstr>Monthly expenditures/receipts uploaded</vt:lpstr>
      <vt:lpstr>Monthly efinance requirements for reimbursement:</vt:lpstr>
      <vt:lpstr>All expenditures will be approved or denied by the McKinney-Vento State Coordinator before reimbursements are dispensed.</vt:lpstr>
      <vt:lpstr>Use of Funds</vt:lpstr>
      <vt:lpstr>PowerPoint Presentation</vt:lpstr>
      <vt:lpstr>PowerPoint Presentation</vt:lpstr>
      <vt:lpstr>PowerPoint Presentation</vt:lpstr>
      <vt:lpstr>Unallowable expenditures, but not limited too:</vt:lpstr>
      <vt:lpstr>200.338 – Remedies for noncompliance</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Annette Carlton-Pearson (ADE)</dc:creator>
  <cp:lastModifiedBy>Kevin Ward (ADE)</cp:lastModifiedBy>
  <cp:revision>59</cp:revision>
  <cp:lastPrinted>2019-12-04T14:21:54Z</cp:lastPrinted>
  <dcterms:created xsi:type="dcterms:W3CDTF">2019-11-25T16:20:00Z</dcterms:created>
  <dcterms:modified xsi:type="dcterms:W3CDTF">2021-03-09T15:15:47Z</dcterms:modified>
</cp:coreProperties>
</file>