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21"/>
  </p:notesMasterIdLst>
  <p:handoutMasterIdLst>
    <p:handoutMasterId r:id="rId22"/>
  </p:handoutMasterIdLst>
  <p:sldIdLst>
    <p:sldId id="285" r:id="rId2"/>
    <p:sldId id="288" r:id="rId3"/>
    <p:sldId id="269" r:id="rId4"/>
    <p:sldId id="313" r:id="rId5"/>
    <p:sldId id="329" r:id="rId6"/>
    <p:sldId id="320" r:id="rId7"/>
    <p:sldId id="318" r:id="rId8"/>
    <p:sldId id="328" r:id="rId9"/>
    <p:sldId id="325" r:id="rId10"/>
    <p:sldId id="326" r:id="rId11"/>
    <p:sldId id="327" r:id="rId12"/>
    <p:sldId id="297" r:id="rId13"/>
    <p:sldId id="321" r:id="rId14"/>
    <p:sldId id="323" r:id="rId15"/>
    <p:sldId id="322" r:id="rId16"/>
    <p:sldId id="324" r:id="rId17"/>
    <p:sldId id="309" r:id="rId18"/>
    <p:sldId id="317" r:id="rId19"/>
    <p:sldId id="319" r:id="rId20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747775"/>
          </p15:clr>
        </p15:guide>
        <p15:guide id="2" pos="384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A2B"/>
    <a:srgbClr val="FFFFFF"/>
    <a:srgbClr val="40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F390D-EA43-42B3-A2B7-B94880AF9B6E}" v="1072" dt="2026-01-30T22:05:52.250"/>
    <p1510:client id="{6F013E72-9763-490C-B61F-D812C29E898C}" v="2009" dt="2026-01-30T21:59:52.123"/>
    <p1510:client id="{B71D7FA4-9B1D-459E-41C0-AA2C641A6C59}" v="294" dt="2026-01-30T20:23:00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013C3D-AA58-AB8D-8359-B30C6D7FA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55C31-8340-8478-FC7A-4278F1904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FA1A54B-E627-43D8-AB36-6C6BC43F472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FF57A-A8F8-39A8-026D-85C07645CF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D1EE22-2E98-8732-D685-4E8D48834C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4D556A-C10D-4C83-9B56-E64F208CC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4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51092de4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51092de42_0_1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461E-1E30-AC68-58DB-283BC4C66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E4BED-3E8A-A3CC-A64E-6F87784B1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088D73-A2BC-265B-CED2-2A62654C5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2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C0549-AF97-E828-2C46-1295A5560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8B19BB-6A85-B7C1-3A1A-FA936D43A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68513-B3C5-B8E4-E5B1-B7FC60457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3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70286D65-747C-4DB5-D3D3-99C36370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51092de42_0_139:notes">
            <a:extLst>
              <a:ext uri="{FF2B5EF4-FFF2-40B4-BE49-F238E27FC236}">
                <a16:creationId xmlns:a16="http://schemas.microsoft.com/office/drawing/2014/main" id="{D7D5CEEF-B565-7501-A587-D9A1E8FC9F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51092de42_0_139:notes">
            <a:extLst>
              <a:ext uri="{FF2B5EF4-FFF2-40B4-BE49-F238E27FC236}">
                <a16:creationId xmlns:a16="http://schemas.microsoft.com/office/drawing/2014/main" id="{ED348CD3-29FB-CDDC-6B81-769C2DA337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679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F84536E2-A422-242D-AF01-497F8EB2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51092de42_0_139:notes">
            <a:extLst>
              <a:ext uri="{FF2B5EF4-FFF2-40B4-BE49-F238E27FC236}">
                <a16:creationId xmlns:a16="http://schemas.microsoft.com/office/drawing/2014/main" id="{FF462C2B-6451-C8DF-5C5A-AE45E2A597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51092de42_0_139:notes">
            <a:extLst>
              <a:ext uri="{FF2B5EF4-FFF2-40B4-BE49-F238E27FC236}">
                <a16:creationId xmlns:a16="http://schemas.microsoft.com/office/drawing/2014/main" id="{00AA0F56-AA24-9A72-1058-D0E64B154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589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251092de4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251092de42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Reminder, you cannot bill for children in SRA if they are in Summer ABC.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preserve="1" userDrawn="1">
  <p:cSld name="Main Title, Subtitle,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5B049520-F985-6CF2-99BC-6D9C34C495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400" y="685800"/>
            <a:ext cx="10972800" cy="2743200"/>
          </a:xfrm>
          <a:prstGeom prst="rect">
            <a:avLst/>
          </a:prstGeom>
        </p:spPr>
        <p:txBody>
          <a:bodyPr spcFirstLastPara="1" wrap="square" lIns="182875" tIns="182880" rIns="18287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6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61A34AC8-8EFF-8724-4191-7EB5D72B37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1828800"/>
          </a:xfrm>
          <a:prstGeom prst="rect">
            <a:avLst/>
          </a:prstGeom>
        </p:spPr>
        <p:txBody>
          <a:bodyPr spcFirstLastPara="1" wrap="square" lIns="182875" tIns="0" rIns="182875" bIns="1828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04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 preserve="1" userDrawn="1">
  <p:cSld name="Section, Gray 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7"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80F1A0F5-7367-B8D5-B16F-2D9E072EC150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1;p17">
            <a:extLst>
              <a:ext uri="{FF2B5EF4-FFF2-40B4-BE49-F238E27FC236}">
                <a16:creationId xmlns:a16="http://schemas.microsoft.com/office/drawing/2014/main" id="{12ECE243-5E8B-0888-C3B2-BF6ABDA4CE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1752" y="1472184"/>
            <a:ext cx="5486400" cy="2148840"/>
          </a:xfrm>
          <a:prstGeom prst="rect">
            <a:avLst/>
          </a:prstGeom>
        </p:spPr>
        <p:txBody>
          <a:bodyPr spcFirstLastPara="1" wrap="square" lIns="91440" tIns="91440" rIns="91440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0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" name="Google Shape;82;p17">
            <a:extLst>
              <a:ext uri="{FF2B5EF4-FFF2-40B4-BE49-F238E27FC236}">
                <a16:creationId xmlns:a16="http://schemas.microsoft.com/office/drawing/2014/main" id="{42C93B2E-B8BD-843F-3EFC-274BEC29E83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1752" y="3749040"/>
            <a:ext cx="5486400" cy="2148840"/>
          </a:xfrm>
          <a:prstGeom prst="rect">
            <a:avLst/>
          </a:prstGeom>
        </p:spPr>
        <p:txBody>
          <a:bodyPr spcFirstLastPara="1" wrap="square" lIns="91440" tIns="91440" rIns="91440" bIns="9144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" name="Google Shape;83;p17">
            <a:extLst>
              <a:ext uri="{FF2B5EF4-FFF2-40B4-BE49-F238E27FC236}">
                <a16:creationId xmlns:a16="http://schemas.microsoft.com/office/drawing/2014/main" id="{EA07C886-8860-43E6-438B-A7C17E7DAA6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9048" y="914400"/>
            <a:ext cx="6099048" cy="5943600"/>
          </a:xfrm>
          <a:prstGeom prst="rect">
            <a:avLst/>
          </a:prstGeom>
        </p:spPr>
        <p:txBody>
          <a:bodyPr spcFirstLastPara="1" wrap="square" lIns="457200" tIns="457200" rIns="457200" bIns="457200" anchor="ctr" anchorCtr="0">
            <a:noAutofit/>
          </a:bodyPr>
          <a:lstStyle>
            <a:lvl1pPr marL="0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000">
                <a:solidFill>
                  <a:schemeClr val="lt1"/>
                </a:solidFill>
              </a:defRPr>
            </a:lvl1pPr>
            <a:lvl2pPr marL="1219151" lvl="1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2pPr>
            <a:lvl3pPr marL="1828727" lvl="2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3pPr>
            <a:lvl4pPr marL="2438302" lvl="3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4pPr>
            <a:lvl5pPr marL="3047878" lvl="4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5pPr>
            <a:lvl6pPr marL="3657454" lvl="5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6pPr>
            <a:lvl7pPr marL="4267029" lvl="6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7pPr>
            <a:lvl8pPr marL="4876605" lvl="7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  <a:defRPr>
                <a:solidFill>
                  <a:schemeClr val="lt1"/>
                </a:solidFill>
              </a:defRPr>
            </a:lvl8pPr>
            <a:lvl9pPr marL="5486181" lvl="8" indent="-44871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521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 preserve="1" userDrawn="1">
  <p:cSld name="Section, Gray 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13;p2">
            <a:extLst>
              <a:ext uri="{FF2B5EF4-FFF2-40B4-BE49-F238E27FC236}">
                <a16:creationId xmlns:a16="http://schemas.microsoft.com/office/drawing/2014/main" id="{B9748B16-67CC-95E3-58DD-0CEB179564CD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0BB5C50D-D4F6-4896-083C-9EB58AA5860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975360"/>
            <a:ext cx="12192000" cy="3048000"/>
          </a:xfrm>
          <a:prstGeom prst="rect">
            <a:avLst/>
          </a:prstGeom>
          <a:solidFill>
            <a:schemeClr val="tx1"/>
          </a:solidFill>
        </p:spPr>
        <p:txBody>
          <a:bodyPr spcFirstLastPara="1" wrap="square" lIns="91440" tIns="91440" rIns="91440" bIns="4572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AB58EC75-89D2-5420-3404-07CDE74A90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4023360"/>
            <a:ext cx="12192000" cy="1219200"/>
          </a:xfrm>
          <a:prstGeom prst="rect">
            <a:avLst/>
          </a:prstGeom>
        </p:spPr>
        <p:txBody>
          <a:bodyPr spcFirstLastPara="1" wrap="square" lIns="91440" tIns="91440" rIns="91440" bIns="9144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943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" preserve="1">
  <p:cSld name="Gray Section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0" y="2209800"/>
            <a:ext cx="12192000" cy="2438400"/>
          </a:xfrm>
          <a:prstGeom prst="rect">
            <a:avLst/>
          </a:prstGeom>
        </p:spPr>
        <p:txBody>
          <a:bodyPr spcFirstLastPara="1" wrap="square" lIns="91440" tIns="91425" rIns="9144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7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" name="Google Shape;37;p8">
            <a:extLst>
              <a:ext uri="{FF2B5EF4-FFF2-40B4-BE49-F238E27FC236}">
                <a16:creationId xmlns:a16="http://schemas.microsoft.com/office/drawing/2014/main" id="{1961302B-DF9C-3FA1-BEB5-7C44F13DC025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5638800" y="563880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46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">
  <p:cSld name="Blue Quote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11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2432304" y="548640"/>
            <a:ext cx="7315200" cy="4873752"/>
          </a:xfrm>
          <a:prstGeom prst="rect">
            <a:avLst/>
          </a:prstGeom>
        </p:spPr>
        <p:txBody>
          <a:bodyPr spcFirstLastPara="1" wrap="square" lIns="457200" tIns="457200" rIns="457200" bIns="4572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50" name="Google Shape;50;p11"/>
          <p:cNvPicPr preferRelativeResize="0"/>
          <p:nvPr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1 1 1 1 1" preserve="1" userDrawn="1">
  <p:cSld name="Gray Quote">
    <p:bg>
      <p:bgPr>
        <a:solidFill>
          <a:schemeClr val="accent6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8" name="Google Shape;58;p13"/>
          <p:cNvSpPr/>
          <p:nvPr/>
        </p:nvSpPr>
        <p:spPr>
          <a:xfrm>
            <a:off x="2438400" y="568967"/>
            <a:ext cx="7315200" cy="4876800"/>
          </a:xfrm>
          <a:prstGeom prst="wedgeRoundRectCallout">
            <a:avLst>
              <a:gd name="adj1" fmla="val -21342"/>
              <a:gd name="adj2" fmla="val 70813"/>
              <a:gd name="adj3" fmla="val 0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67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50;p11">
            <a:extLst>
              <a:ext uri="{FF2B5EF4-FFF2-40B4-BE49-F238E27FC236}">
                <a16:creationId xmlns:a16="http://schemas.microsoft.com/office/drawing/2014/main" id="{7601EDE4-1AE8-C25F-1B1F-6C0F7F49CE69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379200" y="20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9;p11">
            <a:extLst>
              <a:ext uri="{FF2B5EF4-FFF2-40B4-BE49-F238E27FC236}">
                <a16:creationId xmlns:a16="http://schemas.microsoft.com/office/drawing/2014/main" id="{D3F980E6-5733-2E32-4D04-4DAB18F486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432304" y="548640"/>
            <a:ext cx="7315200" cy="4873752"/>
          </a:xfrm>
          <a:prstGeom prst="rect">
            <a:avLst/>
          </a:prstGeom>
        </p:spPr>
        <p:txBody>
          <a:bodyPr spcFirstLastPara="1" wrap="square" lIns="457200" tIns="457200" rIns="457200" bIns="4572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50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33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2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preserve="1">
  <p:cSld name="Blank B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647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preserve="1" userDrawn="1">
  <p:cSld name="Main Title, Subtitle,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ACDCEE65-0566-B196-30F0-334B257420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400" y="685800"/>
            <a:ext cx="10972800" cy="2743200"/>
          </a:xfrm>
          <a:prstGeom prst="rect">
            <a:avLst/>
          </a:prstGeom>
        </p:spPr>
        <p:txBody>
          <a:bodyPr spcFirstLastPara="1" wrap="square" lIns="182875" tIns="182880" rIns="18287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6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75707E2D-9664-42D5-E66E-A2BCE86EE88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1828800"/>
          </a:xfrm>
          <a:prstGeom prst="rect">
            <a:avLst/>
          </a:prstGeom>
        </p:spPr>
        <p:txBody>
          <a:bodyPr spcFirstLastPara="1" wrap="square" lIns="182875" tIns="0" rIns="182875" bIns="1828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091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" preserve="1" userDrawn="1">
  <p:cSld name="Main Title,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/>
          <a:srcRect/>
          <a:stretch/>
        </p:blipFill>
        <p:spPr>
          <a:xfrm>
            <a:off x="5486400" y="5537200"/>
            <a:ext cx="12192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64;p14">
            <a:extLst>
              <a:ext uri="{FF2B5EF4-FFF2-40B4-BE49-F238E27FC236}">
                <a16:creationId xmlns:a16="http://schemas.microsoft.com/office/drawing/2014/main" id="{32176CB1-A706-1D09-5BF9-3F7883B897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6400" y="685800"/>
            <a:ext cx="10972800" cy="2743200"/>
          </a:xfrm>
          <a:prstGeom prst="rect">
            <a:avLst/>
          </a:prstGeom>
        </p:spPr>
        <p:txBody>
          <a:bodyPr spcFirstLastPara="1" wrap="square" lIns="182875" tIns="182880" rIns="18287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None/>
              <a:defRPr sz="60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EC1AF5E4-6FD6-F4B5-4CBA-781E767DEF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1828800"/>
          </a:xfrm>
          <a:prstGeom prst="rect">
            <a:avLst/>
          </a:prstGeom>
        </p:spPr>
        <p:txBody>
          <a:bodyPr spcFirstLastPara="1" wrap="square" lIns="182875" tIns="0" rIns="182875" bIns="18287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703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Title, Subtitle, One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6E41BD-1086-7D47-756E-18EF3824DCDC}"/>
              </a:ext>
            </a:extLst>
          </p:cNvPr>
          <p:cNvSpPr/>
          <p:nvPr userDrawn="1"/>
        </p:nvSpPr>
        <p:spPr>
          <a:xfrm>
            <a:off x="0" y="100584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1A650DC6-FAC1-4BE2-A7D8-56BC00B51D8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005840"/>
            <a:ext cx="10972800" cy="457199"/>
          </a:xfrm>
          <a:prstGeom prst="rect">
            <a:avLst/>
          </a:prstGeom>
          <a:noFill/>
        </p:spPr>
        <p:txBody>
          <a:bodyPr spcFirstLastPara="1" wrap="square" lIns="182875" tIns="91440" rIns="182875" bIns="914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960"/>
            <a:ext cx="10972800" cy="73152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Google Shape;68;p15"/>
          <p:cNvSpPr txBox="1">
            <a:spLocks noGrp="1"/>
          </p:cNvSpPr>
          <p:nvPr>
            <p:ph type="body" idx="1"/>
          </p:nvPr>
        </p:nvSpPr>
        <p:spPr>
          <a:xfrm>
            <a:off x="0" y="1554331"/>
            <a:ext cx="12192000" cy="4572000"/>
          </a:xfrm>
          <a:prstGeom prst="rect">
            <a:avLst/>
          </a:prstGeom>
        </p:spPr>
        <p:txBody>
          <a:bodyPr spcFirstLastPara="1" wrap="square" lIns="365760" tIns="91440" rIns="365760" bIns="365760" anchor="t" anchorCtr="0">
            <a:noAutofit/>
          </a:bodyPr>
          <a:lstStyle>
            <a:lvl1pPr marL="0" lvl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05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TItle, Subtitle, Plain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6E41BD-1086-7D47-756E-18EF3824DCDC}"/>
              </a:ext>
            </a:extLst>
          </p:cNvPr>
          <p:cNvSpPr/>
          <p:nvPr userDrawn="1"/>
        </p:nvSpPr>
        <p:spPr>
          <a:xfrm>
            <a:off x="0" y="1005840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Google Shape;65;p14">
            <a:extLst>
              <a:ext uri="{FF2B5EF4-FFF2-40B4-BE49-F238E27FC236}">
                <a16:creationId xmlns:a16="http://schemas.microsoft.com/office/drawing/2014/main" id="{1A650DC6-FAC1-4BE2-A7D8-56BC00B51D86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0" y="1005840"/>
            <a:ext cx="10972800" cy="457199"/>
          </a:xfrm>
          <a:prstGeom prst="rect">
            <a:avLst/>
          </a:prstGeom>
          <a:noFill/>
        </p:spPr>
        <p:txBody>
          <a:bodyPr spcFirstLastPara="1" wrap="square" lIns="182875" tIns="91440" rIns="182875" bIns="9144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5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358167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960"/>
            <a:ext cx="10972800" cy="73152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3D702117-2023-F2E9-FB3D-BF645438CC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1554330"/>
            <a:ext cx="12192000" cy="5303520"/>
          </a:xfrm>
          <a:prstGeom prst="rect">
            <a:avLst/>
          </a:prstGeom>
        </p:spPr>
        <p:txBody>
          <a:bodyPr spcFirstLastPara="1" wrap="square" lIns="365760" tIns="91440" rIns="365760" bIns="365760" anchor="t" anchorCtr="0">
            <a:noAutofit/>
          </a:bodyPr>
          <a:lstStyle>
            <a:lvl1pPr marL="0" lvl="0" indent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89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Blue Title,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Google Shape;68;p15">
            <a:extLst>
              <a:ext uri="{FF2B5EF4-FFF2-40B4-BE49-F238E27FC236}">
                <a16:creationId xmlns:a16="http://schemas.microsoft.com/office/drawing/2014/main" id="{2534AA23-3C18-7A44-AB96-1573320739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005840"/>
            <a:ext cx="12191999" cy="5852160"/>
          </a:xfrm>
          <a:prstGeom prst="rect">
            <a:avLst/>
          </a:prstGeom>
        </p:spPr>
        <p:txBody>
          <a:bodyPr spcFirstLastPara="1" wrap="square" lIns="365760" tIns="91440" rIns="365760" bIns="36576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08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Red Title,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A22481AE-5D00-0DE1-4CE7-F49AE7C66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005840"/>
            <a:ext cx="12191999" cy="5852160"/>
          </a:xfrm>
          <a:prstGeom prst="rect">
            <a:avLst/>
          </a:prstGeom>
        </p:spPr>
        <p:txBody>
          <a:bodyPr spcFirstLastPara="1" wrap="square" lIns="365760" tIns="91440" rIns="365760" bIns="36576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9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Gold Title,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A22481AE-5D00-0DE1-4CE7-F49AE7C66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005840"/>
            <a:ext cx="12191999" cy="5852160"/>
          </a:xfrm>
          <a:prstGeom prst="rect">
            <a:avLst/>
          </a:prstGeom>
        </p:spPr>
        <p:txBody>
          <a:bodyPr spcFirstLastPara="1" wrap="square" lIns="365760" tIns="91440" rIns="365760" bIns="36576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26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, Body 2" preserve="1" userDrawn="1">
  <p:cSld name="Gray Title,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892389-2F9D-EE83-57FF-4486C66FC494}"/>
              </a:ext>
            </a:extLst>
          </p:cNvPr>
          <p:cNvSpPr/>
          <p:nvPr userDrawn="1"/>
        </p:nvSpPr>
        <p:spPr>
          <a:xfrm>
            <a:off x="0" y="182960"/>
            <a:ext cx="12192000" cy="7315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8" name="Google Shape;71;p15">
            <a:extLst>
              <a:ext uri="{FF2B5EF4-FFF2-40B4-BE49-F238E27FC236}">
                <a16:creationId xmlns:a16="http://schemas.microsoft.com/office/drawing/2014/main" id="{3B1BD2CA-BADA-D8B0-435F-5B77D9572351}"/>
              </a:ext>
            </a:extLst>
          </p:cNvPr>
          <p:cNvPicPr preferRelativeResize="0"/>
          <p:nvPr userDrawn="1"/>
        </p:nvPicPr>
        <p:blipFill>
          <a:blip r:embed="rId2"/>
          <a:srcRect/>
          <a:stretch/>
        </p:blipFill>
        <p:spPr>
          <a:xfrm>
            <a:off x="11113800" y="98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5">
            <a:extLst>
              <a:ext uri="{FF2B5EF4-FFF2-40B4-BE49-F238E27FC236}">
                <a16:creationId xmlns:a16="http://schemas.microsoft.com/office/drawing/2014/main" id="{F4E9EF55-FCF8-DADA-84F2-63351280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880"/>
            <a:ext cx="10972800" cy="731600"/>
          </a:xfrm>
          <a:noFill/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Google Shape;68;p15">
            <a:extLst>
              <a:ext uri="{FF2B5EF4-FFF2-40B4-BE49-F238E27FC236}">
                <a16:creationId xmlns:a16="http://schemas.microsoft.com/office/drawing/2014/main" id="{6586D66D-6CB9-BF82-43D6-523659023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" y="1005840"/>
            <a:ext cx="12191999" cy="5852160"/>
          </a:xfrm>
          <a:prstGeom prst="rect">
            <a:avLst/>
          </a:prstGeom>
        </p:spPr>
        <p:txBody>
          <a:bodyPr spcFirstLastPara="1" wrap="square" lIns="365760" tIns="91440" rIns="365760" bIns="365760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1900"/>
              <a:buFont typeface="Calibri"/>
              <a:buNone/>
              <a:defRPr sz="2500">
                <a:latin typeface="Calibri"/>
                <a:ea typeface="Calibri"/>
                <a:cs typeface="Calibri"/>
                <a:sym typeface="Calibri"/>
              </a:defRPr>
            </a:lvl1pPr>
            <a:lvl2pPr marL="1219151" lvl="1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828727" lvl="2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2438302" lvl="3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4pPr>
            <a:lvl5pPr marL="3047878" lvl="4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5pPr>
            <a:lvl6pPr marL="3657454" lvl="5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6pPr>
            <a:lvl7pPr marL="4267029" lvl="6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  <a:defRPr sz="2000">
                <a:latin typeface="Calibri"/>
                <a:ea typeface="Calibri"/>
                <a:cs typeface="Calibri"/>
                <a:sym typeface="Calibri"/>
              </a:defRPr>
            </a:lvl7pPr>
            <a:lvl8pPr marL="4876605" lvl="7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8pPr>
            <a:lvl9pPr marL="5486181" lvl="8" indent="-431783" rtl="0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■"/>
              <a:defRPr sz="20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8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182880"/>
            <a:ext cx="12192000" cy="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0" y="975360"/>
            <a:ext cx="12192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■"/>
              <a:defRPr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2" r:id="rId3"/>
    <p:sldLayoutId id="2147483671" r:id="rId4"/>
    <p:sldLayoutId id="2147483683" r:id="rId5"/>
    <p:sldLayoutId id="2147483673" r:id="rId6"/>
    <p:sldLayoutId id="2147483681" r:id="rId7"/>
    <p:sldLayoutId id="2147483685" r:id="rId8"/>
    <p:sldLayoutId id="2147483682" r:id="rId9"/>
    <p:sldLayoutId id="2147483675" r:id="rId10"/>
    <p:sldLayoutId id="2147483676" r:id="rId11"/>
    <p:sldLayoutId id="2147483677" r:id="rId12"/>
    <p:sldLayoutId id="2147483657" r:id="rId13"/>
    <p:sldLayoutId id="2147483678" r:id="rId14"/>
    <p:sldLayoutId id="214748368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3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E46962"/>
          </p15:clr>
        </p15:guide>
        <p15:guide id="2" pos="3840" userDrawn="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se.ade.arkansas.gov/Offices/office-of-early-childhood/school-readiness-assistance-program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ec.FederalPreK@ade.arkansas.gov" TargetMode="External"/><Relationship Id="rId7" Type="http://schemas.openxmlformats.org/officeDocument/2006/relationships/hyperlink" Target="mailto:oec.familysupport@ade.arkansas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Kayla.Bodi@ade.arkansas.gov" TargetMode="External"/><Relationship Id="rId5" Type="http://schemas.openxmlformats.org/officeDocument/2006/relationships/hyperlink" Target="mailto:copasupport.mailaccount@ade.arkansas.gov" TargetMode="External"/><Relationship Id="rId4" Type="http://schemas.openxmlformats.org/officeDocument/2006/relationships/hyperlink" Target="mailto:Theresa.Cooper@ade.arkansas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ade.arkansas.gov/Files/ABC_Program_Guide_Final_2024-2025_2025010816375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ese.ade.arkansas.gov/Files/Copy_of_2025-2026_ABC_Family_Income_FPL__SFS_OEC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B21F8F-9995-10A4-92DA-F72FCC011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Pre-K Program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C54815-BC8F-B8D2-1723-983A39D6A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Informational Meeting</a:t>
            </a:r>
          </a:p>
        </p:txBody>
      </p:sp>
    </p:spTree>
    <p:extLst>
      <p:ext uri="{BB962C8B-B14F-4D97-AF65-F5344CB8AC3E}">
        <p14:creationId xmlns:p14="http://schemas.microsoft.com/office/powerpoint/2010/main" val="13189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8987-F84C-4D6F-2246-9E30BE678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Eligibility Criteria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8FE9C-AE2C-C5F3-7784-51EC1696B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/>
              <a:t>At least one adult in the Extended Support Services (ESS) group must: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In the first twelve (12) months: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Work at least twenty (20) or more hours per week, or your earnings must be enough to cause you to be ineligible for Transitional Employment Assistance (TEA) cash assistance.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Attend school full time or job skills training program that equals twenty (20) or more hours per week or,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Combine work and school/job skills training program that equals twenty (20) or more hours per week.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/>
              <a:t>In the second twelve (12) months: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Work at least twenty- five (25) or more hours per week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Attend school full time or job skills training program that equals twenty-five (25) or more hours per week or,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/>
              <a:t>Combine work and school/job skills training program that equals twenty-five (25) or more hours per week.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8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42FD-F2E3-149F-C3E6-42AB8672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Eligibility Criteria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5CFAD-C52E-8B57-C911-AC6191CD4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36065-1039-DB2E-2E48-FD171D361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1142"/>
            <a:ext cx="12192000" cy="56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95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0F6E6-DBB1-AA6B-DD6B-6DDEC20D6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ABAE9F-9F39-4CD4-EAAB-2190FE2E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Readiness Assistance (SRA) Reimbursement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8143A-436A-7B87-7532-316113D8E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Information regarding the SRA program can be found on our website:</a:t>
            </a:r>
          </a:p>
          <a:p>
            <a:r>
              <a:rPr lang="en-US">
                <a:hlinkClick r:id="rId2"/>
              </a:rPr>
              <a:t>Division of Elementary and Secondary Education - Offices - Early Childhood - School Readiness Assistance Program</a:t>
            </a:r>
            <a:r>
              <a:rPr lang="en-US"/>
              <a:t>.</a:t>
            </a:r>
          </a:p>
          <a:p>
            <a:pPr>
              <a:lnSpc>
                <a:spcPct val="114999"/>
              </a:lnSpc>
            </a:pPr>
            <a:endParaRPr lang="en-US"/>
          </a:p>
          <a:p>
            <a:pPr marL="34290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/>
              <a:t>Rate of pay will align with the daily rate structure implemented November 2025, with </a:t>
            </a:r>
            <a:r>
              <a:rPr lang="en-US" sz="2400" err="1"/>
              <a:t>Casehead</a:t>
            </a:r>
            <a:r>
              <a:rPr lang="en-US" sz="2400"/>
              <a:t> Daily Amounts assessed for applicable families.</a:t>
            </a:r>
          </a:p>
          <a:p>
            <a:pPr marL="34290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400"/>
              <a:t>SRA billing may include a Quality Enhancement Payment per child for eligible facilities.</a:t>
            </a:r>
          </a:p>
        </p:txBody>
      </p:sp>
    </p:spTree>
    <p:extLst>
      <p:ext uri="{BB962C8B-B14F-4D97-AF65-F5344CB8AC3E}">
        <p14:creationId xmlns:p14="http://schemas.microsoft.com/office/powerpoint/2010/main" val="298686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C800-B854-1865-58DF-9030BBD3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Rate Structure Effective 11.1.25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CC0E51-1B33-B18D-3C57-262BE14A6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190" y="1090735"/>
            <a:ext cx="8359775" cy="540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8D8C0-1948-528E-1104-6FBC85CF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Rate Structure Effective 11.1.25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C76049-70C5-6A28-45A8-1F714AEA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563" y="1001346"/>
            <a:ext cx="8489950" cy="550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18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65DB-82F7-1412-FCBB-C741AC00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Rate Structure Effective 11.1.25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8B96A-9BC4-B26A-37AE-0B9FAADE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64" y="1094032"/>
            <a:ext cx="8282842" cy="53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8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2974-6BC9-C23B-1968-C23F4F4F6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Rate Structure Effective 11.1.25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44F06-8089-EC77-5D52-EF4CDE8C9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39" y="1251073"/>
            <a:ext cx="7961923" cy="52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9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30822E39-B7A7-441E-18D5-2C77F101D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EB3330-B648-ECE3-9DF8-D238A274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00" y="685800"/>
            <a:ext cx="10972800" cy="2743200"/>
          </a:xfrm>
        </p:spPr>
        <p:txBody>
          <a:bodyPr wrap="square" anchor="b">
            <a:normAutofit/>
          </a:bodyPr>
          <a:lstStyle/>
          <a:p>
            <a:r>
              <a:rPr lang="en-US"/>
              <a:t>Does this effect other funding?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525C9-B529-27ED-634D-304EC771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" y="3429000"/>
            <a:ext cx="10972800" cy="1828800"/>
          </a:xfrm>
        </p:spPr>
        <p:txBody>
          <a:bodyPr wrap="square" numCol="1" anchor="t">
            <a:normAutofit/>
          </a:bodyPr>
          <a:lstStyle/>
          <a:p>
            <a:pPr marL="0" marR="0" lvl="0" indent="0" defTabSz="914400">
              <a:spcBef>
                <a:spcPts val="0"/>
              </a:spcBef>
              <a:spcAft>
                <a:spcPts val="600"/>
              </a:spcAft>
              <a:buSzPts val="1900"/>
              <a:buFont typeface="Calibri"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This change is only for Federal Pre-K programs. </a:t>
            </a:r>
            <a:endParaRPr lang="en-US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7136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264DA9C5-4AB1-060E-D237-0F3BBA6D7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9747" y="-27993"/>
            <a:ext cx="7664371" cy="6322979"/>
          </a:xfrm>
        </p:spPr>
        <p:txBody>
          <a:bodyPr/>
          <a:lstStyle/>
          <a:p>
            <a:r>
              <a:rPr lang="en-US" sz="3200" b="1"/>
              <a:t>Programs will be notified soon regarding the availability of transitioning to ABC slots. </a:t>
            </a:r>
          </a:p>
        </p:txBody>
      </p:sp>
    </p:spTree>
    <p:extLst>
      <p:ext uri="{BB962C8B-B14F-4D97-AF65-F5344CB8AC3E}">
        <p14:creationId xmlns:p14="http://schemas.microsoft.com/office/powerpoint/2010/main" val="80841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AF33B-03DC-630A-4538-3AD1DE7F2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49A305-547B-3489-A593-6CA1D95D0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9B590-9EC5-E304-8B05-E57B269CD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Federal Pre-K Email:</a:t>
            </a:r>
          </a:p>
          <a:p>
            <a:r>
              <a:rPr lang="en-US" dirty="0">
                <a:hlinkClick r:id="rId3"/>
              </a:rPr>
              <a:t>oec.FederalPreK@ade.arkansas.gov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Theresa.Cooper@ade.arkansas.gov</a:t>
            </a:r>
            <a:r>
              <a:rPr lang="en-US" dirty="0"/>
              <a:t> or (501)-320-6401</a:t>
            </a:r>
            <a:br>
              <a:rPr lang="en-US" dirty="0"/>
            </a:br>
            <a:endParaRPr lang="en-US" dirty="0"/>
          </a:p>
          <a:p>
            <a:r>
              <a:rPr lang="en-US" dirty="0"/>
              <a:t>Arkansas Better Chance (ABC) Email:</a:t>
            </a:r>
          </a:p>
          <a:p>
            <a:r>
              <a:rPr lang="en-US" dirty="0">
                <a:hlinkClick r:id="rId5"/>
              </a:rPr>
              <a:t>copasupport.mailaccount@ade.arkansas.gov</a:t>
            </a:r>
            <a:r>
              <a:rPr lang="en-US" dirty="0"/>
              <a:t>  or </a:t>
            </a:r>
          </a:p>
          <a:p>
            <a:r>
              <a:rPr lang="en-US" dirty="0">
                <a:hlinkClick r:id="rId6"/>
              </a:rPr>
              <a:t>Kayla.Bodi@ade.arkansas.gov</a:t>
            </a:r>
            <a:r>
              <a:rPr lang="en-US" dirty="0"/>
              <a:t> or (501)-644-4835</a:t>
            </a:r>
          </a:p>
          <a:p>
            <a:endParaRPr lang="en-US" dirty="0"/>
          </a:p>
          <a:p>
            <a:r>
              <a:rPr lang="en-US" dirty="0"/>
              <a:t>OEC Family Support Email (for general questions):</a:t>
            </a:r>
          </a:p>
          <a:p>
            <a:r>
              <a:rPr lang="en-US" dirty="0">
                <a:hlinkClick r:id="rId7"/>
              </a:rPr>
              <a:t>oec.familysupport@ade.arkansas.gov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9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7F7F7F-2EB2-489E-C89D-87929F30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Pre-K Transition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D31C0-A6CA-FA82-FC91-0BF50A9F9E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365760" tIns="91440" rIns="365760" bIns="365760"/>
          <a:lstStyle/>
          <a:p>
            <a:pPr marL="0" marR="0">
              <a:buNone/>
            </a:pPr>
            <a:r>
              <a:rPr lang="en-US" sz="1800">
                <a:effectLst/>
              </a:rPr>
              <a:t>As we approach the conclusion of the 2025–2026 school year, we would like to share an important update regarding program operations. </a:t>
            </a:r>
            <a:r>
              <a:rPr lang="en-US" sz="1800" b="1" u="sng"/>
              <a:t>The</a:t>
            </a:r>
            <a:r>
              <a:rPr lang="en-US" sz="1800" b="1" u="sng">
                <a:effectLst/>
              </a:rPr>
              <a:t> Federal Pre-K program will conclude at the end of the 2025–2026 school year. </a:t>
            </a:r>
          </a:p>
          <a:p>
            <a:pPr marL="0" marR="0">
              <a:buNone/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buNone/>
            </a:pPr>
            <a:r>
              <a:rPr lang="en-US" sz="1800">
                <a:effectLst/>
              </a:rPr>
              <a:t>Beginning with the </a:t>
            </a:r>
            <a:r>
              <a:rPr lang="en-US" sz="1800" b="1"/>
              <a:t>2026-2027</a:t>
            </a:r>
            <a:r>
              <a:rPr lang="en-US" sz="1800">
                <a:effectLst/>
              </a:rPr>
              <a:t> school year, the following transitions will occur for Federal Pre-K programs. Those who are:</a:t>
            </a:r>
            <a:b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effectLst/>
              </a:rPr>
              <a:t>Current ABC programs: current Federal Pre-K slots will transition to participation in the Arkansas Better Chance (ABC) Program. </a:t>
            </a:r>
            <a:endParaRPr lang="en-US" sz="1800"/>
          </a:p>
          <a:p>
            <a:pPr marL="342900" marR="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>
                <a:effectLst/>
              </a:rPr>
              <a:t>Non-ABC programs: are encouraged to assist families in applying for School Readiness Assistance Program. OEC will work with these providers to ensure slot availability for the start of the school year. </a:t>
            </a:r>
          </a:p>
          <a:p>
            <a:pPr marR="0" lvl="0">
              <a:buSzPts val="1000"/>
              <a:tabLst>
                <a:tab pos="457200" algn="l"/>
              </a:tabLst>
            </a:pP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800" u="sng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u="sng"/>
              <a:t>The following FAQ addresses common questions and concerns regarding Federal Pre-K.</a:t>
            </a:r>
            <a:b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800" i="1"/>
              <a:t>This FAQ only applies to programs who received correspondence directly from OEC regarding the cancellation of the Federal Pre-K program, and who participated in Federal Pre-K for the 25-26 school year.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8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DECD4D-EC13-8CE1-95E2-72986906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/>
              <a:t>FAQ - PROGRAMS TRANSITIONING FROM FEDERAL PRE-K TO ABC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6EE41-7906-2E92-EB0B-4FCA6E4D7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89" y="1022446"/>
            <a:ext cx="12382747" cy="6268453"/>
          </a:xfrm>
        </p:spPr>
        <p:txBody>
          <a:bodyPr numCol="1"/>
          <a:lstStyle/>
          <a:p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1. Will all adults in the household be required to work?</a:t>
            </a:r>
          </a:p>
          <a:p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a. No, if the child is in an ABC slot, there is not a work requirement. Eligibility requirements for ABC must be met.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2. How many children may be moved from Federal Pre-K to Arkansas Better Chance (ABC)?</a:t>
            </a:r>
          </a:p>
          <a:p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a. There are 894 Federal Pre-K slots awarded to current ABC providers.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3. What will be the rate of pay?</a:t>
            </a:r>
          </a:p>
          <a:p>
            <a: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a. ABC rates will apply for children transitioning from Federal Pre-K to ABC. </a:t>
            </a:r>
            <a:br>
              <a:rPr kumimoji="0" lang="en-US" sz="140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4. How many private providers will be impacted? </a:t>
            </a:r>
          </a:p>
          <a:p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a. There is one privately owned ABC facility that will be transitioning slots from Federal Pre-K to ABC.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5. When do these changes to Federal Pre-K slots take effect? </a:t>
            </a:r>
          </a:p>
          <a:p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a. Federal Pre-K will be paid through the end of the 25-26 school year.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</a:b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6. How many Federal Pre-K programs will transition to ABC? </a:t>
            </a:r>
          </a:p>
          <a:p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a. There are 30 entities currently participating in Federal Pre-K that </a:t>
            </a:r>
            <a:r>
              <a:rPr lang="en-US" sz="1400">
                <a:solidFill>
                  <a:srgbClr val="333333"/>
                </a:solidFill>
              </a:rPr>
              <a:t>may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have the opportunity to transition these slots to ABC.</a:t>
            </a:r>
          </a:p>
          <a:p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CB403-108A-C0EE-778D-3D1D7C921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5A70C0-8B11-B83D-5F69-83E200F25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FAQ – Federal Pre-K Programs Transitioning to SRA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41AF7-3DE1-090E-6969-759253EE0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512" y="1073330"/>
            <a:ext cx="11840281" cy="5693230"/>
          </a:xfrm>
        </p:spPr>
        <p:txBody>
          <a:bodyPr lIns="365760" tIns="91440" rIns="365760" bIns="365760"/>
          <a:lstStyle/>
          <a:p>
            <a:r>
              <a:rPr lang="en-US" sz="1400" b="1"/>
              <a:t>1. Will all adults in the household be required to work?</a:t>
            </a:r>
          </a:p>
          <a:p>
            <a:r>
              <a:rPr lang="en-US" sz="1400"/>
              <a:t>a. Yes, families applying for services in SRA must meet eligibility requirements.</a:t>
            </a:r>
            <a:br>
              <a:rPr lang="en-US" sz="1400"/>
            </a:br>
            <a:endParaRPr lang="en-US" sz="1400"/>
          </a:p>
          <a:p>
            <a:r>
              <a:rPr lang="en-US" sz="1400" b="1"/>
              <a:t>2. What is going to be the rate of pay? </a:t>
            </a:r>
          </a:p>
          <a:p>
            <a:r>
              <a:rPr lang="en-US" sz="1400"/>
              <a:t>a. All children authorized in SRA are paid according to the current daily rate structure.</a:t>
            </a:r>
            <a:br>
              <a:rPr lang="en-US" sz="1400"/>
            </a:br>
            <a:endParaRPr lang="en-US" sz="1400"/>
          </a:p>
          <a:p>
            <a:r>
              <a:rPr lang="en-US" sz="1400" b="1"/>
              <a:t>3. How many non-ABC, Federal Pre-K programs are affected? </a:t>
            </a:r>
          </a:p>
          <a:p>
            <a:r>
              <a:rPr lang="en-US" sz="1400"/>
              <a:t>a. Only 8 programs are non-ABC; of those 8, only one facility is privately owned. Non-ABC programs should encourage families to apply for services through the SRA Portal. </a:t>
            </a:r>
            <a:br>
              <a:rPr lang="en-US" sz="1400"/>
            </a:br>
            <a:endParaRPr lang="en-US" sz="1400"/>
          </a:p>
          <a:p>
            <a:r>
              <a:rPr lang="en-US" sz="1400" b="1"/>
              <a:t>4. When do these changes to Federal Pre-K slots take effect? </a:t>
            </a:r>
          </a:p>
          <a:p>
            <a:r>
              <a:rPr lang="en-US" sz="1400"/>
              <a:t>a. Federal Pre-K will be paid through the end of the 25-26 school year.</a:t>
            </a:r>
          </a:p>
          <a:p>
            <a:endParaRPr lang="en-US" sz="1400"/>
          </a:p>
          <a:p>
            <a:r>
              <a:rPr lang="en-US" sz="1400" b="1"/>
              <a:t>5. Will children transitioning from Federal Pre-K to SRA be waitlisted? </a:t>
            </a:r>
          </a:p>
          <a:p>
            <a:r>
              <a:rPr lang="en-US" sz="1400"/>
              <a:t>a. Children </a:t>
            </a:r>
            <a:r>
              <a:rPr lang="en-US" sz="1400" b="1" u="sng"/>
              <a:t>currently served in Federal Pre-K </a:t>
            </a:r>
            <a:r>
              <a:rPr lang="en-US" sz="1400"/>
              <a:t>will not be subject to the waitlist.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38006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06AC-5824-C55B-BC70-F8AD00B6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Arkansas Better Chance (ABC)</a:t>
            </a:r>
          </a:p>
        </p:txBody>
      </p:sp>
    </p:spTree>
    <p:extLst>
      <p:ext uri="{BB962C8B-B14F-4D97-AF65-F5344CB8AC3E}">
        <p14:creationId xmlns:p14="http://schemas.microsoft.com/office/powerpoint/2010/main" val="281544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8C222-7D2C-2B41-BBA6-FAA9B6D7C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962B58-3BB7-10C0-C6E2-239BE800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ABC Eligibility Criteria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D9061-04A5-2331-CF6E-B335C4A149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Family with gross income not exceeding 200% of FPL. Program may utilize a sliding fee scale up to 250% of FPL.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Has a demonstrable developmental delay as identified through screening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Parents without a high school diploma or GED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Eligible for services under IDEA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Low birth weight (below 5 pounds, 9 ounces)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Income eligible for Title I programs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Parent was under 18 years of age at child’s birth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Limited English Proficiency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Immediate family member has a history of substance abuse/addiction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800"/>
              <a:t>Parent has history of abuse of neglect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 Foster care at the time of enrollment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Has an incarcerated parent (must be within the lifetime of the child)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Is in the custody of/living with a family member other than mother or father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>
              <a:buClrTx/>
            </a:pPr>
            <a:r>
              <a:rPr lang="en-US" sz="2000" i="1"/>
              <a:t>For a full list of program and family requirements, please review the ABC program guide. </a:t>
            </a:r>
          </a:p>
          <a:p>
            <a:pPr algn="ctr">
              <a:buClrTx/>
            </a:pPr>
            <a:r>
              <a:rPr lang="en-US" sz="2000" i="1">
                <a:hlinkClick r:id="rId3"/>
              </a:rPr>
              <a:t>Arkansas Better Chance (ABC) Program Guide </a:t>
            </a:r>
            <a:endParaRPr lang="en-US" sz="2000" i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3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933762D0-4F45-4A14-330F-797F009EB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618BA6-312C-25CD-CB1D-9542057C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Arkansas Better Chance (ABC) Reimbursement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15352-E7F2-F793-1CAB-20BD1ACA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21297" y="938467"/>
            <a:ext cx="12128814" cy="6268453"/>
          </a:xfrm>
        </p:spPr>
        <p:txBody>
          <a:bodyPr numCol="1"/>
          <a:lstStyle/>
          <a:p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The reimbursement rate for Federal Pre-K is currently based on quality and age of the child. Programs transitioning to ABC will receive the ABC reimbursement. The current reimbursement rate per child is $510.50 per month, this is approximately $28 per day. The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3"/>
              </a:rPr>
              <a:t>Income Guidelines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are below:</a:t>
            </a:r>
          </a:p>
          <a:p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4504D-2D98-2448-688F-EACC3E58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980" y="1791476"/>
            <a:ext cx="7435485" cy="503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70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B3ED4-C881-1F37-CBE8-F8419F27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School Readiness Assistance</a:t>
            </a:r>
          </a:p>
        </p:txBody>
      </p:sp>
    </p:spTree>
    <p:extLst>
      <p:ext uri="{BB962C8B-B14F-4D97-AF65-F5344CB8AC3E}">
        <p14:creationId xmlns:p14="http://schemas.microsoft.com/office/powerpoint/2010/main" val="415391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D969-4158-C7B0-6B48-5967C1B87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 Eligibility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10C6-66B7-0BB1-ED0B-4863E390F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200"/>
              <a:t>All adults in the Low-Income Eligibility group must: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 sz="3000"/>
              <a:t>Work thirty (30) or more hours per week or,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 sz="3000"/>
              <a:t>Attend school full time or job skills training program that equals thirty (30) or more hours per week or,   </a:t>
            </a:r>
          </a:p>
          <a:p>
            <a:pPr marL="1562051" lvl="1" indent="-342900" fontAlgn="base">
              <a:buFont typeface="Arial" panose="020B0604020202020204" pitchFamily="34" charset="0"/>
              <a:buChar char="•"/>
            </a:pPr>
            <a:r>
              <a:rPr lang="en-US" sz="3000"/>
              <a:t>Combine work and school/job skills training program that equals thirty (30) or more hours per week.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7066"/>
      </p:ext>
    </p:extLst>
  </p:cSld>
  <p:clrMapOvr>
    <a:masterClrMapping/>
  </p:clrMapOvr>
</p:sld>
</file>

<file path=ppt/theme/theme1.xml><?xml version="1.0" encoding="utf-8"?>
<a:theme xmlns:a="http://schemas.openxmlformats.org/drawingml/2006/main" name="DESE Slideshow Template">
  <a:themeElements>
    <a:clrScheme name="DESE Palette">
      <a:dk1>
        <a:srgbClr val="333333"/>
      </a:dk1>
      <a:lt1>
        <a:srgbClr val="EEEEEE"/>
      </a:lt1>
      <a:dk2>
        <a:srgbClr val="002F87"/>
      </a:dk2>
      <a:lt2>
        <a:srgbClr val="CA003D"/>
      </a:lt2>
      <a:accent1>
        <a:srgbClr val="FFB71B"/>
      </a:accent1>
      <a:accent2>
        <a:srgbClr val="0083C1"/>
      </a:accent2>
      <a:accent3>
        <a:srgbClr val="76BC21"/>
      </a:accent3>
      <a:accent4>
        <a:srgbClr val="D79A2B"/>
      </a:accent4>
      <a:accent5>
        <a:srgbClr val="53C0E9"/>
      </a:accent5>
      <a:accent6>
        <a:srgbClr val="323E48"/>
      </a:accent6>
      <a:hlink>
        <a:srgbClr val="CA003D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Widescreen</PresentationFormat>
  <Paragraphs>98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Symbol</vt:lpstr>
      <vt:lpstr>DESE Slideshow Template</vt:lpstr>
      <vt:lpstr>Federal Pre-K Program</vt:lpstr>
      <vt:lpstr>Federal Pre-K Transition</vt:lpstr>
      <vt:lpstr>FAQ - PROGRAMS TRANSITIONING FROM FEDERAL PRE-K TO ABC</vt:lpstr>
      <vt:lpstr>FAQ – Federal Pre-K Programs Transitioning to SRA</vt:lpstr>
      <vt:lpstr>Arkansas Better Chance (ABC)</vt:lpstr>
      <vt:lpstr>ABC Eligibility Criteria</vt:lpstr>
      <vt:lpstr>Arkansas Better Chance (ABC) Reimbursement</vt:lpstr>
      <vt:lpstr>School Readiness Assistance</vt:lpstr>
      <vt:lpstr>SRA Eligibility Criteria</vt:lpstr>
      <vt:lpstr>SRA Eligibility Criteria (Cont.)</vt:lpstr>
      <vt:lpstr>SRA Eligibility Criteria (Cont.)</vt:lpstr>
      <vt:lpstr>School Readiness Assistance (SRA) Reimbursement</vt:lpstr>
      <vt:lpstr>SRA Rate Structure Effective 11.1.25</vt:lpstr>
      <vt:lpstr>SRA Rate Structure Effective 11.1.25</vt:lpstr>
      <vt:lpstr>SRA Rate Structure Effective 11.1.25</vt:lpstr>
      <vt:lpstr>SRA Rate Structure Effective 11.1.25</vt:lpstr>
      <vt:lpstr>Does this effect other funding? 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Powell Carpenter (ADE)</dc:creator>
  <cp:lastModifiedBy>Brandy Ishmon (OEC)</cp:lastModifiedBy>
  <cp:revision>2</cp:revision>
  <cp:lastPrinted>2024-05-30T20:38:17Z</cp:lastPrinted>
  <dcterms:modified xsi:type="dcterms:W3CDTF">2026-02-02T16:27:26Z</dcterms:modified>
</cp:coreProperties>
</file>